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4"/>
  </p:notesMasterIdLst>
  <p:sldIdLst>
    <p:sldId id="311" r:id="rId2"/>
    <p:sldId id="256" r:id="rId3"/>
    <p:sldId id="310" r:id="rId4"/>
    <p:sldId id="259" r:id="rId5"/>
    <p:sldId id="450" r:id="rId6"/>
    <p:sldId id="451" r:id="rId7"/>
    <p:sldId id="453" r:id="rId8"/>
    <p:sldId id="455" r:id="rId9"/>
    <p:sldId id="457" r:id="rId10"/>
    <p:sldId id="459" r:id="rId11"/>
    <p:sldId id="461" r:id="rId12"/>
    <p:sldId id="462" r:id="rId13"/>
    <p:sldId id="463" r:id="rId14"/>
    <p:sldId id="464" r:id="rId15"/>
    <p:sldId id="465" r:id="rId16"/>
    <p:sldId id="467" r:id="rId17"/>
    <p:sldId id="468" r:id="rId18"/>
    <p:sldId id="469" r:id="rId19"/>
    <p:sldId id="470" r:id="rId20"/>
    <p:sldId id="471" r:id="rId21"/>
    <p:sldId id="472" r:id="rId22"/>
    <p:sldId id="473" r:id="rId23"/>
    <p:sldId id="475" r:id="rId24"/>
    <p:sldId id="476" r:id="rId25"/>
    <p:sldId id="478" r:id="rId26"/>
    <p:sldId id="479" r:id="rId27"/>
    <p:sldId id="485" r:id="rId28"/>
    <p:sldId id="486" r:id="rId29"/>
    <p:sldId id="488" r:id="rId30"/>
    <p:sldId id="489" r:id="rId31"/>
    <p:sldId id="491" r:id="rId32"/>
    <p:sldId id="492" r:id="rId33"/>
    <p:sldId id="494" r:id="rId34"/>
    <p:sldId id="496" r:id="rId35"/>
    <p:sldId id="497" r:id="rId36"/>
    <p:sldId id="499" r:id="rId37"/>
    <p:sldId id="500" r:id="rId38"/>
    <p:sldId id="322" r:id="rId39"/>
    <p:sldId id="501" r:id="rId40"/>
    <p:sldId id="502" r:id="rId41"/>
    <p:sldId id="503" r:id="rId42"/>
    <p:sldId id="504" r:id="rId43"/>
    <p:sldId id="505" r:id="rId44"/>
    <p:sldId id="506" r:id="rId45"/>
    <p:sldId id="507" r:id="rId46"/>
    <p:sldId id="508" r:id="rId47"/>
    <p:sldId id="510" r:id="rId48"/>
    <p:sldId id="511" r:id="rId49"/>
    <p:sldId id="512" r:id="rId50"/>
    <p:sldId id="513" r:id="rId51"/>
    <p:sldId id="514" r:id="rId52"/>
    <p:sldId id="515" r:id="rId53"/>
    <p:sldId id="516" r:id="rId54"/>
    <p:sldId id="517" r:id="rId55"/>
    <p:sldId id="518" r:id="rId56"/>
    <p:sldId id="519" r:id="rId57"/>
    <p:sldId id="520" r:id="rId58"/>
    <p:sldId id="521" r:id="rId59"/>
    <p:sldId id="522" r:id="rId60"/>
    <p:sldId id="523" r:id="rId61"/>
    <p:sldId id="524" r:id="rId62"/>
    <p:sldId id="525" r:id="rId63"/>
    <p:sldId id="526" r:id="rId64"/>
    <p:sldId id="527" r:id="rId65"/>
    <p:sldId id="530" r:id="rId66"/>
    <p:sldId id="531" r:id="rId67"/>
    <p:sldId id="532" r:id="rId68"/>
    <p:sldId id="534" r:id="rId69"/>
    <p:sldId id="535" r:id="rId70"/>
    <p:sldId id="336" r:id="rId71"/>
    <p:sldId id="536" r:id="rId72"/>
    <p:sldId id="537" r:id="rId73"/>
    <p:sldId id="538" r:id="rId74"/>
    <p:sldId id="539" r:id="rId75"/>
    <p:sldId id="540" r:id="rId76"/>
    <p:sldId id="541" r:id="rId77"/>
    <p:sldId id="542" r:id="rId78"/>
    <p:sldId id="544" r:id="rId79"/>
    <p:sldId id="545" r:id="rId80"/>
    <p:sldId id="550" r:id="rId81"/>
    <p:sldId id="551" r:id="rId82"/>
    <p:sldId id="554" r:id="rId83"/>
    <p:sldId id="556" r:id="rId84"/>
    <p:sldId id="558" r:id="rId85"/>
    <p:sldId id="559" r:id="rId86"/>
    <p:sldId id="560" r:id="rId87"/>
    <p:sldId id="563" r:id="rId88"/>
    <p:sldId id="566" r:id="rId89"/>
    <p:sldId id="569" r:id="rId90"/>
    <p:sldId id="445" r:id="rId91"/>
    <p:sldId id="369" r:id="rId92"/>
    <p:sldId id="366" r:id="rId93"/>
    <p:sldId id="368" r:id="rId94"/>
    <p:sldId id="371" r:id="rId95"/>
    <p:sldId id="372" r:id="rId96"/>
    <p:sldId id="373" r:id="rId97"/>
    <p:sldId id="374" r:id="rId98"/>
    <p:sldId id="362" r:id="rId99"/>
    <p:sldId id="375" r:id="rId100"/>
    <p:sldId id="376" r:id="rId101"/>
    <p:sldId id="377" r:id="rId102"/>
    <p:sldId id="293" r:id="rId103"/>
  </p:sldIdLst>
  <p:sldSz cx="12192000" cy="6858000"/>
  <p:notesSz cx="6858000" cy="9144000"/>
  <p:custDataLst>
    <p:tags r:id="rId10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4133705-19C5-4598-A29C-696A00B1D7B1}">
          <p14:sldIdLst>
            <p14:sldId id="311"/>
            <p14:sldId id="256"/>
            <p14:sldId id="310"/>
            <p14:sldId id="259"/>
            <p14:sldId id="450"/>
            <p14:sldId id="451"/>
            <p14:sldId id="453"/>
            <p14:sldId id="455"/>
            <p14:sldId id="457"/>
            <p14:sldId id="459"/>
            <p14:sldId id="461"/>
            <p14:sldId id="462"/>
            <p14:sldId id="463"/>
            <p14:sldId id="464"/>
            <p14:sldId id="465"/>
            <p14:sldId id="467"/>
            <p14:sldId id="468"/>
            <p14:sldId id="469"/>
            <p14:sldId id="470"/>
            <p14:sldId id="471"/>
            <p14:sldId id="472"/>
            <p14:sldId id="473"/>
            <p14:sldId id="475"/>
            <p14:sldId id="476"/>
            <p14:sldId id="478"/>
            <p14:sldId id="479"/>
            <p14:sldId id="485"/>
            <p14:sldId id="486"/>
            <p14:sldId id="488"/>
            <p14:sldId id="489"/>
            <p14:sldId id="491"/>
            <p14:sldId id="492"/>
            <p14:sldId id="494"/>
            <p14:sldId id="496"/>
            <p14:sldId id="497"/>
            <p14:sldId id="499"/>
            <p14:sldId id="500"/>
            <p14:sldId id="322"/>
            <p14:sldId id="501"/>
            <p14:sldId id="502"/>
            <p14:sldId id="503"/>
            <p14:sldId id="504"/>
            <p14:sldId id="505"/>
            <p14:sldId id="506"/>
            <p14:sldId id="507"/>
            <p14:sldId id="508"/>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30"/>
            <p14:sldId id="531"/>
            <p14:sldId id="532"/>
            <p14:sldId id="534"/>
            <p14:sldId id="535"/>
            <p14:sldId id="336"/>
            <p14:sldId id="536"/>
            <p14:sldId id="537"/>
            <p14:sldId id="538"/>
            <p14:sldId id="539"/>
            <p14:sldId id="540"/>
            <p14:sldId id="541"/>
            <p14:sldId id="542"/>
            <p14:sldId id="544"/>
            <p14:sldId id="545"/>
            <p14:sldId id="550"/>
            <p14:sldId id="551"/>
            <p14:sldId id="554"/>
            <p14:sldId id="556"/>
            <p14:sldId id="558"/>
            <p14:sldId id="559"/>
            <p14:sldId id="560"/>
            <p14:sldId id="563"/>
            <p14:sldId id="566"/>
            <p14:sldId id="569"/>
            <p14:sldId id="445"/>
            <p14:sldId id="369"/>
            <p14:sldId id="366"/>
            <p14:sldId id="368"/>
            <p14:sldId id="371"/>
            <p14:sldId id="372"/>
            <p14:sldId id="373"/>
            <p14:sldId id="374"/>
            <p14:sldId id="362"/>
            <p14:sldId id="375"/>
            <p14:sldId id="376"/>
            <p14:sldId id="377"/>
            <p14:sldId id="293"/>
          </p14:sldIdLst>
        </p14:section>
      </p14:sectionLst>
    </p:ext>
    <p:ext uri="{EFAFB233-063F-42B5-8137-9DF3F51BA10A}">
      <p15:sldGuideLst xmlns:p15="http://schemas.microsoft.com/office/powerpoint/2012/main">
        <p15:guide id="4" pos="7293" userDrawn="1">
          <p15:clr>
            <a:srgbClr val="A4A3A4"/>
          </p15:clr>
        </p15:guide>
        <p15:guide id="5" orient="horz" pos="274" userDrawn="1">
          <p15:clr>
            <a:srgbClr val="A4A3A4"/>
          </p15:clr>
        </p15:guide>
        <p15:guide id="6" orient="horz" pos="4004" userDrawn="1">
          <p15:clr>
            <a:srgbClr val="A4A3A4"/>
          </p15:clr>
        </p15:guide>
        <p15:guide id="7" pos="4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n Jalen" initials="SJ" lastIdx="1" clrIdx="0"/>
  <p:cmAuthor id="2" name="Jinglong Shen" initials="JS" lastIdx="43" clrIdx="1">
    <p:extLst>
      <p:ext uri="{19B8F6BF-5375-455C-9EA6-DF929625EA0E}">
        <p15:presenceInfo xmlns:p15="http://schemas.microsoft.com/office/powerpoint/2012/main" userId="5ce3cdd938e63e99" providerId="Windows Live"/>
      </p:ext>
    </p:extLst>
  </p:cmAuthor>
  <p:cmAuthor id="3" name="Lenovo" initials="L" lastIdx="1" clrIdx="2">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002060"/>
    <a:srgbClr val="AF2125"/>
    <a:srgbClr val="F2F2F2"/>
    <a:srgbClr val="83191C"/>
    <a:srgbClr val="E2676A"/>
    <a:srgbClr val="EC999C"/>
    <a:srgbClr val="F1B6B7"/>
    <a:srgbClr val="801518"/>
    <a:srgbClr val="D7CE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4" autoAdjust="0"/>
    <p:restoredTop sz="73675" autoAdjust="0"/>
  </p:normalViewPr>
  <p:slideViewPr>
    <p:cSldViewPr snapToGrid="0" showGuides="1">
      <p:cViewPr varScale="1">
        <p:scale>
          <a:sx n="91" d="100"/>
          <a:sy n="91" d="100"/>
        </p:scale>
        <p:origin x="1642" y="72"/>
      </p:cViewPr>
      <p:guideLst>
        <p:guide pos="7293"/>
        <p:guide orient="horz" pos="274"/>
        <p:guide orient="horz" pos="4004"/>
        <p:guide pos="404"/>
      </p:guideLst>
    </p:cSldViewPr>
  </p:slideViewPr>
  <p:notesTextViewPr>
    <p:cViewPr>
      <p:scale>
        <a:sx n="1" d="1"/>
        <a:sy n="1" d="1"/>
      </p:scale>
      <p:origin x="0" y="0"/>
    </p:cViewPr>
  </p:notesTextViewPr>
  <p:sorterViewPr>
    <p:cViewPr>
      <p:scale>
        <a:sx n="33" d="100"/>
        <a:sy n="33" d="100"/>
      </p:scale>
      <p:origin x="0" y="-15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2">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41907-9EE9-46EC-B18A-C3E56EFB1968}" type="doc">
      <dgm:prSet loTypeId="urn:microsoft.com/office/officeart/2005/8/layout/process4" loCatId="process" qsTypeId="urn:microsoft.com/office/officeart/2005/8/quickstyle/simple1#3" qsCatId="simple" csTypeId="urn:microsoft.com/office/officeart/2005/8/colors/accent1_2#1" csCatId="accent1" phldr="1"/>
      <dgm:spPr/>
      <dgm:t>
        <a:bodyPr/>
        <a:lstStyle/>
        <a:p>
          <a:endParaRPr lang="zh-CN" altLang="en-US"/>
        </a:p>
      </dgm:t>
    </dgm:pt>
    <dgm:pt modelId="{11FF6469-53B0-4289-B0C2-31F5EF3441EE}">
      <dgm:prSet phldrT="[文本]"/>
      <dgm:spPr/>
      <dgm:t>
        <a:bodyPr/>
        <a:lstStyle/>
        <a:p>
          <a:r>
            <a:rPr lang="zh-CN" altLang="en-US" dirty="0"/>
            <a:t>从</a:t>
          </a:r>
          <a:r>
            <a:rPr lang="en-US" altLang="zh-CN" dirty="0"/>
            <a:t>IEEE</a:t>
          </a:r>
          <a:r>
            <a:rPr lang="zh-CN" altLang="en-US" dirty="0"/>
            <a:t>制定</a:t>
          </a:r>
          <a:r>
            <a:rPr lang="en-US" altLang="zh-CN" dirty="0"/>
            <a:t>802.11</a:t>
          </a:r>
          <a:r>
            <a:rPr lang="zh-CN" altLang="en-US" dirty="0"/>
            <a:t>标准的角度来看</a:t>
          </a:r>
        </a:p>
      </dgm:t>
    </dgm:pt>
    <dgm:pt modelId="{B9A9F247-5E8E-40E0-8860-B352DA0F292B}" type="parTrans" cxnId="{2011B43E-BD38-428D-886E-543F152CC396}">
      <dgm:prSet/>
      <dgm:spPr/>
      <dgm:t>
        <a:bodyPr/>
        <a:lstStyle/>
        <a:p>
          <a:endParaRPr lang="zh-CN" altLang="en-US"/>
        </a:p>
      </dgm:t>
    </dgm:pt>
    <dgm:pt modelId="{39DF85A0-D743-4A55-AB33-EBC450829D88}" type="sibTrans" cxnId="{2011B43E-BD38-428D-886E-543F152CC396}">
      <dgm:prSet/>
      <dgm:spPr/>
      <dgm:t>
        <a:bodyPr/>
        <a:lstStyle/>
        <a:p>
          <a:endParaRPr lang="zh-CN" altLang="en-US"/>
        </a:p>
      </dgm:t>
    </dgm:pt>
    <dgm:pt modelId="{6B5964B8-86A1-4F0C-A656-F2289FEC565D}">
      <dgm:prSet phldrT="[文本]"/>
      <dgm:spPr/>
      <dgm:t>
        <a:bodyPr/>
        <a:lstStyle/>
        <a:p>
          <a:r>
            <a:rPr lang="zh-CN" altLang="en-US" dirty="0"/>
            <a:t>主要是学习物理层和数据链路层的规范</a:t>
          </a:r>
        </a:p>
      </dgm:t>
    </dgm:pt>
    <dgm:pt modelId="{219233B3-A14E-4E3A-A199-EBAE35E0497A}" type="parTrans" cxnId="{7BA93856-693D-4FD9-A98B-DC0B825E171E}">
      <dgm:prSet/>
      <dgm:spPr/>
      <dgm:t>
        <a:bodyPr/>
        <a:lstStyle/>
        <a:p>
          <a:endParaRPr lang="zh-CN" altLang="en-US"/>
        </a:p>
      </dgm:t>
    </dgm:pt>
    <dgm:pt modelId="{79993B1B-2230-4567-8FEB-89F11C893A14}" type="sibTrans" cxnId="{7BA93856-693D-4FD9-A98B-DC0B825E171E}">
      <dgm:prSet/>
      <dgm:spPr/>
      <dgm:t>
        <a:bodyPr/>
        <a:lstStyle/>
        <a:p>
          <a:endParaRPr lang="zh-CN" altLang="en-US"/>
        </a:p>
      </dgm:t>
    </dgm:pt>
    <dgm:pt modelId="{1BF123C2-0ADF-442A-BBE4-09A2A2EFB306}">
      <dgm:prSet phldrT="[文本]"/>
      <dgm:spPr/>
      <dgm:t>
        <a:bodyPr/>
        <a:lstStyle/>
        <a:p>
          <a:r>
            <a:rPr lang="zh-CN" altLang="en-US" dirty="0"/>
            <a:t>从</a:t>
          </a:r>
          <a:r>
            <a:rPr lang="en-US" altLang="zh-CN" dirty="0"/>
            <a:t>Wi-Fi</a:t>
          </a:r>
          <a:r>
            <a:rPr lang="zh-CN" altLang="en-US" dirty="0"/>
            <a:t>网络运行的基本原理来看</a:t>
          </a:r>
        </a:p>
      </dgm:t>
    </dgm:pt>
    <dgm:pt modelId="{41037756-28F0-493D-8EC4-44E19C735918}" type="parTrans" cxnId="{B839DC4B-CA65-4D71-98FE-0253B428E644}">
      <dgm:prSet/>
      <dgm:spPr/>
      <dgm:t>
        <a:bodyPr/>
        <a:lstStyle/>
        <a:p>
          <a:endParaRPr lang="zh-CN" altLang="en-US"/>
        </a:p>
      </dgm:t>
    </dgm:pt>
    <dgm:pt modelId="{E022F12A-D90D-4A9B-94F1-538A1D833FD4}" type="sibTrans" cxnId="{B839DC4B-CA65-4D71-98FE-0253B428E644}">
      <dgm:prSet/>
      <dgm:spPr/>
      <dgm:t>
        <a:bodyPr/>
        <a:lstStyle/>
        <a:p>
          <a:endParaRPr lang="zh-CN" altLang="en-US"/>
        </a:p>
      </dgm:t>
    </dgm:pt>
    <dgm:pt modelId="{6B70225F-DC70-4B0C-9397-4AAC6BA9BE5B}">
      <dgm:prSet phldrT="[文本]"/>
      <dgm:spPr/>
      <dgm:t>
        <a:bodyPr/>
        <a:lstStyle/>
        <a:p>
          <a:r>
            <a:rPr lang="zh-CN" altLang="en-US" dirty="0"/>
            <a:t>理解</a:t>
          </a:r>
          <a:r>
            <a:rPr lang="en-US" altLang="zh-CN" dirty="0"/>
            <a:t>Wi-Fi</a:t>
          </a:r>
          <a:r>
            <a:rPr lang="zh-CN" altLang="en-US" dirty="0"/>
            <a:t>所特有频段和信道的概念</a:t>
          </a:r>
        </a:p>
      </dgm:t>
    </dgm:pt>
    <dgm:pt modelId="{B7E16C7E-2A47-42A4-ACDB-535000D77750}" type="parTrans" cxnId="{4892616B-1336-467E-949E-4519B0366FB6}">
      <dgm:prSet/>
      <dgm:spPr/>
      <dgm:t>
        <a:bodyPr/>
        <a:lstStyle/>
        <a:p>
          <a:endParaRPr lang="zh-CN" altLang="en-US"/>
        </a:p>
      </dgm:t>
    </dgm:pt>
    <dgm:pt modelId="{6093ED68-5E45-4FCB-82DB-BDE5FCBA318F}" type="sibTrans" cxnId="{4892616B-1336-467E-949E-4519B0366FB6}">
      <dgm:prSet/>
      <dgm:spPr/>
      <dgm:t>
        <a:bodyPr/>
        <a:lstStyle/>
        <a:p>
          <a:endParaRPr lang="zh-CN" altLang="en-US"/>
        </a:p>
      </dgm:t>
    </dgm:pt>
    <dgm:pt modelId="{1416A14F-6E82-4105-B6B5-6EB04D96950B}">
      <dgm:prSet phldrT="[文本]"/>
      <dgm:spPr/>
      <dgm:t>
        <a:bodyPr/>
        <a:lstStyle/>
        <a:p>
          <a:r>
            <a:rPr lang="zh-CN" altLang="en-US" dirty="0"/>
            <a:t>学习</a:t>
          </a:r>
          <a:r>
            <a:rPr lang="en-US" altLang="zh-CN" dirty="0"/>
            <a:t>AP</a:t>
          </a:r>
          <a:r>
            <a:rPr lang="zh-CN" altLang="en-US" dirty="0"/>
            <a:t>与</a:t>
          </a:r>
          <a:r>
            <a:rPr lang="en-US" altLang="zh-CN" dirty="0"/>
            <a:t>STA</a:t>
          </a:r>
          <a:r>
            <a:rPr lang="zh-CN" altLang="en-US" dirty="0"/>
            <a:t>如何建立连接</a:t>
          </a:r>
        </a:p>
      </dgm:t>
    </dgm:pt>
    <dgm:pt modelId="{EB9C3EB0-63CB-4785-B073-D59704B0B33D}" type="parTrans" cxnId="{BFB3B9B5-E95E-46D2-801D-DD39473DA419}">
      <dgm:prSet/>
      <dgm:spPr/>
      <dgm:t>
        <a:bodyPr/>
        <a:lstStyle/>
        <a:p>
          <a:endParaRPr lang="zh-CN" altLang="en-US"/>
        </a:p>
      </dgm:t>
    </dgm:pt>
    <dgm:pt modelId="{C636F305-8BDB-4688-A574-BEF2C9F7133F}" type="sibTrans" cxnId="{BFB3B9B5-E95E-46D2-801D-DD39473DA419}">
      <dgm:prSet/>
      <dgm:spPr/>
      <dgm:t>
        <a:bodyPr/>
        <a:lstStyle/>
        <a:p>
          <a:endParaRPr lang="zh-CN" altLang="en-US"/>
        </a:p>
      </dgm:t>
    </dgm:pt>
    <dgm:pt modelId="{EE673681-67B0-44B1-91B8-E037FD410A13}">
      <dgm:prSet phldrT="[文本]"/>
      <dgm:spPr/>
      <dgm:t>
        <a:bodyPr/>
        <a:lstStyle/>
        <a:p>
          <a:r>
            <a:rPr lang="en-US" altLang="zh-CN" dirty="0"/>
            <a:t>Wi-Fi</a:t>
          </a:r>
          <a:r>
            <a:rPr lang="zh-CN" altLang="en-US" dirty="0"/>
            <a:t>设备的产品特点来看</a:t>
          </a:r>
        </a:p>
      </dgm:t>
    </dgm:pt>
    <dgm:pt modelId="{A3B7B798-89D7-4AEB-924D-75EF11B3293B}" type="parTrans" cxnId="{0A5D0FFA-2C54-46D0-BCAA-9FEAC44854A0}">
      <dgm:prSet/>
      <dgm:spPr/>
      <dgm:t>
        <a:bodyPr/>
        <a:lstStyle/>
        <a:p>
          <a:endParaRPr lang="zh-CN" altLang="en-US"/>
        </a:p>
      </dgm:t>
    </dgm:pt>
    <dgm:pt modelId="{EBF14230-624A-427F-854B-F033090F0782}" type="sibTrans" cxnId="{0A5D0FFA-2C54-46D0-BCAA-9FEAC44854A0}">
      <dgm:prSet/>
      <dgm:spPr/>
      <dgm:t>
        <a:bodyPr/>
        <a:lstStyle/>
        <a:p>
          <a:endParaRPr lang="zh-CN" altLang="en-US"/>
        </a:p>
      </dgm:t>
    </dgm:pt>
    <dgm:pt modelId="{C4988032-9036-48D4-A74B-98AC63731063}">
      <dgm:prSet phldrT="[文本]"/>
      <dgm:spPr/>
      <dgm:t>
        <a:bodyPr/>
        <a:lstStyle/>
        <a:p>
          <a:r>
            <a:rPr lang="zh-CN" altLang="en-US" dirty="0"/>
            <a:t>需要掌握多天线所带来的无限媒介等核心机制</a:t>
          </a:r>
        </a:p>
      </dgm:t>
    </dgm:pt>
    <dgm:pt modelId="{1B3BE886-7CB5-485B-BE83-80F4C1D5F865}" type="parTrans" cxnId="{895C8A31-6B05-4547-96B8-6A63E2519414}">
      <dgm:prSet/>
      <dgm:spPr/>
      <dgm:t>
        <a:bodyPr/>
        <a:lstStyle/>
        <a:p>
          <a:endParaRPr lang="zh-CN" altLang="en-US"/>
        </a:p>
      </dgm:t>
    </dgm:pt>
    <dgm:pt modelId="{0C692226-56E6-471B-9BEF-F53E8132A2D6}" type="sibTrans" cxnId="{895C8A31-6B05-4547-96B8-6A63E2519414}">
      <dgm:prSet/>
      <dgm:spPr/>
      <dgm:t>
        <a:bodyPr/>
        <a:lstStyle/>
        <a:p>
          <a:endParaRPr lang="zh-CN" altLang="en-US"/>
        </a:p>
      </dgm:t>
    </dgm:pt>
    <dgm:pt modelId="{828D437B-2565-4542-A68A-7A718E542AB6}">
      <dgm:prSet phldrT="[文本]"/>
      <dgm:spPr/>
      <dgm:t>
        <a:bodyPr/>
        <a:lstStyle/>
        <a:p>
          <a:r>
            <a:rPr lang="en-US" altLang="zh-CN" dirty="0"/>
            <a:t>Wi-Fi</a:t>
          </a:r>
          <a:r>
            <a:rPr lang="zh-CN" altLang="en-US" dirty="0"/>
            <a:t>省电模式的处理方式</a:t>
          </a:r>
        </a:p>
      </dgm:t>
    </dgm:pt>
    <dgm:pt modelId="{511C934F-5D0A-49EF-9C3D-E1802630BF96}" type="parTrans" cxnId="{95DCCB30-1811-4004-AA9F-BC76491C87A4}">
      <dgm:prSet/>
      <dgm:spPr/>
      <dgm:t>
        <a:bodyPr/>
        <a:lstStyle/>
        <a:p>
          <a:endParaRPr lang="zh-CN" altLang="en-US"/>
        </a:p>
      </dgm:t>
    </dgm:pt>
    <dgm:pt modelId="{0D78F139-9E4D-4BD6-8E61-37F5B1EBFBC8}" type="sibTrans" cxnId="{95DCCB30-1811-4004-AA9F-BC76491C87A4}">
      <dgm:prSet/>
      <dgm:spPr/>
      <dgm:t>
        <a:bodyPr/>
        <a:lstStyle/>
        <a:p>
          <a:endParaRPr lang="zh-CN" altLang="en-US"/>
        </a:p>
      </dgm:t>
    </dgm:pt>
    <dgm:pt modelId="{A8835635-3895-407D-B2BE-2443AD0841AE}">
      <dgm:prSet phldrT="[文本]"/>
      <dgm:spPr/>
      <dgm:t>
        <a:bodyPr/>
        <a:lstStyle/>
        <a:p>
          <a:r>
            <a:rPr lang="en-US" altLang="zh-CN" dirty="0"/>
            <a:t>Wi-Fi</a:t>
          </a:r>
          <a:r>
            <a:rPr lang="zh-CN" altLang="en-US" dirty="0"/>
            <a:t>设备之间如何竞争相同的无线媒介等核心机制</a:t>
          </a:r>
        </a:p>
      </dgm:t>
    </dgm:pt>
    <dgm:pt modelId="{82E6D782-38FD-42B0-AF74-5D7EB6D03802}" type="parTrans" cxnId="{0207D0AE-5D11-45F1-A835-1E1E6493B0A5}">
      <dgm:prSet/>
      <dgm:spPr/>
      <dgm:t>
        <a:bodyPr/>
        <a:lstStyle/>
        <a:p>
          <a:endParaRPr lang="zh-CN" altLang="en-US"/>
        </a:p>
      </dgm:t>
    </dgm:pt>
    <dgm:pt modelId="{4EB23C95-0E9A-4AD7-99A9-04AE98B0BE69}" type="sibTrans" cxnId="{0207D0AE-5D11-45F1-A835-1E1E6493B0A5}">
      <dgm:prSet/>
      <dgm:spPr/>
      <dgm:t>
        <a:bodyPr/>
        <a:lstStyle/>
        <a:p>
          <a:endParaRPr lang="zh-CN" altLang="en-US"/>
        </a:p>
      </dgm:t>
    </dgm:pt>
    <dgm:pt modelId="{EB57AE39-39AC-4304-9FE9-270FE93975F1}" type="pres">
      <dgm:prSet presAssocID="{13741907-9EE9-46EC-B18A-C3E56EFB1968}" presName="Name0" presStyleCnt="0">
        <dgm:presLayoutVars>
          <dgm:dir/>
          <dgm:animLvl val="lvl"/>
          <dgm:resizeHandles val="exact"/>
        </dgm:presLayoutVars>
      </dgm:prSet>
      <dgm:spPr/>
    </dgm:pt>
    <dgm:pt modelId="{8A7E83B1-7FC2-4DF5-AE3F-24B010112771}" type="pres">
      <dgm:prSet presAssocID="{EE673681-67B0-44B1-91B8-E037FD410A13}" presName="boxAndChildren" presStyleCnt="0"/>
      <dgm:spPr/>
    </dgm:pt>
    <dgm:pt modelId="{4143A04E-0D38-4B5A-AED2-B3E00293EE1A}" type="pres">
      <dgm:prSet presAssocID="{EE673681-67B0-44B1-91B8-E037FD410A13}" presName="parentTextBox" presStyleLbl="node1" presStyleIdx="0" presStyleCnt="3"/>
      <dgm:spPr/>
    </dgm:pt>
    <dgm:pt modelId="{6940A787-BCD6-4C9A-A179-5B235CE5C252}" type="pres">
      <dgm:prSet presAssocID="{EE673681-67B0-44B1-91B8-E037FD410A13}" presName="entireBox" presStyleLbl="node1" presStyleIdx="0" presStyleCnt="3" custLinFactNeighborY="5545"/>
      <dgm:spPr/>
    </dgm:pt>
    <dgm:pt modelId="{C8982945-4336-4F04-A782-40F8611DB138}" type="pres">
      <dgm:prSet presAssocID="{EE673681-67B0-44B1-91B8-E037FD410A13}" presName="descendantBox" presStyleCnt="0"/>
      <dgm:spPr/>
    </dgm:pt>
    <dgm:pt modelId="{F9327E70-B6E6-4BD6-8DB5-77D9AA9DDE7E}" type="pres">
      <dgm:prSet presAssocID="{C4988032-9036-48D4-A74B-98AC63731063}" presName="childTextBox" presStyleLbl="fgAccFollowNode1" presStyleIdx="0" presStyleCnt="6">
        <dgm:presLayoutVars>
          <dgm:bulletEnabled val="1"/>
        </dgm:presLayoutVars>
      </dgm:prSet>
      <dgm:spPr/>
    </dgm:pt>
    <dgm:pt modelId="{4C3162BE-0C21-4598-9D89-66E6C9483950}" type="pres">
      <dgm:prSet presAssocID="{828D437B-2565-4542-A68A-7A718E542AB6}" presName="childTextBox" presStyleLbl="fgAccFollowNode1" presStyleIdx="1" presStyleCnt="6">
        <dgm:presLayoutVars>
          <dgm:bulletEnabled val="1"/>
        </dgm:presLayoutVars>
      </dgm:prSet>
      <dgm:spPr/>
    </dgm:pt>
    <dgm:pt modelId="{C3585234-D992-414A-BF09-A1BBE0D3777C}" type="pres">
      <dgm:prSet presAssocID="{E022F12A-D90D-4A9B-94F1-538A1D833FD4}" presName="sp" presStyleCnt="0"/>
      <dgm:spPr/>
    </dgm:pt>
    <dgm:pt modelId="{D5675043-70E8-44F7-B33B-D3DD6DA344DF}" type="pres">
      <dgm:prSet presAssocID="{1BF123C2-0ADF-442A-BBE4-09A2A2EFB306}" presName="arrowAndChildren" presStyleCnt="0"/>
      <dgm:spPr/>
    </dgm:pt>
    <dgm:pt modelId="{7D5E1ADB-6F91-4973-BB23-C2511950EC74}" type="pres">
      <dgm:prSet presAssocID="{1BF123C2-0ADF-442A-BBE4-09A2A2EFB306}" presName="parentTextArrow" presStyleLbl="node1" presStyleIdx="0" presStyleCnt="3"/>
      <dgm:spPr/>
    </dgm:pt>
    <dgm:pt modelId="{9A4CE394-5B0F-4957-8605-A60151470E66}" type="pres">
      <dgm:prSet presAssocID="{1BF123C2-0ADF-442A-BBE4-09A2A2EFB306}" presName="arrow" presStyleLbl="node1" presStyleIdx="1" presStyleCnt="3"/>
      <dgm:spPr/>
    </dgm:pt>
    <dgm:pt modelId="{9EA62944-CDCF-414A-8E1B-3647341A498B}" type="pres">
      <dgm:prSet presAssocID="{1BF123C2-0ADF-442A-BBE4-09A2A2EFB306}" presName="descendantArrow" presStyleCnt="0"/>
      <dgm:spPr/>
    </dgm:pt>
    <dgm:pt modelId="{9C865410-664A-44B0-9600-E2AE357742C1}" type="pres">
      <dgm:prSet presAssocID="{6B70225F-DC70-4B0C-9397-4AAC6BA9BE5B}" presName="childTextArrow" presStyleLbl="fgAccFollowNode1" presStyleIdx="2" presStyleCnt="6" custLinFactNeighborY="12058">
        <dgm:presLayoutVars>
          <dgm:bulletEnabled val="1"/>
        </dgm:presLayoutVars>
      </dgm:prSet>
      <dgm:spPr/>
    </dgm:pt>
    <dgm:pt modelId="{9AD23DAB-E696-465A-BEF1-549D3FD47ED3}" type="pres">
      <dgm:prSet presAssocID="{1416A14F-6E82-4105-B6B5-6EB04D96950B}" presName="childTextArrow" presStyleLbl="fgAccFollowNode1" presStyleIdx="3" presStyleCnt="6" custLinFactNeighborY="12058">
        <dgm:presLayoutVars>
          <dgm:bulletEnabled val="1"/>
        </dgm:presLayoutVars>
      </dgm:prSet>
      <dgm:spPr/>
    </dgm:pt>
    <dgm:pt modelId="{95F7FBCB-9AAF-4D43-AB6E-A7360C9FE9CF}" type="pres">
      <dgm:prSet presAssocID="{A8835635-3895-407D-B2BE-2443AD0841AE}" presName="childTextArrow" presStyleLbl="fgAccFollowNode1" presStyleIdx="4" presStyleCnt="6" custLinFactNeighborY="12058">
        <dgm:presLayoutVars>
          <dgm:bulletEnabled val="1"/>
        </dgm:presLayoutVars>
      </dgm:prSet>
      <dgm:spPr/>
    </dgm:pt>
    <dgm:pt modelId="{926DC503-D50C-444A-AF95-D883340F118E}" type="pres">
      <dgm:prSet presAssocID="{39DF85A0-D743-4A55-AB33-EBC450829D88}" presName="sp" presStyleCnt="0"/>
      <dgm:spPr/>
    </dgm:pt>
    <dgm:pt modelId="{CF56F7F0-29E3-4F80-BEE8-73DF5BFDF4FB}" type="pres">
      <dgm:prSet presAssocID="{11FF6469-53B0-4289-B0C2-31F5EF3441EE}" presName="arrowAndChildren" presStyleCnt="0"/>
      <dgm:spPr/>
    </dgm:pt>
    <dgm:pt modelId="{EE702F83-E4A2-423B-9FFC-45FDFC6C7332}" type="pres">
      <dgm:prSet presAssocID="{11FF6469-53B0-4289-B0C2-31F5EF3441EE}" presName="parentTextArrow" presStyleLbl="node1" presStyleIdx="1" presStyleCnt="3"/>
      <dgm:spPr/>
    </dgm:pt>
    <dgm:pt modelId="{BC18494E-8A66-4E30-896F-3E77B4177365}" type="pres">
      <dgm:prSet presAssocID="{11FF6469-53B0-4289-B0C2-31F5EF3441EE}" presName="arrow" presStyleLbl="node1" presStyleIdx="2" presStyleCnt="3" custLinFactNeighborX="0" custLinFactNeighborY="3775"/>
      <dgm:spPr/>
    </dgm:pt>
    <dgm:pt modelId="{9C215E3D-9875-486D-8512-A85D7E55D9BE}" type="pres">
      <dgm:prSet presAssocID="{11FF6469-53B0-4289-B0C2-31F5EF3441EE}" presName="descendantArrow" presStyleCnt="0"/>
      <dgm:spPr/>
    </dgm:pt>
    <dgm:pt modelId="{77642768-41E6-49B4-AA8C-3DF2B7822961}" type="pres">
      <dgm:prSet presAssocID="{6B5964B8-86A1-4F0C-A656-F2289FEC565D}" presName="childTextArrow" presStyleLbl="fgAccFollowNode1" presStyleIdx="5" presStyleCnt="6" custLinFactNeighborY="12058">
        <dgm:presLayoutVars>
          <dgm:bulletEnabled val="1"/>
        </dgm:presLayoutVars>
      </dgm:prSet>
      <dgm:spPr/>
    </dgm:pt>
  </dgm:ptLst>
  <dgm:cxnLst>
    <dgm:cxn modelId="{A72FAF01-1420-4F40-8209-AE461CFEC959}" type="presOf" srcId="{828D437B-2565-4542-A68A-7A718E542AB6}" destId="{4C3162BE-0C21-4598-9D89-66E6C9483950}" srcOrd="0" destOrd="0" presId="urn:microsoft.com/office/officeart/2005/8/layout/process4"/>
    <dgm:cxn modelId="{118EAB17-D508-4ECB-B3DF-D232382F5250}" type="presOf" srcId="{EE673681-67B0-44B1-91B8-E037FD410A13}" destId="{4143A04E-0D38-4B5A-AED2-B3E00293EE1A}" srcOrd="0" destOrd="0" presId="urn:microsoft.com/office/officeart/2005/8/layout/process4"/>
    <dgm:cxn modelId="{9F0CC51F-D832-487C-B180-B1B7E56D594A}" type="presOf" srcId="{6B5964B8-86A1-4F0C-A656-F2289FEC565D}" destId="{77642768-41E6-49B4-AA8C-3DF2B7822961}" srcOrd="0" destOrd="0" presId="urn:microsoft.com/office/officeart/2005/8/layout/process4"/>
    <dgm:cxn modelId="{95DCCB30-1811-4004-AA9F-BC76491C87A4}" srcId="{EE673681-67B0-44B1-91B8-E037FD410A13}" destId="{828D437B-2565-4542-A68A-7A718E542AB6}" srcOrd="1" destOrd="0" parTransId="{511C934F-5D0A-49EF-9C3D-E1802630BF96}" sibTransId="{0D78F139-9E4D-4BD6-8E61-37F5B1EBFBC8}"/>
    <dgm:cxn modelId="{895C8A31-6B05-4547-96B8-6A63E2519414}" srcId="{EE673681-67B0-44B1-91B8-E037FD410A13}" destId="{C4988032-9036-48D4-A74B-98AC63731063}" srcOrd="0" destOrd="0" parTransId="{1B3BE886-7CB5-485B-BE83-80F4C1D5F865}" sibTransId="{0C692226-56E6-471B-9BEF-F53E8132A2D6}"/>
    <dgm:cxn modelId="{790E2036-CD5F-4625-B48A-2A3F17E6A8B9}" type="presOf" srcId="{1416A14F-6E82-4105-B6B5-6EB04D96950B}" destId="{9AD23DAB-E696-465A-BEF1-549D3FD47ED3}" srcOrd="0" destOrd="0" presId="urn:microsoft.com/office/officeart/2005/8/layout/process4"/>
    <dgm:cxn modelId="{A281E939-CAFD-426B-B859-AC74BF1CC64D}" type="presOf" srcId="{A8835635-3895-407D-B2BE-2443AD0841AE}" destId="{95F7FBCB-9AAF-4D43-AB6E-A7360C9FE9CF}" srcOrd="0" destOrd="0" presId="urn:microsoft.com/office/officeart/2005/8/layout/process4"/>
    <dgm:cxn modelId="{2011B43E-BD38-428D-886E-543F152CC396}" srcId="{13741907-9EE9-46EC-B18A-C3E56EFB1968}" destId="{11FF6469-53B0-4289-B0C2-31F5EF3441EE}" srcOrd="0" destOrd="0" parTransId="{B9A9F247-5E8E-40E0-8860-B352DA0F292B}" sibTransId="{39DF85A0-D743-4A55-AB33-EBC450829D88}"/>
    <dgm:cxn modelId="{4892616B-1336-467E-949E-4519B0366FB6}" srcId="{1BF123C2-0ADF-442A-BBE4-09A2A2EFB306}" destId="{6B70225F-DC70-4B0C-9397-4AAC6BA9BE5B}" srcOrd="0" destOrd="0" parTransId="{B7E16C7E-2A47-42A4-ACDB-535000D77750}" sibTransId="{6093ED68-5E45-4FCB-82DB-BDE5FCBA318F}"/>
    <dgm:cxn modelId="{B839DC4B-CA65-4D71-98FE-0253B428E644}" srcId="{13741907-9EE9-46EC-B18A-C3E56EFB1968}" destId="{1BF123C2-0ADF-442A-BBE4-09A2A2EFB306}" srcOrd="1" destOrd="0" parTransId="{41037756-28F0-493D-8EC4-44E19C735918}" sibTransId="{E022F12A-D90D-4A9B-94F1-538A1D833FD4}"/>
    <dgm:cxn modelId="{0B0DE14B-DD5A-48E7-A070-CF16769110D2}" type="presOf" srcId="{1BF123C2-0ADF-442A-BBE4-09A2A2EFB306}" destId="{9A4CE394-5B0F-4957-8605-A60151470E66}" srcOrd="1" destOrd="0" presId="urn:microsoft.com/office/officeart/2005/8/layout/process4"/>
    <dgm:cxn modelId="{2B6B3A55-E30B-414C-83B2-59F12941C517}" type="presOf" srcId="{11FF6469-53B0-4289-B0C2-31F5EF3441EE}" destId="{BC18494E-8A66-4E30-896F-3E77B4177365}" srcOrd="1" destOrd="0" presId="urn:microsoft.com/office/officeart/2005/8/layout/process4"/>
    <dgm:cxn modelId="{7BA93856-693D-4FD9-A98B-DC0B825E171E}" srcId="{11FF6469-53B0-4289-B0C2-31F5EF3441EE}" destId="{6B5964B8-86A1-4F0C-A656-F2289FEC565D}" srcOrd="0" destOrd="0" parTransId="{219233B3-A14E-4E3A-A199-EBAE35E0497A}" sibTransId="{79993B1B-2230-4567-8FEB-89F11C893A14}"/>
    <dgm:cxn modelId="{96CD4891-23BD-4842-BA81-70D8F26CD8BE}" type="presOf" srcId="{11FF6469-53B0-4289-B0C2-31F5EF3441EE}" destId="{EE702F83-E4A2-423B-9FFC-45FDFC6C7332}" srcOrd="0" destOrd="0" presId="urn:microsoft.com/office/officeart/2005/8/layout/process4"/>
    <dgm:cxn modelId="{65414C9F-AA74-4F34-839D-31998C224B1D}" type="presOf" srcId="{C4988032-9036-48D4-A74B-98AC63731063}" destId="{F9327E70-B6E6-4BD6-8DB5-77D9AA9DDE7E}" srcOrd="0" destOrd="0" presId="urn:microsoft.com/office/officeart/2005/8/layout/process4"/>
    <dgm:cxn modelId="{A737EAAC-0C2A-4B2D-82C5-A1DDC6FC6083}" type="presOf" srcId="{EE673681-67B0-44B1-91B8-E037FD410A13}" destId="{6940A787-BCD6-4C9A-A179-5B235CE5C252}" srcOrd="1" destOrd="0" presId="urn:microsoft.com/office/officeart/2005/8/layout/process4"/>
    <dgm:cxn modelId="{0207D0AE-5D11-45F1-A835-1E1E6493B0A5}" srcId="{1BF123C2-0ADF-442A-BBE4-09A2A2EFB306}" destId="{A8835635-3895-407D-B2BE-2443AD0841AE}" srcOrd="2" destOrd="0" parTransId="{82E6D782-38FD-42B0-AF74-5D7EB6D03802}" sibTransId="{4EB23C95-0E9A-4AD7-99A9-04AE98B0BE69}"/>
    <dgm:cxn modelId="{389BF0B2-0315-413C-9250-2912FB57B3C7}" type="presOf" srcId="{13741907-9EE9-46EC-B18A-C3E56EFB1968}" destId="{EB57AE39-39AC-4304-9FE9-270FE93975F1}" srcOrd="0" destOrd="0" presId="urn:microsoft.com/office/officeart/2005/8/layout/process4"/>
    <dgm:cxn modelId="{BFB3B9B5-E95E-46D2-801D-DD39473DA419}" srcId="{1BF123C2-0ADF-442A-BBE4-09A2A2EFB306}" destId="{1416A14F-6E82-4105-B6B5-6EB04D96950B}" srcOrd="1" destOrd="0" parTransId="{EB9C3EB0-63CB-4785-B073-D59704B0B33D}" sibTransId="{C636F305-8BDB-4688-A574-BEF2C9F7133F}"/>
    <dgm:cxn modelId="{F239D4C5-D7E7-467C-8725-67B0CEE7AF97}" type="presOf" srcId="{1BF123C2-0ADF-442A-BBE4-09A2A2EFB306}" destId="{7D5E1ADB-6F91-4973-BB23-C2511950EC74}" srcOrd="0" destOrd="0" presId="urn:microsoft.com/office/officeart/2005/8/layout/process4"/>
    <dgm:cxn modelId="{9D2CBBCE-26AD-4A79-9B83-79D9C0716797}" type="presOf" srcId="{6B70225F-DC70-4B0C-9397-4AAC6BA9BE5B}" destId="{9C865410-664A-44B0-9600-E2AE357742C1}" srcOrd="0" destOrd="0" presId="urn:microsoft.com/office/officeart/2005/8/layout/process4"/>
    <dgm:cxn modelId="{0A5D0FFA-2C54-46D0-BCAA-9FEAC44854A0}" srcId="{13741907-9EE9-46EC-B18A-C3E56EFB1968}" destId="{EE673681-67B0-44B1-91B8-E037FD410A13}" srcOrd="2" destOrd="0" parTransId="{A3B7B798-89D7-4AEB-924D-75EF11B3293B}" sibTransId="{EBF14230-624A-427F-854B-F033090F0782}"/>
    <dgm:cxn modelId="{83F994BD-0C2C-4074-833A-6AA5961849DB}" type="presParOf" srcId="{EB57AE39-39AC-4304-9FE9-270FE93975F1}" destId="{8A7E83B1-7FC2-4DF5-AE3F-24B010112771}" srcOrd="0" destOrd="0" presId="urn:microsoft.com/office/officeart/2005/8/layout/process4"/>
    <dgm:cxn modelId="{12C3ACA0-90CC-4FCA-B3F4-06C13DE74530}" type="presParOf" srcId="{8A7E83B1-7FC2-4DF5-AE3F-24B010112771}" destId="{4143A04E-0D38-4B5A-AED2-B3E00293EE1A}" srcOrd="0" destOrd="0" presId="urn:microsoft.com/office/officeart/2005/8/layout/process4"/>
    <dgm:cxn modelId="{9706CF05-9606-453A-B48F-129376962ABD}" type="presParOf" srcId="{8A7E83B1-7FC2-4DF5-AE3F-24B010112771}" destId="{6940A787-BCD6-4C9A-A179-5B235CE5C252}" srcOrd="1" destOrd="0" presId="urn:microsoft.com/office/officeart/2005/8/layout/process4"/>
    <dgm:cxn modelId="{157894A4-C3EE-47C9-AE01-9269588189B0}" type="presParOf" srcId="{8A7E83B1-7FC2-4DF5-AE3F-24B010112771}" destId="{C8982945-4336-4F04-A782-40F8611DB138}" srcOrd="2" destOrd="0" presId="urn:microsoft.com/office/officeart/2005/8/layout/process4"/>
    <dgm:cxn modelId="{8DF666CE-F917-4F36-809F-3A5A36C34A23}" type="presParOf" srcId="{C8982945-4336-4F04-A782-40F8611DB138}" destId="{F9327E70-B6E6-4BD6-8DB5-77D9AA9DDE7E}" srcOrd="0" destOrd="0" presId="urn:microsoft.com/office/officeart/2005/8/layout/process4"/>
    <dgm:cxn modelId="{7299EB49-726D-437E-B128-0E8CF9304083}" type="presParOf" srcId="{C8982945-4336-4F04-A782-40F8611DB138}" destId="{4C3162BE-0C21-4598-9D89-66E6C9483950}" srcOrd="1" destOrd="0" presId="urn:microsoft.com/office/officeart/2005/8/layout/process4"/>
    <dgm:cxn modelId="{A77CB595-9C74-42AF-8A2E-770E323C292C}" type="presParOf" srcId="{EB57AE39-39AC-4304-9FE9-270FE93975F1}" destId="{C3585234-D992-414A-BF09-A1BBE0D3777C}" srcOrd="1" destOrd="0" presId="urn:microsoft.com/office/officeart/2005/8/layout/process4"/>
    <dgm:cxn modelId="{19C1AA39-D1D8-4BDB-90AB-A31B98A44A48}" type="presParOf" srcId="{EB57AE39-39AC-4304-9FE9-270FE93975F1}" destId="{D5675043-70E8-44F7-B33B-D3DD6DA344DF}" srcOrd="2" destOrd="0" presId="urn:microsoft.com/office/officeart/2005/8/layout/process4"/>
    <dgm:cxn modelId="{FEA95906-FD7C-431B-B367-7C08967258BB}" type="presParOf" srcId="{D5675043-70E8-44F7-B33B-D3DD6DA344DF}" destId="{7D5E1ADB-6F91-4973-BB23-C2511950EC74}" srcOrd="0" destOrd="0" presId="urn:microsoft.com/office/officeart/2005/8/layout/process4"/>
    <dgm:cxn modelId="{0ACEA462-DAAD-4EF5-A86D-D176C8821B32}" type="presParOf" srcId="{D5675043-70E8-44F7-B33B-D3DD6DA344DF}" destId="{9A4CE394-5B0F-4957-8605-A60151470E66}" srcOrd="1" destOrd="0" presId="urn:microsoft.com/office/officeart/2005/8/layout/process4"/>
    <dgm:cxn modelId="{8BF131BB-AC16-4A4C-B8BD-8168C50DF361}" type="presParOf" srcId="{D5675043-70E8-44F7-B33B-D3DD6DA344DF}" destId="{9EA62944-CDCF-414A-8E1B-3647341A498B}" srcOrd="2" destOrd="0" presId="urn:microsoft.com/office/officeart/2005/8/layout/process4"/>
    <dgm:cxn modelId="{11945317-8440-4CA6-B1E3-A28FEC48F51C}" type="presParOf" srcId="{9EA62944-CDCF-414A-8E1B-3647341A498B}" destId="{9C865410-664A-44B0-9600-E2AE357742C1}" srcOrd="0" destOrd="0" presId="urn:microsoft.com/office/officeart/2005/8/layout/process4"/>
    <dgm:cxn modelId="{1B90882B-2C91-48AF-B4C0-4C096D2F6719}" type="presParOf" srcId="{9EA62944-CDCF-414A-8E1B-3647341A498B}" destId="{9AD23DAB-E696-465A-BEF1-549D3FD47ED3}" srcOrd="1" destOrd="0" presId="urn:microsoft.com/office/officeart/2005/8/layout/process4"/>
    <dgm:cxn modelId="{9B9F644C-462F-48FC-9906-9CE96CF31B28}" type="presParOf" srcId="{9EA62944-CDCF-414A-8E1B-3647341A498B}" destId="{95F7FBCB-9AAF-4D43-AB6E-A7360C9FE9CF}" srcOrd="2" destOrd="0" presId="urn:microsoft.com/office/officeart/2005/8/layout/process4"/>
    <dgm:cxn modelId="{6A7C5463-A711-402E-8C2C-FA6FC5FF4559}" type="presParOf" srcId="{EB57AE39-39AC-4304-9FE9-270FE93975F1}" destId="{926DC503-D50C-444A-AF95-D883340F118E}" srcOrd="3" destOrd="0" presId="urn:microsoft.com/office/officeart/2005/8/layout/process4"/>
    <dgm:cxn modelId="{60ED2CD9-649C-42F2-AB98-7D96E5090CB5}" type="presParOf" srcId="{EB57AE39-39AC-4304-9FE9-270FE93975F1}" destId="{CF56F7F0-29E3-4F80-BEE8-73DF5BFDF4FB}" srcOrd="4" destOrd="0" presId="urn:microsoft.com/office/officeart/2005/8/layout/process4"/>
    <dgm:cxn modelId="{CCF44C2A-60EF-4AED-99F3-00FAA75AF320}" type="presParOf" srcId="{CF56F7F0-29E3-4F80-BEE8-73DF5BFDF4FB}" destId="{EE702F83-E4A2-423B-9FFC-45FDFC6C7332}" srcOrd="0" destOrd="0" presId="urn:microsoft.com/office/officeart/2005/8/layout/process4"/>
    <dgm:cxn modelId="{A34A0E38-209E-49AA-8507-DA29CEE15065}" type="presParOf" srcId="{CF56F7F0-29E3-4F80-BEE8-73DF5BFDF4FB}" destId="{BC18494E-8A66-4E30-896F-3E77B4177365}" srcOrd="1" destOrd="0" presId="urn:microsoft.com/office/officeart/2005/8/layout/process4"/>
    <dgm:cxn modelId="{3B0991A9-0AB1-4BC2-8E28-704F22B990B6}" type="presParOf" srcId="{CF56F7F0-29E3-4F80-BEE8-73DF5BFDF4FB}" destId="{9C215E3D-9875-486D-8512-A85D7E55D9BE}" srcOrd="2" destOrd="0" presId="urn:microsoft.com/office/officeart/2005/8/layout/process4"/>
    <dgm:cxn modelId="{7D0DC1F9-1514-458B-B70D-9406CFAF1F2A}" type="presParOf" srcId="{9C215E3D-9875-486D-8512-A85D7E55D9BE}" destId="{77642768-41E6-49B4-AA8C-3DF2B782296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3F0B9A-144B-4BCF-8727-B628658F5409}"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zh-CN" altLang="en-US"/>
        </a:p>
      </dgm:t>
    </dgm:pt>
    <dgm:pt modelId="{48690823-E381-475E-A805-9BBA53EB965A}">
      <dgm:prSet phldrT="[文本]" custT="1"/>
      <dgm:spPr>
        <a:xfrm>
          <a:off x="0" y="1508"/>
          <a:ext cx="1882208" cy="995814"/>
        </a:xfrm>
        <a:prstGeom prst="roundRect">
          <a:avLst/>
        </a:prstGeom>
      </dgm:spPr>
      <dgm:t>
        <a:bodyPr/>
        <a:lstStyle/>
        <a:p>
          <a:pPr>
            <a:buNone/>
          </a:pPr>
          <a:r>
            <a:rPr lang="zh-CN" altLang="en-US" sz="2000">
              <a:latin typeface="Calibri"/>
              <a:ea typeface="微软雅黑" panose="020B0503020204020204" pitchFamily="34" charset="-122"/>
              <a:cs typeface="+mn-cs"/>
            </a:rPr>
            <a:t>单频</a:t>
          </a:r>
          <a:r>
            <a:rPr lang="en-US" altLang="zh-CN" sz="2000">
              <a:latin typeface="Calibri"/>
              <a:ea typeface="微软雅黑" panose="020B0503020204020204" pitchFamily="34" charset="-122"/>
              <a:cs typeface="+mn-cs"/>
            </a:rPr>
            <a:t>STA</a:t>
          </a:r>
          <a:r>
            <a:rPr lang="zh-CN" altLang="en-US" sz="2000">
              <a:latin typeface="Calibri"/>
              <a:ea typeface="微软雅黑" panose="020B0503020204020204" pitchFamily="34" charset="-122"/>
              <a:cs typeface="+mn-cs"/>
            </a:rPr>
            <a:t>协议层</a:t>
          </a:r>
          <a:endParaRPr lang="zh-CN" altLang="en-US" sz="2000" dirty="0">
            <a:latin typeface="Calibri"/>
            <a:ea typeface="微软雅黑" panose="020B0503020204020204" pitchFamily="34" charset="-122"/>
            <a:cs typeface="+mn-cs"/>
          </a:endParaRPr>
        </a:p>
      </dgm:t>
    </dgm:pt>
    <dgm:pt modelId="{4DBA49F8-2AD7-4BE7-B69F-58702AC01FA8}" type="parTrans" cxnId="{174688F9-7993-4BC9-BBBE-04B642DBC624}">
      <dgm:prSet/>
      <dgm:spPr/>
      <dgm:t>
        <a:bodyPr/>
        <a:lstStyle/>
        <a:p>
          <a:endParaRPr lang="zh-CN" altLang="en-US"/>
        </a:p>
      </dgm:t>
    </dgm:pt>
    <dgm:pt modelId="{95B54978-8043-4CF0-8D4A-FC44A81B8598}" type="sibTrans" cxnId="{174688F9-7993-4BC9-BBBE-04B642DBC624}">
      <dgm:prSet/>
      <dgm:spPr/>
      <dgm:t>
        <a:bodyPr/>
        <a:lstStyle/>
        <a:p>
          <a:endParaRPr lang="zh-CN" altLang="en-US"/>
        </a:p>
      </dgm:t>
    </dgm:pt>
    <dgm:pt modelId="{277B7C01-7DD7-4663-9603-3C9EF31A6D41}">
      <dgm:prSet phldrT="[文本]" custT="1"/>
      <dgm:spPr>
        <a:xfrm rot="5400000">
          <a:off x="3156957" y="-1173658"/>
          <a:ext cx="796651" cy="3346149"/>
        </a:xfrm>
        <a:prstGeom prst="round2SameRect">
          <a:avLst/>
        </a:prstGeom>
      </dgm:spPr>
      <dgm:t>
        <a:bodyPr/>
        <a:lstStyle/>
        <a:p>
          <a:pPr>
            <a:buChar char="•"/>
          </a:pPr>
          <a:r>
            <a:rPr lang="zh-CN" altLang="en-US" sz="1400">
              <a:latin typeface="Calibri"/>
              <a:ea typeface="微软雅黑" panose="020B0503020204020204" pitchFamily="34" charset="-122"/>
              <a:cs typeface="+mn-cs"/>
            </a:rPr>
            <a:t>具有单独的媒介访问控制层和物理层</a:t>
          </a:r>
          <a:endParaRPr lang="zh-CN" altLang="en-US" sz="1400" dirty="0">
            <a:latin typeface="Calibri"/>
            <a:ea typeface="微软雅黑" panose="020B0503020204020204" pitchFamily="34" charset="-122"/>
            <a:cs typeface="+mn-cs"/>
          </a:endParaRPr>
        </a:p>
      </dgm:t>
    </dgm:pt>
    <dgm:pt modelId="{2005DCAE-EF4F-440D-AD44-F9DF28B8C0D6}" type="parTrans" cxnId="{498A5BA6-52DC-4998-A7EF-979ABB124876}">
      <dgm:prSet/>
      <dgm:spPr/>
      <dgm:t>
        <a:bodyPr/>
        <a:lstStyle/>
        <a:p>
          <a:endParaRPr lang="zh-CN" altLang="en-US"/>
        </a:p>
      </dgm:t>
    </dgm:pt>
    <dgm:pt modelId="{3407CD70-57EF-46AE-8427-E376C80F1377}" type="sibTrans" cxnId="{498A5BA6-52DC-4998-A7EF-979ABB124876}">
      <dgm:prSet/>
      <dgm:spPr/>
      <dgm:t>
        <a:bodyPr/>
        <a:lstStyle/>
        <a:p>
          <a:endParaRPr lang="zh-CN" altLang="en-US"/>
        </a:p>
      </dgm:t>
    </dgm:pt>
    <dgm:pt modelId="{0748AF66-7467-4656-9C53-C777573FE4BA}">
      <dgm:prSet phldrT="[文本]" custT="1"/>
      <dgm:spPr>
        <a:xfrm>
          <a:off x="0" y="1047114"/>
          <a:ext cx="1882208" cy="995814"/>
        </a:xfrm>
        <a:prstGeom prst="roundRect">
          <a:avLst/>
        </a:prstGeom>
      </dgm:spPr>
      <dgm:t>
        <a:bodyPr/>
        <a:lstStyle/>
        <a:p>
          <a:pPr>
            <a:buNone/>
          </a:pPr>
          <a:r>
            <a:rPr lang="zh-CN" altLang="en-US" sz="2000">
              <a:latin typeface="Calibri"/>
              <a:ea typeface="微软雅黑" panose="020B0503020204020204" pitchFamily="34" charset="-122"/>
              <a:cs typeface="+mn-cs"/>
            </a:rPr>
            <a:t>双频</a:t>
          </a:r>
          <a:r>
            <a:rPr lang="en-US" altLang="zh-CN" sz="2000">
              <a:latin typeface="Calibri"/>
              <a:ea typeface="微软雅黑" panose="020B0503020204020204" pitchFamily="34" charset="-122"/>
              <a:cs typeface="+mn-cs"/>
            </a:rPr>
            <a:t>AP</a:t>
          </a:r>
          <a:r>
            <a:rPr lang="zh-CN" altLang="en-US" sz="2000">
              <a:latin typeface="Calibri"/>
              <a:ea typeface="微软雅黑" panose="020B0503020204020204" pitchFamily="34" charset="-122"/>
              <a:cs typeface="+mn-cs"/>
            </a:rPr>
            <a:t>协议层</a:t>
          </a:r>
          <a:endParaRPr lang="zh-CN" altLang="en-US" sz="2000" dirty="0">
            <a:latin typeface="Calibri"/>
            <a:ea typeface="微软雅黑" panose="020B0503020204020204" pitchFamily="34" charset="-122"/>
            <a:cs typeface="+mn-cs"/>
          </a:endParaRPr>
        </a:p>
      </dgm:t>
    </dgm:pt>
    <dgm:pt modelId="{5A827363-4B14-47B9-971B-D7C15CC8B448}" type="parTrans" cxnId="{8CA9D2C0-1271-4D09-B095-7365EB0F6C4C}">
      <dgm:prSet/>
      <dgm:spPr/>
      <dgm:t>
        <a:bodyPr/>
        <a:lstStyle/>
        <a:p>
          <a:endParaRPr lang="zh-CN" altLang="en-US"/>
        </a:p>
      </dgm:t>
    </dgm:pt>
    <dgm:pt modelId="{93F03EC9-E273-494E-B594-F630230B9D1A}" type="sibTrans" cxnId="{8CA9D2C0-1271-4D09-B095-7365EB0F6C4C}">
      <dgm:prSet/>
      <dgm:spPr/>
      <dgm:t>
        <a:bodyPr/>
        <a:lstStyle/>
        <a:p>
          <a:endParaRPr lang="zh-CN" altLang="en-US"/>
        </a:p>
      </dgm:t>
    </dgm:pt>
    <dgm:pt modelId="{2907F14B-A627-4677-8FE5-27E8980DC26F}">
      <dgm:prSet phldrT="[文本]" custT="1"/>
      <dgm:spPr>
        <a:xfrm rot="5400000">
          <a:off x="3156957" y="-128052"/>
          <a:ext cx="796651" cy="3346149"/>
        </a:xfrm>
        <a:prstGeom prst="round2SameRect">
          <a:avLst/>
        </a:prstGeom>
      </dgm:spPr>
      <dgm:t>
        <a:bodyPr/>
        <a:lstStyle/>
        <a:p>
          <a:pPr>
            <a:buChar char="•"/>
          </a:pPr>
          <a:r>
            <a:rPr lang="zh-CN" altLang="en-US" sz="1200">
              <a:latin typeface="Calibri"/>
              <a:ea typeface="微软雅黑" panose="020B0503020204020204" pitchFamily="34" charset="-122"/>
              <a:cs typeface="+mn-cs"/>
            </a:rPr>
            <a:t>有两个物理上独立的频段，所以有两个对应的媒介访问控制层与物理层，各自完成</a:t>
          </a:r>
          <a:r>
            <a:rPr lang="en-US" altLang="zh-CN" sz="1200">
              <a:latin typeface="Calibri"/>
              <a:ea typeface="微软雅黑" panose="020B0503020204020204" pitchFamily="34" charset="-122"/>
              <a:cs typeface="+mn-cs"/>
            </a:rPr>
            <a:t>Wi-Fi</a:t>
          </a:r>
          <a:r>
            <a:rPr lang="zh-CN" altLang="en-US" sz="1200">
              <a:latin typeface="Calibri"/>
              <a:ea typeface="微软雅黑" panose="020B0503020204020204" pitchFamily="34" charset="-122"/>
              <a:cs typeface="+mn-cs"/>
            </a:rPr>
            <a:t>的连接和数据通信</a:t>
          </a:r>
          <a:endParaRPr lang="zh-CN" altLang="en-US" sz="1200" dirty="0">
            <a:latin typeface="Calibri"/>
            <a:ea typeface="微软雅黑" panose="020B0503020204020204" pitchFamily="34" charset="-122"/>
            <a:cs typeface="+mn-cs"/>
          </a:endParaRPr>
        </a:p>
      </dgm:t>
    </dgm:pt>
    <dgm:pt modelId="{3CB67109-314E-4E39-908A-46FA68995BAF}" type="parTrans" cxnId="{99E8F0C6-9059-4FFD-9FAD-23F55F204BDF}">
      <dgm:prSet/>
      <dgm:spPr/>
      <dgm:t>
        <a:bodyPr/>
        <a:lstStyle/>
        <a:p>
          <a:endParaRPr lang="zh-CN" altLang="en-US"/>
        </a:p>
      </dgm:t>
    </dgm:pt>
    <dgm:pt modelId="{A35E4A5D-09ED-4B4C-BC4B-56B9DC4881A9}" type="sibTrans" cxnId="{99E8F0C6-9059-4FFD-9FAD-23F55F204BDF}">
      <dgm:prSet/>
      <dgm:spPr/>
      <dgm:t>
        <a:bodyPr/>
        <a:lstStyle/>
        <a:p>
          <a:endParaRPr lang="zh-CN" altLang="en-US"/>
        </a:p>
      </dgm:t>
    </dgm:pt>
    <dgm:pt modelId="{5308CD25-D161-449A-AB32-2B7C27E26F91}">
      <dgm:prSet phldrT="[文本]"/>
      <dgm:spPr>
        <a:xfrm>
          <a:off x="0" y="2092720"/>
          <a:ext cx="1882208" cy="995814"/>
        </a:xfrm>
        <a:prstGeom prst="roundRect">
          <a:avLst/>
        </a:prstGeom>
      </dgm:spPr>
      <dgm:t>
        <a:bodyPr/>
        <a:lstStyle/>
        <a:p>
          <a:pPr>
            <a:buNone/>
          </a:pPr>
          <a:r>
            <a:rPr lang="zh-CN" altLang="en-US">
              <a:latin typeface="Calibri"/>
              <a:ea typeface="微软雅黑" panose="020B0503020204020204" pitchFamily="34" charset="-122"/>
              <a:cs typeface="+mn-cs"/>
            </a:rPr>
            <a:t>双链路</a:t>
          </a:r>
          <a:r>
            <a:rPr lang="en-US" altLang="zh-CN">
              <a:latin typeface="Calibri"/>
              <a:ea typeface="微软雅黑" panose="020B0503020204020204" pitchFamily="34" charset="-122"/>
              <a:cs typeface="+mn-cs"/>
            </a:rPr>
            <a:t>Wi-Fi7AP</a:t>
          </a:r>
          <a:r>
            <a:rPr lang="zh-CN" altLang="en-US">
              <a:latin typeface="Calibri"/>
              <a:ea typeface="微软雅黑" panose="020B0503020204020204" pitchFamily="34" charset="-122"/>
              <a:cs typeface="+mn-cs"/>
            </a:rPr>
            <a:t>的</a:t>
          </a:r>
          <a:r>
            <a:rPr lang="en-US" altLang="zh-CN">
              <a:latin typeface="Calibri"/>
              <a:ea typeface="微软雅黑" panose="020B0503020204020204" pitchFamily="34" charset="-122"/>
              <a:cs typeface="+mn-cs"/>
            </a:rPr>
            <a:t>MLD</a:t>
          </a:r>
          <a:r>
            <a:rPr lang="zh-CN" altLang="en-US">
              <a:latin typeface="Calibri"/>
              <a:ea typeface="微软雅黑" panose="020B0503020204020204" pitchFamily="34" charset="-122"/>
              <a:cs typeface="+mn-cs"/>
            </a:rPr>
            <a:t>协议层</a:t>
          </a:r>
          <a:endParaRPr lang="zh-CN" altLang="en-US" dirty="0">
            <a:latin typeface="Calibri"/>
            <a:ea typeface="微软雅黑" panose="020B0503020204020204" pitchFamily="34" charset="-122"/>
            <a:cs typeface="+mn-cs"/>
          </a:endParaRPr>
        </a:p>
      </dgm:t>
    </dgm:pt>
    <dgm:pt modelId="{26807EC8-EB65-4DD6-BEA6-E703AC9D06D1}" type="parTrans" cxnId="{FFCE5E98-4F37-4938-AC70-FEDCD28F160F}">
      <dgm:prSet/>
      <dgm:spPr/>
      <dgm:t>
        <a:bodyPr/>
        <a:lstStyle/>
        <a:p>
          <a:endParaRPr lang="zh-CN" altLang="en-US"/>
        </a:p>
      </dgm:t>
    </dgm:pt>
    <dgm:pt modelId="{662C4D9F-8F35-4B76-B741-32F39C972177}" type="sibTrans" cxnId="{FFCE5E98-4F37-4938-AC70-FEDCD28F160F}">
      <dgm:prSet/>
      <dgm:spPr/>
      <dgm:t>
        <a:bodyPr/>
        <a:lstStyle/>
        <a:p>
          <a:endParaRPr lang="zh-CN" altLang="en-US"/>
        </a:p>
      </dgm:t>
    </dgm:pt>
    <dgm:pt modelId="{8EC538F7-DC79-4569-887A-D78D327FE0FE}">
      <dgm:prSet phldrT="[文本]"/>
      <dgm:spPr>
        <a:xfrm rot="5400000">
          <a:off x="3156957" y="917553"/>
          <a:ext cx="796651" cy="3346149"/>
        </a:xfrm>
        <a:prstGeom prst="round2SameRect">
          <a:avLst/>
        </a:prstGeom>
      </dgm:spPr>
      <dgm:t>
        <a:bodyPr/>
        <a:lstStyle/>
        <a:p>
          <a:pPr>
            <a:buChar char="•"/>
          </a:pPr>
          <a:r>
            <a:rPr lang="zh-CN" altLang="en-US" dirty="0">
              <a:latin typeface="Calibri"/>
              <a:ea typeface="微软雅黑" panose="020B0503020204020204" pitchFamily="34" charset="-122"/>
              <a:cs typeface="+mn-cs"/>
            </a:rPr>
            <a:t>仍然有两个物理上独立的频段，有对应的两个物理层，但媒介访问控制层只有一个，它分为一个高</a:t>
          </a:r>
          <a:r>
            <a:rPr lang="en-US" altLang="zh-CN" dirty="0">
              <a:latin typeface="Calibri"/>
              <a:ea typeface="微软雅黑" panose="020B0503020204020204" pitchFamily="34" charset="-122"/>
              <a:cs typeface="+mn-cs"/>
            </a:rPr>
            <a:t>MAC</a:t>
          </a:r>
          <a:r>
            <a:rPr lang="zh-CN" altLang="en-US" dirty="0">
              <a:latin typeface="Calibri"/>
              <a:ea typeface="微软雅黑" panose="020B0503020204020204" pitchFamily="34" charset="-122"/>
              <a:cs typeface="+mn-cs"/>
            </a:rPr>
            <a:t>层一个低</a:t>
          </a:r>
          <a:r>
            <a:rPr lang="en-US" altLang="zh-CN" dirty="0">
              <a:latin typeface="Calibri"/>
              <a:ea typeface="微软雅黑" panose="020B0503020204020204" pitchFamily="34" charset="-122"/>
              <a:cs typeface="+mn-cs"/>
            </a:rPr>
            <a:t>MAC</a:t>
          </a:r>
          <a:r>
            <a:rPr lang="zh-CN" altLang="en-US" dirty="0">
              <a:latin typeface="Calibri"/>
              <a:ea typeface="微软雅黑" panose="020B0503020204020204" pitchFamily="34" charset="-122"/>
              <a:cs typeface="+mn-cs"/>
            </a:rPr>
            <a:t>层，对应着一个</a:t>
          </a:r>
          <a:r>
            <a:rPr lang="en-US" altLang="zh-CN" dirty="0">
              <a:latin typeface="Calibri"/>
              <a:ea typeface="微软雅黑" panose="020B0503020204020204" pitchFamily="34" charset="-122"/>
              <a:cs typeface="+mn-cs"/>
            </a:rPr>
            <a:t>MLD MAC </a:t>
          </a:r>
          <a:r>
            <a:rPr lang="zh-CN" altLang="en-US" dirty="0">
              <a:latin typeface="Calibri"/>
              <a:ea typeface="微软雅黑" panose="020B0503020204020204" pitchFamily="34" charset="-122"/>
              <a:cs typeface="+mn-cs"/>
            </a:rPr>
            <a:t>地址和两个低</a:t>
          </a:r>
          <a:r>
            <a:rPr lang="en-US" altLang="zh-CN" dirty="0">
              <a:latin typeface="Calibri"/>
              <a:ea typeface="微软雅黑" panose="020B0503020204020204" pitchFamily="34" charset="-122"/>
              <a:cs typeface="+mn-cs"/>
            </a:rPr>
            <a:t>MAC</a:t>
          </a:r>
          <a:r>
            <a:rPr lang="zh-CN" altLang="en-US" dirty="0">
              <a:latin typeface="Calibri"/>
              <a:ea typeface="微软雅黑" panose="020B0503020204020204" pitchFamily="34" charset="-122"/>
              <a:cs typeface="+mn-cs"/>
            </a:rPr>
            <a:t>层的</a:t>
          </a:r>
          <a:r>
            <a:rPr lang="en-US" altLang="zh-CN" dirty="0">
              <a:latin typeface="Calibri"/>
              <a:ea typeface="微软雅黑" panose="020B0503020204020204" pitchFamily="34" charset="-122"/>
              <a:cs typeface="+mn-cs"/>
            </a:rPr>
            <a:t>MAC</a:t>
          </a:r>
          <a:r>
            <a:rPr lang="zh-CN" altLang="en-US" dirty="0">
              <a:latin typeface="Calibri"/>
              <a:ea typeface="微软雅黑" panose="020B0503020204020204" pitchFamily="34" charset="-122"/>
              <a:cs typeface="+mn-cs"/>
            </a:rPr>
            <a:t>地址。</a:t>
          </a:r>
        </a:p>
      </dgm:t>
    </dgm:pt>
    <dgm:pt modelId="{D16EF13A-4F12-42F7-909A-94C0A3E3A9C7}" type="parTrans" cxnId="{564DD6F5-BC5D-41A6-A911-DD61DDCF2D69}">
      <dgm:prSet/>
      <dgm:spPr/>
      <dgm:t>
        <a:bodyPr/>
        <a:lstStyle/>
        <a:p>
          <a:endParaRPr lang="zh-CN" altLang="en-US"/>
        </a:p>
      </dgm:t>
    </dgm:pt>
    <dgm:pt modelId="{53388203-CF86-4D63-A731-49AFCDD7B96F}" type="sibTrans" cxnId="{564DD6F5-BC5D-41A6-A911-DD61DDCF2D69}">
      <dgm:prSet/>
      <dgm:spPr/>
      <dgm:t>
        <a:bodyPr/>
        <a:lstStyle/>
        <a:p>
          <a:endParaRPr lang="zh-CN" altLang="en-US"/>
        </a:p>
      </dgm:t>
    </dgm:pt>
    <dgm:pt modelId="{CD2138D4-B8BD-46D8-B1AE-C30039E0198D}" type="pres">
      <dgm:prSet presAssocID="{BB3F0B9A-144B-4BCF-8727-B628658F5409}" presName="Name0" presStyleCnt="0">
        <dgm:presLayoutVars>
          <dgm:dir/>
          <dgm:animLvl val="lvl"/>
          <dgm:resizeHandles val="exact"/>
        </dgm:presLayoutVars>
      </dgm:prSet>
      <dgm:spPr/>
    </dgm:pt>
    <dgm:pt modelId="{FFFDB1D0-E973-49EB-BB2D-E18E2793C45F}" type="pres">
      <dgm:prSet presAssocID="{48690823-E381-475E-A805-9BBA53EB965A}" presName="linNode" presStyleCnt="0"/>
      <dgm:spPr/>
    </dgm:pt>
    <dgm:pt modelId="{CE9C0174-B701-4875-B28F-A5F197AE7971}" type="pres">
      <dgm:prSet presAssocID="{48690823-E381-475E-A805-9BBA53EB965A}" presName="parentText" presStyleLbl="node1" presStyleIdx="0" presStyleCnt="3">
        <dgm:presLayoutVars>
          <dgm:chMax val="1"/>
          <dgm:bulletEnabled val="1"/>
        </dgm:presLayoutVars>
      </dgm:prSet>
      <dgm:spPr/>
    </dgm:pt>
    <dgm:pt modelId="{B705DE7E-30E2-41E7-9B7D-E13CA8990B35}" type="pres">
      <dgm:prSet presAssocID="{48690823-E381-475E-A805-9BBA53EB965A}" presName="descendantText" presStyleLbl="alignAccFollowNode1" presStyleIdx="0" presStyleCnt="3">
        <dgm:presLayoutVars>
          <dgm:bulletEnabled val="1"/>
        </dgm:presLayoutVars>
      </dgm:prSet>
      <dgm:spPr/>
    </dgm:pt>
    <dgm:pt modelId="{E5C51686-78F0-4F68-8292-2A1096843FF3}" type="pres">
      <dgm:prSet presAssocID="{95B54978-8043-4CF0-8D4A-FC44A81B8598}" presName="sp" presStyleCnt="0"/>
      <dgm:spPr/>
    </dgm:pt>
    <dgm:pt modelId="{9E270B6A-4358-4074-85A8-5408B9313EEB}" type="pres">
      <dgm:prSet presAssocID="{0748AF66-7467-4656-9C53-C777573FE4BA}" presName="linNode" presStyleCnt="0"/>
      <dgm:spPr/>
    </dgm:pt>
    <dgm:pt modelId="{CA77B7EB-57BE-4D84-8CFA-F8C7AC4F258D}" type="pres">
      <dgm:prSet presAssocID="{0748AF66-7467-4656-9C53-C777573FE4BA}" presName="parentText" presStyleLbl="node1" presStyleIdx="1" presStyleCnt="3">
        <dgm:presLayoutVars>
          <dgm:chMax val="1"/>
          <dgm:bulletEnabled val="1"/>
        </dgm:presLayoutVars>
      </dgm:prSet>
      <dgm:spPr/>
    </dgm:pt>
    <dgm:pt modelId="{98BFC3D4-DCB1-4FEB-9604-832282CCCDEB}" type="pres">
      <dgm:prSet presAssocID="{0748AF66-7467-4656-9C53-C777573FE4BA}" presName="descendantText" presStyleLbl="alignAccFollowNode1" presStyleIdx="1" presStyleCnt="3">
        <dgm:presLayoutVars>
          <dgm:bulletEnabled val="1"/>
        </dgm:presLayoutVars>
      </dgm:prSet>
      <dgm:spPr/>
    </dgm:pt>
    <dgm:pt modelId="{959A6DE5-7B58-4CB2-B20D-7D0F903E8C8B}" type="pres">
      <dgm:prSet presAssocID="{93F03EC9-E273-494E-B594-F630230B9D1A}" presName="sp" presStyleCnt="0"/>
      <dgm:spPr/>
    </dgm:pt>
    <dgm:pt modelId="{B6765D25-459F-4381-9BCD-6567D1200852}" type="pres">
      <dgm:prSet presAssocID="{5308CD25-D161-449A-AB32-2B7C27E26F91}" presName="linNode" presStyleCnt="0"/>
      <dgm:spPr/>
    </dgm:pt>
    <dgm:pt modelId="{7CAF8CA3-1CE1-4286-A549-691ACD56987D}" type="pres">
      <dgm:prSet presAssocID="{5308CD25-D161-449A-AB32-2B7C27E26F91}" presName="parentText" presStyleLbl="node1" presStyleIdx="2" presStyleCnt="3">
        <dgm:presLayoutVars>
          <dgm:chMax val="1"/>
          <dgm:bulletEnabled val="1"/>
        </dgm:presLayoutVars>
      </dgm:prSet>
      <dgm:spPr/>
    </dgm:pt>
    <dgm:pt modelId="{F3619D4F-6AC9-4AF4-B88B-6C334979CFEE}" type="pres">
      <dgm:prSet presAssocID="{5308CD25-D161-449A-AB32-2B7C27E26F91}" presName="descendantText" presStyleLbl="alignAccFollowNode1" presStyleIdx="2" presStyleCnt="3">
        <dgm:presLayoutVars>
          <dgm:bulletEnabled val="1"/>
        </dgm:presLayoutVars>
      </dgm:prSet>
      <dgm:spPr/>
    </dgm:pt>
  </dgm:ptLst>
  <dgm:cxnLst>
    <dgm:cxn modelId="{5EBD7109-83DA-4595-BE9C-47DE788AC636}" type="presOf" srcId="{0748AF66-7467-4656-9C53-C777573FE4BA}" destId="{CA77B7EB-57BE-4D84-8CFA-F8C7AC4F258D}" srcOrd="0" destOrd="0" presId="urn:microsoft.com/office/officeart/2005/8/layout/vList5"/>
    <dgm:cxn modelId="{EB129E19-CB30-421C-8965-07351A83D768}" type="presOf" srcId="{2907F14B-A627-4677-8FE5-27E8980DC26F}" destId="{98BFC3D4-DCB1-4FEB-9604-832282CCCDEB}" srcOrd="0" destOrd="0" presId="urn:microsoft.com/office/officeart/2005/8/layout/vList5"/>
    <dgm:cxn modelId="{F9EBB862-4FCC-453E-8FB9-F3092538A78B}" type="presOf" srcId="{277B7C01-7DD7-4663-9603-3C9EF31A6D41}" destId="{B705DE7E-30E2-41E7-9B7D-E13CA8990B35}" srcOrd="0" destOrd="0" presId="urn:microsoft.com/office/officeart/2005/8/layout/vList5"/>
    <dgm:cxn modelId="{39BDFF6B-3AED-4731-B897-8A804369C76F}" type="presOf" srcId="{5308CD25-D161-449A-AB32-2B7C27E26F91}" destId="{7CAF8CA3-1CE1-4286-A549-691ACD56987D}" srcOrd="0" destOrd="0" presId="urn:microsoft.com/office/officeart/2005/8/layout/vList5"/>
    <dgm:cxn modelId="{40CFCF79-0C11-4B5A-8B36-F1C4DCBB5BC9}" type="presOf" srcId="{48690823-E381-475E-A805-9BBA53EB965A}" destId="{CE9C0174-B701-4875-B28F-A5F197AE7971}" srcOrd="0" destOrd="0" presId="urn:microsoft.com/office/officeart/2005/8/layout/vList5"/>
    <dgm:cxn modelId="{1110997C-DFAB-4395-A1BB-EAFF7A4C6AE0}" type="presOf" srcId="{BB3F0B9A-144B-4BCF-8727-B628658F5409}" destId="{CD2138D4-B8BD-46D8-B1AE-C30039E0198D}" srcOrd="0" destOrd="0" presId="urn:microsoft.com/office/officeart/2005/8/layout/vList5"/>
    <dgm:cxn modelId="{FFCE5E98-4F37-4938-AC70-FEDCD28F160F}" srcId="{BB3F0B9A-144B-4BCF-8727-B628658F5409}" destId="{5308CD25-D161-449A-AB32-2B7C27E26F91}" srcOrd="2" destOrd="0" parTransId="{26807EC8-EB65-4DD6-BEA6-E703AC9D06D1}" sibTransId="{662C4D9F-8F35-4B76-B741-32F39C972177}"/>
    <dgm:cxn modelId="{498A5BA6-52DC-4998-A7EF-979ABB124876}" srcId="{48690823-E381-475E-A805-9BBA53EB965A}" destId="{277B7C01-7DD7-4663-9603-3C9EF31A6D41}" srcOrd="0" destOrd="0" parTransId="{2005DCAE-EF4F-440D-AD44-F9DF28B8C0D6}" sibTransId="{3407CD70-57EF-46AE-8427-E376C80F1377}"/>
    <dgm:cxn modelId="{8CA9D2C0-1271-4D09-B095-7365EB0F6C4C}" srcId="{BB3F0B9A-144B-4BCF-8727-B628658F5409}" destId="{0748AF66-7467-4656-9C53-C777573FE4BA}" srcOrd="1" destOrd="0" parTransId="{5A827363-4B14-47B9-971B-D7C15CC8B448}" sibTransId="{93F03EC9-E273-494E-B594-F630230B9D1A}"/>
    <dgm:cxn modelId="{99E8F0C6-9059-4FFD-9FAD-23F55F204BDF}" srcId="{0748AF66-7467-4656-9C53-C777573FE4BA}" destId="{2907F14B-A627-4677-8FE5-27E8980DC26F}" srcOrd="0" destOrd="0" parTransId="{3CB67109-314E-4E39-908A-46FA68995BAF}" sibTransId="{A35E4A5D-09ED-4B4C-BC4B-56B9DC4881A9}"/>
    <dgm:cxn modelId="{B907DBD8-F1B5-46F5-A9AF-03F0C26A1C53}" type="presOf" srcId="{8EC538F7-DC79-4569-887A-D78D327FE0FE}" destId="{F3619D4F-6AC9-4AF4-B88B-6C334979CFEE}" srcOrd="0" destOrd="0" presId="urn:microsoft.com/office/officeart/2005/8/layout/vList5"/>
    <dgm:cxn modelId="{564DD6F5-BC5D-41A6-A911-DD61DDCF2D69}" srcId="{5308CD25-D161-449A-AB32-2B7C27E26F91}" destId="{8EC538F7-DC79-4569-887A-D78D327FE0FE}" srcOrd="0" destOrd="0" parTransId="{D16EF13A-4F12-42F7-909A-94C0A3E3A9C7}" sibTransId="{53388203-CF86-4D63-A731-49AFCDD7B96F}"/>
    <dgm:cxn modelId="{174688F9-7993-4BC9-BBBE-04B642DBC624}" srcId="{BB3F0B9A-144B-4BCF-8727-B628658F5409}" destId="{48690823-E381-475E-A805-9BBA53EB965A}" srcOrd="0" destOrd="0" parTransId="{4DBA49F8-2AD7-4BE7-B69F-58702AC01FA8}" sibTransId="{95B54978-8043-4CF0-8D4A-FC44A81B8598}"/>
    <dgm:cxn modelId="{BFFF5200-EFD6-4B8E-973B-17289E182182}" type="presParOf" srcId="{CD2138D4-B8BD-46D8-B1AE-C30039E0198D}" destId="{FFFDB1D0-E973-49EB-BB2D-E18E2793C45F}" srcOrd="0" destOrd="0" presId="urn:microsoft.com/office/officeart/2005/8/layout/vList5"/>
    <dgm:cxn modelId="{3293D0B2-6180-4CCE-9B5F-BBE008061964}" type="presParOf" srcId="{FFFDB1D0-E973-49EB-BB2D-E18E2793C45F}" destId="{CE9C0174-B701-4875-B28F-A5F197AE7971}" srcOrd="0" destOrd="0" presId="urn:microsoft.com/office/officeart/2005/8/layout/vList5"/>
    <dgm:cxn modelId="{53DFA793-5D16-435D-BEB5-78F230D179C5}" type="presParOf" srcId="{FFFDB1D0-E973-49EB-BB2D-E18E2793C45F}" destId="{B705DE7E-30E2-41E7-9B7D-E13CA8990B35}" srcOrd="1" destOrd="0" presId="urn:microsoft.com/office/officeart/2005/8/layout/vList5"/>
    <dgm:cxn modelId="{5C012267-DC3E-4603-90EA-148FC45A237A}" type="presParOf" srcId="{CD2138D4-B8BD-46D8-B1AE-C30039E0198D}" destId="{E5C51686-78F0-4F68-8292-2A1096843FF3}" srcOrd="1" destOrd="0" presId="urn:microsoft.com/office/officeart/2005/8/layout/vList5"/>
    <dgm:cxn modelId="{E2997DE0-90EA-4CE5-A89B-36BE42869741}" type="presParOf" srcId="{CD2138D4-B8BD-46D8-B1AE-C30039E0198D}" destId="{9E270B6A-4358-4074-85A8-5408B9313EEB}" srcOrd="2" destOrd="0" presId="urn:microsoft.com/office/officeart/2005/8/layout/vList5"/>
    <dgm:cxn modelId="{D4054F1A-FD6B-4D10-AD30-255C7FBF9A92}" type="presParOf" srcId="{9E270B6A-4358-4074-85A8-5408B9313EEB}" destId="{CA77B7EB-57BE-4D84-8CFA-F8C7AC4F258D}" srcOrd="0" destOrd="0" presId="urn:microsoft.com/office/officeart/2005/8/layout/vList5"/>
    <dgm:cxn modelId="{C804A663-B932-4F38-9C7F-B6802F4BB49A}" type="presParOf" srcId="{9E270B6A-4358-4074-85A8-5408B9313EEB}" destId="{98BFC3D4-DCB1-4FEB-9604-832282CCCDEB}" srcOrd="1" destOrd="0" presId="urn:microsoft.com/office/officeart/2005/8/layout/vList5"/>
    <dgm:cxn modelId="{E4BFD5EB-BD93-4B66-95A9-817369156961}" type="presParOf" srcId="{CD2138D4-B8BD-46D8-B1AE-C30039E0198D}" destId="{959A6DE5-7B58-4CB2-B20D-7D0F903E8C8B}" srcOrd="3" destOrd="0" presId="urn:microsoft.com/office/officeart/2005/8/layout/vList5"/>
    <dgm:cxn modelId="{0F78722A-774C-4286-86A6-9108EEBB6750}" type="presParOf" srcId="{CD2138D4-B8BD-46D8-B1AE-C30039E0198D}" destId="{B6765D25-459F-4381-9BCD-6567D1200852}" srcOrd="4" destOrd="0" presId="urn:microsoft.com/office/officeart/2005/8/layout/vList5"/>
    <dgm:cxn modelId="{B1D78B31-7B37-4A7B-8B8E-9F7169054978}" type="presParOf" srcId="{B6765D25-459F-4381-9BCD-6567D1200852}" destId="{7CAF8CA3-1CE1-4286-A549-691ACD56987D}" srcOrd="0" destOrd="0" presId="urn:microsoft.com/office/officeart/2005/8/layout/vList5"/>
    <dgm:cxn modelId="{87B8DB7D-B45F-4E9D-B060-88989F1FE59E}" type="presParOf" srcId="{B6765D25-459F-4381-9BCD-6567D1200852}" destId="{F3619D4F-6AC9-4AF4-B88B-6C334979CFE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0E1445-7253-41E3-98BF-C728EA59F85C}" type="doc">
      <dgm:prSet loTypeId="urn:microsoft.com/office/officeart/2005/8/layout/vList6" loCatId="list" qsTypeId="urn:microsoft.com/office/officeart/2005/8/quickstyle/simple1" qsCatId="simple" csTypeId="urn:microsoft.com/office/officeart/2005/8/colors/colorful2" csCatId="colorful" phldr="1"/>
      <dgm:spPr/>
      <dgm:t>
        <a:bodyPr/>
        <a:lstStyle/>
        <a:p>
          <a:endParaRPr lang="zh-CN" altLang="en-US"/>
        </a:p>
      </dgm:t>
    </dgm:pt>
    <dgm:pt modelId="{8B67CFE7-B26F-4805-8F23-C88BF3970BA1}">
      <dgm:prSet phldrT="[文本]"/>
      <dgm:spPr>
        <a:xfrm>
          <a:off x="0" y="0"/>
          <a:ext cx="2390753" cy="1038808"/>
        </a:xfrm>
        <a:prstGeom prst="roundRect">
          <a:avLst/>
        </a:prstGeom>
      </dgm:spPr>
      <dgm:t>
        <a:bodyPr/>
        <a:lstStyle/>
        <a:p>
          <a:pPr>
            <a:buNone/>
          </a:pPr>
          <a:r>
            <a:rPr lang="zh-CN" altLang="en-US">
              <a:latin typeface="Calibri"/>
              <a:ea typeface="微软雅黑" panose="020B0503020204020204" pitchFamily="34" charset="-122"/>
              <a:cs typeface="+mn-cs"/>
            </a:rPr>
            <a:t>支持多资源单元（</a:t>
          </a:r>
          <a:r>
            <a:rPr lang="en-US" altLang="zh-CN">
              <a:latin typeface="Calibri"/>
              <a:ea typeface="微软雅黑" panose="020B0503020204020204" pitchFamily="34" charset="-122"/>
              <a:cs typeface="+mn-cs"/>
            </a:rPr>
            <a:t>MRU</a:t>
          </a:r>
          <a:r>
            <a:rPr lang="zh-CN" altLang="en-US">
              <a:latin typeface="Calibri"/>
              <a:ea typeface="微软雅黑" panose="020B0503020204020204" pitchFamily="34" charset="-122"/>
              <a:cs typeface="+mn-cs"/>
            </a:rPr>
            <a:t>）技术</a:t>
          </a:r>
          <a:endParaRPr lang="zh-CN" altLang="en-US" dirty="0">
            <a:latin typeface="Calibri"/>
            <a:ea typeface="微软雅黑" panose="020B0503020204020204" pitchFamily="34" charset="-122"/>
            <a:cs typeface="+mn-cs"/>
          </a:endParaRPr>
        </a:p>
      </dgm:t>
    </dgm:pt>
    <dgm:pt modelId="{E38FC34D-3C4A-4CBC-9262-8008D29B698E}" type="parTrans" cxnId="{9E826441-503D-47CF-A3CE-DB3D3A151E39}">
      <dgm:prSet/>
      <dgm:spPr/>
      <dgm:t>
        <a:bodyPr/>
        <a:lstStyle/>
        <a:p>
          <a:endParaRPr lang="zh-CN" altLang="en-US"/>
        </a:p>
      </dgm:t>
    </dgm:pt>
    <dgm:pt modelId="{BC534D25-6320-4256-82AC-009674FE6AD0}" type="sibTrans" cxnId="{9E826441-503D-47CF-A3CE-DB3D3A151E39}">
      <dgm:prSet/>
      <dgm:spPr/>
      <dgm:t>
        <a:bodyPr/>
        <a:lstStyle/>
        <a:p>
          <a:endParaRPr lang="zh-CN" altLang="en-US"/>
        </a:p>
      </dgm:t>
    </dgm:pt>
    <dgm:pt modelId="{7DDE5298-4687-460A-B838-00B493BF8C08}">
      <dgm:prSet phldrT="[文本]"/>
      <dgm:spPr>
        <a:xfrm>
          <a:off x="2390753" y="0"/>
          <a:ext cx="3586129" cy="1038808"/>
        </a:xfrm>
        <a:prstGeom prst="rightArrow">
          <a:avLst>
            <a:gd name="adj1" fmla="val 75000"/>
            <a:gd name="adj2" fmla="val 50000"/>
          </a:avLst>
        </a:prstGeom>
      </dgm:spPr>
      <dgm:t>
        <a:bodyPr/>
        <a:lstStyle/>
        <a:p>
          <a:pPr>
            <a:buChar char="•"/>
          </a:pPr>
          <a:r>
            <a:rPr lang="en-US" altLang="zh-CN" b="1">
              <a:latin typeface="Calibri"/>
              <a:ea typeface="微软雅黑" panose="020B0503020204020204" pitchFamily="34" charset="-122"/>
              <a:cs typeface="+mn-cs"/>
            </a:rPr>
            <a:t>Wi-Fi7</a:t>
          </a:r>
          <a:r>
            <a:rPr lang="zh-CN" altLang="en-US" b="1">
              <a:latin typeface="Calibri"/>
              <a:ea typeface="微软雅黑" panose="020B0503020204020204" pitchFamily="34" charset="-122"/>
              <a:cs typeface="+mn-cs"/>
            </a:rPr>
            <a:t>在</a:t>
          </a:r>
          <a:r>
            <a:rPr lang="en-US" altLang="zh-CN" b="1">
              <a:latin typeface="Calibri"/>
              <a:ea typeface="微软雅黑" panose="020B0503020204020204" pitchFamily="34" charset="-122"/>
              <a:cs typeface="+mn-cs"/>
            </a:rPr>
            <a:t>OFDMA</a:t>
          </a:r>
          <a:r>
            <a:rPr lang="zh-CN" altLang="en-US" b="1">
              <a:latin typeface="Calibri"/>
              <a:ea typeface="微软雅黑" panose="020B0503020204020204" pitchFamily="34" charset="-122"/>
              <a:cs typeface="+mn-cs"/>
            </a:rPr>
            <a:t>的资源单位（</a:t>
          </a:r>
          <a:r>
            <a:rPr lang="en-US" altLang="zh-CN" b="1">
              <a:latin typeface="Calibri"/>
              <a:ea typeface="微软雅黑" panose="020B0503020204020204" pitchFamily="34" charset="-122"/>
              <a:cs typeface="+mn-cs"/>
            </a:rPr>
            <a:t>RU</a:t>
          </a:r>
          <a:r>
            <a:rPr lang="zh-CN" altLang="en-US" b="1">
              <a:latin typeface="Calibri"/>
              <a:ea typeface="微软雅黑" panose="020B0503020204020204" pitchFamily="34" charset="-122"/>
              <a:cs typeface="+mn-cs"/>
            </a:rPr>
            <a:t>）的基础上，支持对不连续的多个</a:t>
          </a:r>
          <a:r>
            <a:rPr lang="en-US" altLang="zh-CN" b="1">
              <a:latin typeface="Calibri"/>
              <a:ea typeface="微软雅黑" panose="020B0503020204020204" pitchFamily="34" charset="-122"/>
              <a:cs typeface="+mn-cs"/>
            </a:rPr>
            <a:t>RU</a:t>
          </a:r>
          <a:r>
            <a:rPr lang="zh-CN" altLang="en-US" b="1">
              <a:latin typeface="Calibri"/>
              <a:ea typeface="微软雅黑" panose="020B0503020204020204" pitchFamily="34" charset="-122"/>
              <a:cs typeface="+mn-cs"/>
            </a:rPr>
            <a:t>进行捆绑，分配给一个</a:t>
          </a:r>
          <a:r>
            <a:rPr lang="en-US" altLang="zh-CN" b="1">
              <a:latin typeface="Calibri"/>
              <a:ea typeface="微软雅黑" panose="020B0503020204020204" pitchFamily="34" charset="-122"/>
              <a:cs typeface="+mn-cs"/>
            </a:rPr>
            <a:t>STA</a:t>
          </a:r>
          <a:r>
            <a:rPr lang="zh-CN" altLang="en-US" b="1">
              <a:latin typeface="Calibri"/>
              <a:ea typeface="微软雅黑" panose="020B0503020204020204" pitchFamily="34" charset="-122"/>
              <a:cs typeface="+mn-cs"/>
            </a:rPr>
            <a:t>，或利用</a:t>
          </a:r>
          <a:r>
            <a:rPr lang="en-US" altLang="zh-CN" b="1">
              <a:latin typeface="Calibri"/>
              <a:ea typeface="微软雅黑" panose="020B0503020204020204" pitchFamily="34" charset="-122"/>
              <a:cs typeface="+mn-cs"/>
            </a:rPr>
            <a:t>MU_MIMO</a:t>
          </a:r>
          <a:r>
            <a:rPr lang="zh-CN" altLang="en-US" b="1">
              <a:latin typeface="Calibri"/>
              <a:ea typeface="微软雅黑" panose="020B0503020204020204" pitchFamily="34" charset="-122"/>
              <a:cs typeface="+mn-cs"/>
            </a:rPr>
            <a:t>技术分配给多个</a:t>
          </a:r>
          <a:r>
            <a:rPr lang="en-US" altLang="zh-CN" b="1">
              <a:latin typeface="Calibri"/>
              <a:ea typeface="微软雅黑" panose="020B0503020204020204" pitchFamily="34" charset="-122"/>
              <a:cs typeface="+mn-cs"/>
            </a:rPr>
            <a:t>STA</a:t>
          </a:r>
          <a:endParaRPr lang="zh-CN" altLang="en-US" b="1" dirty="0">
            <a:latin typeface="Calibri"/>
            <a:ea typeface="微软雅黑" panose="020B0503020204020204" pitchFamily="34" charset="-122"/>
            <a:cs typeface="+mn-cs"/>
          </a:endParaRPr>
        </a:p>
      </dgm:t>
    </dgm:pt>
    <dgm:pt modelId="{AF06377B-2789-4D4F-B87F-C7D01B4A4B7E}" type="parTrans" cxnId="{FD25E0AF-5677-4AA5-B177-8EE043A677A8}">
      <dgm:prSet/>
      <dgm:spPr/>
      <dgm:t>
        <a:bodyPr/>
        <a:lstStyle/>
        <a:p>
          <a:endParaRPr lang="zh-CN" altLang="en-US"/>
        </a:p>
      </dgm:t>
    </dgm:pt>
    <dgm:pt modelId="{4BE5B391-4D84-4FE0-BD4F-7B4751F508AA}" type="sibTrans" cxnId="{FD25E0AF-5677-4AA5-B177-8EE043A677A8}">
      <dgm:prSet/>
      <dgm:spPr/>
      <dgm:t>
        <a:bodyPr/>
        <a:lstStyle/>
        <a:p>
          <a:endParaRPr lang="zh-CN" altLang="en-US"/>
        </a:p>
      </dgm:t>
    </dgm:pt>
    <dgm:pt modelId="{4CBC27DD-802E-4918-B36C-24560DD7DA78}">
      <dgm:prSet phldrT="[文本]"/>
      <dgm:spPr>
        <a:xfrm>
          <a:off x="0" y="1142689"/>
          <a:ext cx="2390753" cy="1038808"/>
        </a:xfrm>
        <a:prstGeom prst="roundRect">
          <a:avLst/>
        </a:prstGeom>
      </dgm:spPr>
      <dgm:t>
        <a:bodyPr/>
        <a:lstStyle/>
        <a:p>
          <a:pPr>
            <a:buNone/>
          </a:pPr>
          <a:r>
            <a:rPr lang="zh-CN" altLang="en-US">
              <a:latin typeface="Calibri"/>
              <a:ea typeface="微软雅黑" panose="020B0503020204020204" pitchFamily="34" charset="-122"/>
              <a:cs typeface="+mn-cs"/>
            </a:rPr>
            <a:t>基于</a:t>
          </a:r>
          <a:r>
            <a:rPr lang="en-US" altLang="zh-CN">
              <a:latin typeface="Calibri"/>
              <a:ea typeface="微软雅黑" panose="020B0503020204020204" pitchFamily="34" charset="-122"/>
              <a:cs typeface="+mn-cs"/>
            </a:rPr>
            <a:t>MRU</a:t>
          </a:r>
          <a:r>
            <a:rPr lang="zh-CN" altLang="en-US">
              <a:latin typeface="Calibri"/>
              <a:ea typeface="微软雅黑" panose="020B0503020204020204" pitchFamily="34" charset="-122"/>
              <a:cs typeface="+mn-cs"/>
            </a:rPr>
            <a:t>技术的上行方向前导码屏蔽</a:t>
          </a:r>
          <a:endParaRPr lang="zh-CN" altLang="en-US" dirty="0">
            <a:latin typeface="Calibri"/>
            <a:ea typeface="微软雅黑" panose="020B0503020204020204" pitchFamily="34" charset="-122"/>
            <a:cs typeface="+mn-cs"/>
          </a:endParaRPr>
        </a:p>
      </dgm:t>
    </dgm:pt>
    <dgm:pt modelId="{D6AE1E32-AF81-4552-9C43-5DF89DB60AE3}" type="parTrans" cxnId="{24A039F3-AA81-4B98-8379-F6DBEC4E5A47}">
      <dgm:prSet/>
      <dgm:spPr/>
      <dgm:t>
        <a:bodyPr/>
        <a:lstStyle/>
        <a:p>
          <a:endParaRPr lang="zh-CN" altLang="en-US"/>
        </a:p>
      </dgm:t>
    </dgm:pt>
    <dgm:pt modelId="{06D366D4-6626-48C1-98CE-078763D5D54F}" type="sibTrans" cxnId="{24A039F3-AA81-4B98-8379-F6DBEC4E5A47}">
      <dgm:prSet/>
      <dgm:spPr/>
      <dgm:t>
        <a:bodyPr/>
        <a:lstStyle/>
        <a:p>
          <a:endParaRPr lang="zh-CN" altLang="en-US"/>
        </a:p>
      </dgm:t>
    </dgm:pt>
    <dgm:pt modelId="{4F1E9E68-FDC6-4162-970E-93B8BFC5B972}">
      <dgm:prSet phldrT="[文本]"/>
      <dgm:spPr>
        <a:xfrm>
          <a:off x="2390753" y="1142689"/>
          <a:ext cx="3586129" cy="1038808"/>
        </a:xfrm>
        <a:prstGeom prst="rightArrow">
          <a:avLst>
            <a:gd name="adj1" fmla="val 75000"/>
            <a:gd name="adj2" fmla="val 50000"/>
          </a:avLst>
        </a:prstGeom>
      </dgm:spPr>
      <dgm:t>
        <a:bodyPr/>
        <a:lstStyle/>
        <a:p>
          <a:pPr>
            <a:buChar char="•"/>
          </a:pPr>
          <a:r>
            <a:rPr lang="en-US" altLang="zh-CN" b="1">
              <a:latin typeface="Calibri"/>
              <a:ea typeface="微软雅黑" panose="020B0503020204020204" pitchFamily="34" charset="-122"/>
              <a:cs typeface="+mn-cs"/>
            </a:rPr>
            <a:t>AP</a:t>
          </a:r>
          <a:r>
            <a:rPr lang="zh-CN" altLang="en-US" b="1">
              <a:latin typeface="Calibri"/>
              <a:ea typeface="微软雅黑" panose="020B0503020204020204" pitchFamily="34" charset="-122"/>
              <a:cs typeface="+mn-cs"/>
            </a:rPr>
            <a:t>给</a:t>
          </a:r>
          <a:r>
            <a:rPr lang="en-US" altLang="zh-CN" b="1">
              <a:latin typeface="Calibri"/>
              <a:ea typeface="微软雅黑" panose="020B0503020204020204" pitchFamily="34" charset="-122"/>
              <a:cs typeface="+mn-cs"/>
            </a:rPr>
            <a:t>STA</a:t>
          </a:r>
          <a:r>
            <a:rPr lang="zh-CN" altLang="en-US" b="1">
              <a:latin typeface="Calibri"/>
              <a:ea typeface="微软雅黑" panose="020B0503020204020204" pitchFamily="34" charset="-122"/>
              <a:cs typeface="+mn-cs"/>
            </a:rPr>
            <a:t>发送触发帧，其中包含了前导码屏蔽子信道的</a:t>
          </a:r>
          <a:r>
            <a:rPr lang="en-US" altLang="zh-CN" b="1">
              <a:latin typeface="Calibri"/>
              <a:ea typeface="微软雅黑" panose="020B0503020204020204" pitchFamily="34" charset="-122"/>
              <a:cs typeface="+mn-cs"/>
            </a:rPr>
            <a:t>RU</a:t>
          </a:r>
          <a:r>
            <a:rPr lang="zh-CN" altLang="en-US" b="1">
              <a:latin typeface="Calibri"/>
              <a:ea typeface="微软雅黑" panose="020B0503020204020204" pitchFamily="34" charset="-122"/>
              <a:cs typeface="+mn-cs"/>
            </a:rPr>
            <a:t>信息，然后</a:t>
          </a:r>
          <a:r>
            <a:rPr lang="en-US" altLang="zh-CN" b="1">
              <a:latin typeface="Calibri"/>
              <a:ea typeface="微软雅黑" panose="020B0503020204020204" pitchFamily="34" charset="-122"/>
              <a:cs typeface="+mn-cs"/>
            </a:rPr>
            <a:t>STA</a:t>
          </a:r>
          <a:r>
            <a:rPr lang="zh-CN" altLang="en-US" b="1">
              <a:latin typeface="Calibri"/>
              <a:ea typeface="微软雅黑" panose="020B0503020204020204" pitchFamily="34" charset="-122"/>
              <a:cs typeface="+mn-cs"/>
            </a:rPr>
            <a:t>根据所分配的</a:t>
          </a:r>
          <a:r>
            <a:rPr lang="en-US" altLang="zh-CN" b="1">
              <a:latin typeface="Calibri"/>
              <a:ea typeface="微软雅黑" panose="020B0503020204020204" pitchFamily="34" charset="-122"/>
              <a:cs typeface="+mn-cs"/>
            </a:rPr>
            <a:t>RU</a:t>
          </a:r>
          <a:r>
            <a:rPr lang="zh-CN" altLang="en-US" b="1">
              <a:latin typeface="Calibri"/>
              <a:ea typeface="微软雅黑" panose="020B0503020204020204" pitchFamily="34" charset="-122"/>
              <a:cs typeface="+mn-cs"/>
            </a:rPr>
            <a:t>和前导码屏蔽信息向</a:t>
          </a:r>
          <a:r>
            <a:rPr lang="en-US" altLang="zh-CN" b="1">
              <a:latin typeface="Calibri"/>
              <a:ea typeface="微软雅黑" panose="020B0503020204020204" pitchFamily="34" charset="-122"/>
              <a:cs typeface="+mn-cs"/>
            </a:rPr>
            <a:t>AP</a:t>
          </a:r>
          <a:r>
            <a:rPr lang="zh-CN" altLang="en-US" b="1">
              <a:latin typeface="Calibri"/>
              <a:ea typeface="微软雅黑" panose="020B0503020204020204" pitchFamily="34" charset="-122"/>
              <a:cs typeface="+mn-cs"/>
            </a:rPr>
            <a:t>发送上行数据报文</a:t>
          </a:r>
          <a:endParaRPr lang="zh-CN" altLang="en-US" b="1" dirty="0">
            <a:latin typeface="Calibri"/>
            <a:ea typeface="微软雅黑" panose="020B0503020204020204" pitchFamily="34" charset="-122"/>
            <a:cs typeface="+mn-cs"/>
          </a:endParaRPr>
        </a:p>
      </dgm:t>
    </dgm:pt>
    <dgm:pt modelId="{35A245FE-3425-4620-B643-7510B563A5B4}" type="parTrans" cxnId="{1CE2B0B8-0829-4E31-BA51-A3C5C0720327}">
      <dgm:prSet/>
      <dgm:spPr/>
      <dgm:t>
        <a:bodyPr/>
        <a:lstStyle/>
        <a:p>
          <a:endParaRPr lang="zh-CN" altLang="en-US"/>
        </a:p>
      </dgm:t>
    </dgm:pt>
    <dgm:pt modelId="{4836C465-0B2B-478D-91F1-6DC2E7C3978E}" type="sibTrans" cxnId="{1CE2B0B8-0829-4E31-BA51-A3C5C0720327}">
      <dgm:prSet/>
      <dgm:spPr/>
      <dgm:t>
        <a:bodyPr/>
        <a:lstStyle/>
        <a:p>
          <a:endParaRPr lang="zh-CN" altLang="en-US"/>
        </a:p>
      </dgm:t>
    </dgm:pt>
    <dgm:pt modelId="{A6F42645-72E6-4C7A-AD3C-234104190FE5}">
      <dgm:prSet phldrT="[文本]"/>
      <dgm:spPr>
        <a:xfrm>
          <a:off x="0" y="2285379"/>
          <a:ext cx="2390753" cy="1038808"/>
        </a:xfrm>
        <a:prstGeom prst="roundRect">
          <a:avLst/>
        </a:prstGeom>
      </dgm:spPr>
      <dgm:t>
        <a:bodyPr/>
        <a:lstStyle/>
        <a:p>
          <a:pPr>
            <a:buNone/>
          </a:pPr>
          <a:r>
            <a:rPr lang="zh-CN" altLang="en-US">
              <a:latin typeface="Calibri"/>
              <a:ea typeface="微软雅黑" panose="020B0503020204020204" pitchFamily="34" charset="-122"/>
              <a:cs typeface="+mn-cs"/>
            </a:rPr>
            <a:t>基于</a:t>
          </a:r>
          <a:r>
            <a:rPr lang="en-US" altLang="zh-CN">
              <a:latin typeface="Calibri"/>
              <a:ea typeface="微软雅黑" panose="020B0503020204020204" pitchFamily="34" charset="-122"/>
              <a:cs typeface="+mn-cs"/>
            </a:rPr>
            <a:t>MRU</a:t>
          </a:r>
          <a:r>
            <a:rPr lang="zh-CN" altLang="en-US">
              <a:latin typeface="Calibri"/>
              <a:ea typeface="微软雅黑" panose="020B0503020204020204" pitchFamily="34" charset="-122"/>
              <a:cs typeface="+mn-cs"/>
            </a:rPr>
            <a:t>技术的静态前导码屏蔽</a:t>
          </a:r>
          <a:endParaRPr lang="zh-CN" altLang="en-US" dirty="0">
            <a:latin typeface="Calibri"/>
            <a:ea typeface="微软雅黑" panose="020B0503020204020204" pitchFamily="34" charset="-122"/>
            <a:cs typeface="+mn-cs"/>
          </a:endParaRPr>
        </a:p>
      </dgm:t>
    </dgm:pt>
    <dgm:pt modelId="{238D2712-8439-4D26-B3BD-617749A2FF16}" type="parTrans" cxnId="{CE7DB761-9EEB-44B3-B418-6497686EE98A}">
      <dgm:prSet/>
      <dgm:spPr/>
      <dgm:t>
        <a:bodyPr/>
        <a:lstStyle/>
        <a:p>
          <a:endParaRPr lang="zh-CN" altLang="en-US"/>
        </a:p>
      </dgm:t>
    </dgm:pt>
    <dgm:pt modelId="{DEFA41E8-5255-4D13-96CC-920D661255DC}" type="sibTrans" cxnId="{CE7DB761-9EEB-44B3-B418-6497686EE98A}">
      <dgm:prSet/>
      <dgm:spPr/>
      <dgm:t>
        <a:bodyPr/>
        <a:lstStyle/>
        <a:p>
          <a:endParaRPr lang="zh-CN" altLang="en-US"/>
        </a:p>
      </dgm:t>
    </dgm:pt>
    <dgm:pt modelId="{869F9708-0AFC-47E8-805A-0E7B5599D00E}">
      <dgm:prSet phldrT="[文本]"/>
      <dgm:spPr>
        <a:xfrm>
          <a:off x="2390753" y="2285379"/>
          <a:ext cx="3586129" cy="1038808"/>
        </a:xfrm>
        <a:prstGeom prst="rightArrow">
          <a:avLst>
            <a:gd name="adj1" fmla="val 75000"/>
            <a:gd name="adj2" fmla="val 50000"/>
          </a:avLst>
        </a:prstGeom>
      </dgm:spPr>
      <dgm:t>
        <a:bodyPr/>
        <a:lstStyle/>
        <a:p>
          <a:pPr>
            <a:buChar char="•"/>
          </a:pPr>
          <a:r>
            <a:rPr lang="en-US" altLang="zh-CN" b="1">
              <a:latin typeface="Calibri"/>
              <a:ea typeface="微软雅黑" panose="020B0503020204020204" pitchFamily="34" charset="-122"/>
              <a:cs typeface="+mn-cs"/>
            </a:rPr>
            <a:t>Wi-Fi 7 AP</a:t>
          </a:r>
          <a:r>
            <a:rPr lang="zh-CN" altLang="en-US" b="1">
              <a:latin typeface="Calibri"/>
              <a:ea typeface="微软雅黑" panose="020B0503020204020204" pitchFamily="34" charset="-122"/>
              <a:cs typeface="+mn-cs"/>
            </a:rPr>
            <a:t>将非连续信道捆绑信息通过信标帧广播出去，</a:t>
          </a:r>
          <a:r>
            <a:rPr lang="en-US" altLang="zh-CN" b="1">
              <a:latin typeface="Calibri"/>
              <a:ea typeface="微软雅黑" panose="020B0503020204020204" pitchFamily="34" charset="-122"/>
              <a:cs typeface="+mn-cs"/>
            </a:rPr>
            <a:t>STA</a:t>
          </a:r>
          <a:r>
            <a:rPr lang="zh-CN" altLang="en-US" b="1">
              <a:latin typeface="Calibri"/>
              <a:ea typeface="微软雅黑" panose="020B0503020204020204" pitchFamily="34" charset="-122"/>
              <a:cs typeface="+mn-cs"/>
            </a:rPr>
            <a:t>与</a:t>
          </a:r>
          <a:r>
            <a:rPr lang="en-US" altLang="zh-CN" b="1">
              <a:latin typeface="Calibri"/>
              <a:ea typeface="微软雅黑" panose="020B0503020204020204" pitchFamily="34" charset="-122"/>
              <a:cs typeface="+mn-cs"/>
            </a:rPr>
            <a:t>AP</a:t>
          </a:r>
          <a:r>
            <a:rPr lang="zh-CN" altLang="en-US" b="1">
              <a:latin typeface="Calibri"/>
              <a:ea typeface="微软雅黑" panose="020B0503020204020204" pitchFamily="34" charset="-122"/>
              <a:cs typeface="+mn-cs"/>
            </a:rPr>
            <a:t>建立连接的时候就开始使用非连续信道捆绑</a:t>
          </a:r>
          <a:endParaRPr lang="zh-CN" altLang="en-US" b="1" dirty="0">
            <a:latin typeface="Calibri"/>
            <a:ea typeface="微软雅黑" panose="020B0503020204020204" pitchFamily="34" charset="-122"/>
            <a:cs typeface="+mn-cs"/>
          </a:endParaRPr>
        </a:p>
      </dgm:t>
    </dgm:pt>
    <dgm:pt modelId="{71D69ED9-80CA-45FC-9E96-15B50079F02B}" type="parTrans" cxnId="{4A54BBC8-B8E0-40A2-AC3B-C4DA175F0C23}">
      <dgm:prSet/>
      <dgm:spPr/>
      <dgm:t>
        <a:bodyPr/>
        <a:lstStyle/>
        <a:p>
          <a:endParaRPr lang="zh-CN" altLang="en-US"/>
        </a:p>
      </dgm:t>
    </dgm:pt>
    <dgm:pt modelId="{3E053B03-BCA0-401D-9B5C-DC88514D076A}" type="sibTrans" cxnId="{4A54BBC8-B8E0-40A2-AC3B-C4DA175F0C23}">
      <dgm:prSet/>
      <dgm:spPr/>
      <dgm:t>
        <a:bodyPr/>
        <a:lstStyle/>
        <a:p>
          <a:endParaRPr lang="zh-CN" altLang="en-US"/>
        </a:p>
      </dgm:t>
    </dgm:pt>
    <dgm:pt modelId="{D218860A-F0D8-4612-B1A8-94815850CD9E}" type="pres">
      <dgm:prSet presAssocID="{060E1445-7253-41E3-98BF-C728EA59F85C}" presName="Name0" presStyleCnt="0">
        <dgm:presLayoutVars>
          <dgm:dir/>
          <dgm:animLvl val="lvl"/>
          <dgm:resizeHandles/>
        </dgm:presLayoutVars>
      </dgm:prSet>
      <dgm:spPr/>
    </dgm:pt>
    <dgm:pt modelId="{42F63577-3C13-42A1-A2AA-B5EFE88096F2}" type="pres">
      <dgm:prSet presAssocID="{8B67CFE7-B26F-4805-8F23-C88BF3970BA1}" presName="linNode" presStyleCnt="0"/>
      <dgm:spPr/>
    </dgm:pt>
    <dgm:pt modelId="{6A85083B-96F7-4FA6-998D-8016F1D903B7}" type="pres">
      <dgm:prSet presAssocID="{8B67CFE7-B26F-4805-8F23-C88BF3970BA1}" presName="parentShp" presStyleLbl="node1" presStyleIdx="0" presStyleCnt="3">
        <dgm:presLayoutVars>
          <dgm:bulletEnabled val="1"/>
        </dgm:presLayoutVars>
      </dgm:prSet>
      <dgm:spPr/>
    </dgm:pt>
    <dgm:pt modelId="{34F0989F-9DD4-4A79-ACFD-592EC52E239A}" type="pres">
      <dgm:prSet presAssocID="{8B67CFE7-B26F-4805-8F23-C88BF3970BA1}" presName="childShp" presStyleLbl="bgAccFollowNode1" presStyleIdx="0" presStyleCnt="3">
        <dgm:presLayoutVars>
          <dgm:bulletEnabled val="1"/>
        </dgm:presLayoutVars>
      </dgm:prSet>
      <dgm:spPr/>
    </dgm:pt>
    <dgm:pt modelId="{3ADD8FB2-875A-4780-BF98-F1F563705303}" type="pres">
      <dgm:prSet presAssocID="{BC534D25-6320-4256-82AC-009674FE6AD0}" presName="spacing" presStyleCnt="0"/>
      <dgm:spPr/>
    </dgm:pt>
    <dgm:pt modelId="{D2C1CA21-97BC-4182-8EF8-F7BEAC523E00}" type="pres">
      <dgm:prSet presAssocID="{4CBC27DD-802E-4918-B36C-24560DD7DA78}" presName="linNode" presStyleCnt="0"/>
      <dgm:spPr/>
    </dgm:pt>
    <dgm:pt modelId="{89A7A4F5-0F36-4687-83CB-085246FFC430}" type="pres">
      <dgm:prSet presAssocID="{4CBC27DD-802E-4918-B36C-24560DD7DA78}" presName="parentShp" presStyleLbl="node1" presStyleIdx="1" presStyleCnt="3">
        <dgm:presLayoutVars>
          <dgm:bulletEnabled val="1"/>
        </dgm:presLayoutVars>
      </dgm:prSet>
      <dgm:spPr/>
    </dgm:pt>
    <dgm:pt modelId="{2CC6E796-AEB2-4806-8CCD-D02AC5584F54}" type="pres">
      <dgm:prSet presAssocID="{4CBC27DD-802E-4918-B36C-24560DD7DA78}" presName="childShp" presStyleLbl="bgAccFollowNode1" presStyleIdx="1" presStyleCnt="3">
        <dgm:presLayoutVars>
          <dgm:bulletEnabled val="1"/>
        </dgm:presLayoutVars>
      </dgm:prSet>
      <dgm:spPr/>
    </dgm:pt>
    <dgm:pt modelId="{E7DEE8A5-09CD-4768-82C9-88394E39A18F}" type="pres">
      <dgm:prSet presAssocID="{06D366D4-6626-48C1-98CE-078763D5D54F}" presName="spacing" presStyleCnt="0"/>
      <dgm:spPr/>
    </dgm:pt>
    <dgm:pt modelId="{D4CFF0E0-F462-4C0C-8128-A3D50E65A78D}" type="pres">
      <dgm:prSet presAssocID="{A6F42645-72E6-4C7A-AD3C-234104190FE5}" presName="linNode" presStyleCnt="0"/>
      <dgm:spPr/>
    </dgm:pt>
    <dgm:pt modelId="{5E7FE3B1-8378-405A-8017-7B891BD5C34E}" type="pres">
      <dgm:prSet presAssocID="{A6F42645-72E6-4C7A-AD3C-234104190FE5}" presName="parentShp" presStyleLbl="node1" presStyleIdx="2" presStyleCnt="3">
        <dgm:presLayoutVars>
          <dgm:bulletEnabled val="1"/>
        </dgm:presLayoutVars>
      </dgm:prSet>
      <dgm:spPr/>
    </dgm:pt>
    <dgm:pt modelId="{FF99D569-B0C8-470A-A5FD-E2B095A885C0}" type="pres">
      <dgm:prSet presAssocID="{A6F42645-72E6-4C7A-AD3C-234104190FE5}" presName="childShp" presStyleLbl="bgAccFollowNode1" presStyleIdx="2" presStyleCnt="3">
        <dgm:presLayoutVars>
          <dgm:bulletEnabled val="1"/>
        </dgm:presLayoutVars>
      </dgm:prSet>
      <dgm:spPr/>
    </dgm:pt>
  </dgm:ptLst>
  <dgm:cxnLst>
    <dgm:cxn modelId="{1AD1AC0C-5DCF-4356-8CB6-880E6397E2ED}" type="presOf" srcId="{8B67CFE7-B26F-4805-8F23-C88BF3970BA1}" destId="{6A85083B-96F7-4FA6-998D-8016F1D903B7}" srcOrd="0" destOrd="0" presId="urn:microsoft.com/office/officeart/2005/8/layout/vList6"/>
    <dgm:cxn modelId="{9E826441-503D-47CF-A3CE-DB3D3A151E39}" srcId="{060E1445-7253-41E3-98BF-C728EA59F85C}" destId="{8B67CFE7-B26F-4805-8F23-C88BF3970BA1}" srcOrd="0" destOrd="0" parTransId="{E38FC34D-3C4A-4CBC-9262-8008D29B698E}" sibTransId="{BC534D25-6320-4256-82AC-009674FE6AD0}"/>
    <dgm:cxn modelId="{CE7DB761-9EEB-44B3-B418-6497686EE98A}" srcId="{060E1445-7253-41E3-98BF-C728EA59F85C}" destId="{A6F42645-72E6-4C7A-AD3C-234104190FE5}" srcOrd="2" destOrd="0" parTransId="{238D2712-8439-4D26-B3BD-617749A2FF16}" sibTransId="{DEFA41E8-5255-4D13-96CC-920D661255DC}"/>
    <dgm:cxn modelId="{C22F1545-3E9E-463A-A433-604DC1FCB0AE}" type="presOf" srcId="{4CBC27DD-802E-4918-B36C-24560DD7DA78}" destId="{89A7A4F5-0F36-4687-83CB-085246FFC430}" srcOrd="0" destOrd="0" presId="urn:microsoft.com/office/officeart/2005/8/layout/vList6"/>
    <dgm:cxn modelId="{FD25E0AF-5677-4AA5-B177-8EE043A677A8}" srcId="{8B67CFE7-B26F-4805-8F23-C88BF3970BA1}" destId="{7DDE5298-4687-460A-B838-00B493BF8C08}" srcOrd="0" destOrd="0" parTransId="{AF06377B-2789-4D4F-B87F-C7D01B4A4B7E}" sibTransId="{4BE5B391-4D84-4FE0-BD4F-7B4751F508AA}"/>
    <dgm:cxn modelId="{1CE2B0B8-0829-4E31-BA51-A3C5C0720327}" srcId="{4CBC27DD-802E-4918-B36C-24560DD7DA78}" destId="{4F1E9E68-FDC6-4162-970E-93B8BFC5B972}" srcOrd="0" destOrd="0" parTransId="{35A245FE-3425-4620-B643-7510B563A5B4}" sibTransId="{4836C465-0B2B-478D-91F1-6DC2E7C3978E}"/>
    <dgm:cxn modelId="{71B076BE-A5E6-44CE-8FC0-64DDBECE79FC}" type="presOf" srcId="{A6F42645-72E6-4C7A-AD3C-234104190FE5}" destId="{5E7FE3B1-8378-405A-8017-7B891BD5C34E}" srcOrd="0" destOrd="0" presId="urn:microsoft.com/office/officeart/2005/8/layout/vList6"/>
    <dgm:cxn modelId="{ABCB7CC7-61C8-4A0E-B68C-256ABCD91EA4}" type="presOf" srcId="{4F1E9E68-FDC6-4162-970E-93B8BFC5B972}" destId="{2CC6E796-AEB2-4806-8CCD-D02AC5584F54}" srcOrd="0" destOrd="0" presId="urn:microsoft.com/office/officeart/2005/8/layout/vList6"/>
    <dgm:cxn modelId="{4A54BBC8-B8E0-40A2-AC3B-C4DA175F0C23}" srcId="{A6F42645-72E6-4C7A-AD3C-234104190FE5}" destId="{869F9708-0AFC-47E8-805A-0E7B5599D00E}" srcOrd="0" destOrd="0" parTransId="{71D69ED9-80CA-45FC-9E96-15B50079F02B}" sibTransId="{3E053B03-BCA0-401D-9B5C-DC88514D076A}"/>
    <dgm:cxn modelId="{33EB8ED4-18E6-46E8-B3E8-8D2B427D93E6}" type="presOf" srcId="{869F9708-0AFC-47E8-805A-0E7B5599D00E}" destId="{FF99D569-B0C8-470A-A5FD-E2B095A885C0}" srcOrd="0" destOrd="0" presId="urn:microsoft.com/office/officeart/2005/8/layout/vList6"/>
    <dgm:cxn modelId="{24A039F3-AA81-4B98-8379-F6DBEC4E5A47}" srcId="{060E1445-7253-41E3-98BF-C728EA59F85C}" destId="{4CBC27DD-802E-4918-B36C-24560DD7DA78}" srcOrd="1" destOrd="0" parTransId="{D6AE1E32-AF81-4552-9C43-5DF89DB60AE3}" sibTransId="{06D366D4-6626-48C1-98CE-078763D5D54F}"/>
    <dgm:cxn modelId="{8B88C1FD-3BD5-4E25-A95A-23169944ACE5}" type="presOf" srcId="{060E1445-7253-41E3-98BF-C728EA59F85C}" destId="{D218860A-F0D8-4612-B1A8-94815850CD9E}" srcOrd="0" destOrd="0" presId="urn:microsoft.com/office/officeart/2005/8/layout/vList6"/>
    <dgm:cxn modelId="{283986FE-6F1F-437A-B427-C12AC381C6E4}" type="presOf" srcId="{7DDE5298-4687-460A-B838-00B493BF8C08}" destId="{34F0989F-9DD4-4A79-ACFD-592EC52E239A}" srcOrd="0" destOrd="0" presId="urn:microsoft.com/office/officeart/2005/8/layout/vList6"/>
    <dgm:cxn modelId="{64C6B734-1641-4686-9C12-65F4EDA50D8E}" type="presParOf" srcId="{D218860A-F0D8-4612-B1A8-94815850CD9E}" destId="{42F63577-3C13-42A1-A2AA-B5EFE88096F2}" srcOrd="0" destOrd="0" presId="urn:microsoft.com/office/officeart/2005/8/layout/vList6"/>
    <dgm:cxn modelId="{684C17E9-19DD-4FBF-9513-EC8414F06AC7}" type="presParOf" srcId="{42F63577-3C13-42A1-A2AA-B5EFE88096F2}" destId="{6A85083B-96F7-4FA6-998D-8016F1D903B7}" srcOrd="0" destOrd="0" presId="urn:microsoft.com/office/officeart/2005/8/layout/vList6"/>
    <dgm:cxn modelId="{F43526E7-E94A-4FAD-B578-F3AE967EA8C4}" type="presParOf" srcId="{42F63577-3C13-42A1-A2AA-B5EFE88096F2}" destId="{34F0989F-9DD4-4A79-ACFD-592EC52E239A}" srcOrd="1" destOrd="0" presId="urn:microsoft.com/office/officeart/2005/8/layout/vList6"/>
    <dgm:cxn modelId="{91F0F720-80D9-4D37-9C4C-C68CB9FBD806}" type="presParOf" srcId="{D218860A-F0D8-4612-B1A8-94815850CD9E}" destId="{3ADD8FB2-875A-4780-BF98-F1F563705303}" srcOrd="1" destOrd="0" presId="urn:microsoft.com/office/officeart/2005/8/layout/vList6"/>
    <dgm:cxn modelId="{4E2FEDC8-45B6-4807-B5D9-E45C2644DCAE}" type="presParOf" srcId="{D218860A-F0D8-4612-B1A8-94815850CD9E}" destId="{D2C1CA21-97BC-4182-8EF8-F7BEAC523E00}" srcOrd="2" destOrd="0" presId="urn:microsoft.com/office/officeart/2005/8/layout/vList6"/>
    <dgm:cxn modelId="{A960FF98-124F-4499-A374-A4399B688144}" type="presParOf" srcId="{D2C1CA21-97BC-4182-8EF8-F7BEAC523E00}" destId="{89A7A4F5-0F36-4687-83CB-085246FFC430}" srcOrd="0" destOrd="0" presId="urn:microsoft.com/office/officeart/2005/8/layout/vList6"/>
    <dgm:cxn modelId="{F17D83F6-2C6D-4627-9E69-324A884272B2}" type="presParOf" srcId="{D2C1CA21-97BC-4182-8EF8-F7BEAC523E00}" destId="{2CC6E796-AEB2-4806-8CCD-D02AC5584F54}" srcOrd="1" destOrd="0" presId="urn:microsoft.com/office/officeart/2005/8/layout/vList6"/>
    <dgm:cxn modelId="{EED1BE6A-3E70-4315-9FF8-6990DDA7EBDC}" type="presParOf" srcId="{D218860A-F0D8-4612-B1A8-94815850CD9E}" destId="{E7DEE8A5-09CD-4768-82C9-88394E39A18F}" srcOrd="3" destOrd="0" presId="urn:microsoft.com/office/officeart/2005/8/layout/vList6"/>
    <dgm:cxn modelId="{FB159FF7-86D9-4B17-8B25-2F3D83BDAAD8}" type="presParOf" srcId="{D218860A-F0D8-4612-B1A8-94815850CD9E}" destId="{D4CFF0E0-F462-4C0C-8128-A3D50E65A78D}" srcOrd="4" destOrd="0" presId="urn:microsoft.com/office/officeart/2005/8/layout/vList6"/>
    <dgm:cxn modelId="{F0E43FCC-3F94-4217-AC48-D99FF8C9526B}" type="presParOf" srcId="{D4CFF0E0-F462-4C0C-8128-A3D50E65A78D}" destId="{5E7FE3B1-8378-405A-8017-7B891BD5C34E}" srcOrd="0" destOrd="0" presId="urn:microsoft.com/office/officeart/2005/8/layout/vList6"/>
    <dgm:cxn modelId="{611E3C41-5C61-4229-BB52-7FC0FC514CC0}" type="presParOf" srcId="{D4CFF0E0-F462-4C0C-8128-A3D50E65A78D}" destId="{FF99D569-B0C8-470A-A5FD-E2B095A885C0}"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92F3A03-557F-4FBD-9117-817753443D5A}" type="doc">
      <dgm:prSet loTypeId="urn:microsoft.com/office/officeart/2005/8/layout/vList6" loCatId="list" qsTypeId="urn:microsoft.com/office/officeart/2005/8/quickstyle/simple1" qsCatId="simple" csTypeId="urn:microsoft.com/office/officeart/2005/8/colors/accent1_4" csCatId="accent1" phldr="1"/>
      <dgm:spPr/>
      <dgm:t>
        <a:bodyPr/>
        <a:lstStyle/>
        <a:p>
          <a:endParaRPr lang="zh-CN" altLang="en-US"/>
        </a:p>
      </dgm:t>
    </dgm:pt>
    <dgm:pt modelId="{B1A5BDAC-FD54-4D96-8CD1-22A85FA5F634}">
      <dgm:prSet phldrT="[文本]"/>
      <dgm:spPr>
        <a:xfrm>
          <a:off x="0" y="726"/>
          <a:ext cx="2998419" cy="576576"/>
        </a:xfrm>
        <a:prstGeom prst="roundRect">
          <a:avLst/>
        </a:prstGeom>
      </dgm:spPr>
      <dgm:t>
        <a:bodyPr/>
        <a:lstStyle/>
        <a:p>
          <a:pPr>
            <a:buNone/>
          </a:pPr>
          <a:r>
            <a:rPr lang="zh-CN" altLang="en-US">
              <a:latin typeface="Calibri"/>
              <a:ea typeface="微软雅黑" panose="020B0503020204020204" pitchFamily="34" charset="-122"/>
              <a:cs typeface="+mn-cs"/>
            </a:rPr>
            <a:t>流分类服务请求</a:t>
          </a:r>
          <a:endParaRPr lang="zh-CN" altLang="en-US" dirty="0">
            <a:latin typeface="Calibri"/>
            <a:ea typeface="微软雅黑" panose="020B0503020204020204" pitchFamily="34" charset="-122"/>
            <a:cs typeface="+mn-cs"/>
          </a:endParaRPr>
        </a:p>
      </dgm:t>
    </dgm:pt>
    <dgm:pt modelId="{0095D347-06E3-4E39-9D41-0146E75AF1E3}" type="parTrans" cxnId="{EA8CC26B-6149-4E60-B457-60D0C391330A}">
      <dgm:prSet/>
      <dgm:spPr/>
      <dgm:t>
        <a:bodyPr/>
        <a:lstStyle/>
        <a:p>
          <a:endParaRPr lang="zh-CN" altLang="en-US"/>
        </a:p>
      </dgm:t>
    </dgm:pt>
    <dgm:pt modelId="{E51E5F31-2CBD-49E0-872F-43E5DAA28D63}" type="sibTrans" cxnId="{EA8CC26B-6149-4E60-B457-60D0C391330A}">
      <dgm:prSet/>
      <dgm:spPr/>
      <dgm:t>
        <a:bodyPr/>
        <a:lstStyle/>
        <a:p>
          <a:endParaRPr lang="zh-CN" altLang="en-US"/>
        </a:p>
      </dgm:t>
    </dgm:pt>
    <dgm:pt modelId="{1A4ACA05-4C54-40C8-87B3-584FCD4560F9}">
      <dgm:prSet phldrT="[文本]"/>
      <dgm:spPr>
        <a:xfrm>
          <a:off x="2998419" y="726"/>
          <a:ext cx="4497628" cy="576576"/>
        </a:xfrm>
        <a:prstGeom prst="rightArrow">
          <a:avLst>
            <a:gd name="adj1" fmla="val 75000"/>
            <a:gd name="adj2" fmla="val 50000"/>
          </a:avLst>
        </a:prstGeom>
      </dgm:spPr>
      <dgm:t>
        <a:bodyPr/>
        <a:lstStyle/>
        <a:p>
          <a:pPr>
            <a:buChar char="•"/>
          </a:pPr>
          <a:r>
            <a:rPr lang="en-US" altLang="zh-CN">
              <a:latin typeface="Calibri"/>
              <a:ea typeface="微软雅黑" panose="020B0503020204020204" pitchFamily="34" charset="-122"/>
              <a:cs typeface="+mn-cs"/>
            </a:rPr>
            <a:t>STA</a:t>
          </a:r>
          <a:r>
            <a:rPr lang="zh-CN" altLang="en-US">
              <a:latin typeface="Calibri"/>
              <a:ea typeface="微软雅黑" panose="020B0503020204020204" pitchFamily="34" charset="-122"/>
              <a:cs typeface="+mn-cs"/>
            </a:rPr>
            <a:t>利用</a:t>
          </a:r>
          <a:r>
            <a:rPr lang="en-US" altLang="zh-CN">
              <a:latin typeface="Calibri"/>
              <a:ea typeface="微软雅黑" panose="020B0503020204020204" pitchFamily="34" charset="-122"/>
              <a:cs typeface="+mn-cs"/>
            </a:rPr>
            <a:t>action </a:t>
          </a:r>
          <a:r>
            <a:rPr lang="zh-CN" altLang="en-US">
              <a:latin typeface="Calibri"/>
              <a:ea typeface="微软雅黑" panose="020B0503020204020204" pitchFamily="34" charset="-122"/>
              <a:cs typeface="+mn-cs"/>
            </a:rPr>
            <a:t>帧向</a:t>
          </a:r>
          <a:r>
            <a:rPr lang="en-US" altLang="zh-CN">
              <a:latin typeface="Calibri"/>
              <a:ea typeface="微软雅黑" panose="020B0503020204020204" pitchFamily="34" charset="-122"/>
              <a:cs typeface="+mn-cs"/>
            </a:rPr>
            <a:t>AP</a:t>
          </a:r>
          <a:r>
            <a:rPr lang="zh-CN" altLang="en-US">
              <a:latin typeface="Calibri"/>
              <a:ea typeface="微软雅黑" panose="020B0503020204020204" pitchFamily="34" charset="-122"/>
              <a:cs typeface="+mn-cs"/>
            </a:rPr>
            <a:t>发送流信息识别请求，包括业务流</a:t>
          </a:r>
          <a:r>
            <a:rPr lang="en-US" altLang="zh-CN">
              <a:latin typeface="Calibri"/>
              <a:ea typeface="微软雅黑" panose="020B0503020204020204" pitchFamily="34" charset="-122"/>
              <a:cs typeface="+mn-cs"/>
            </a:rPr>
            <a:t>IP</a:t>
          </a:r>
          <a:r>
            <a:rPr lang="zh-CN" altLang="en-US">
              <a:latin typeface="Calibri"/>
              <a:ea typeface="微软雅黑" panose="020B0503020204020204" pitchFamily="34" charset="-122"/>
              <a:cs typeface="+mn-cs"/>
            </a:rPr>
            <a:t>层信息和</a:t>
          </a:r>
          <a:r>
            <a:rPr lang="en-US" altLang="zh-CN">
              <a:latin typeface="Calibri"/>
              <a:ea typeface="微软雅黑" panose="020B0503020204020204" pitchFamily="34" charset="-122"/>
              <a:cs typeface="+mn-cs"/>
            </a:rPr>
            <a:t>MAC</a:t>
          </a:r>
          <a:r>
            <a:rPr lang="zh-CN" altLang="en-US">
              <a:latin typeface="Calibri"/>
              <a:ea typeface="微软雅黑" panose="020B0503020204020204" pitchFamily="34" charset="-122"/>
              <a:cs typeface="+mn-cs"/>
            </a:rPr>
            <a:t>层地址信息等</a:t>
          </a:r>
          <a:endParaRPr lang="zh-CN" altLang="en-US" dirty="0">
            <a:latin typeface="Calibri"/>
            <a:ea typeface="微软雅黑" panose="020B0503020204020204" pitchFamily="34" charset="-122"/>
            <a:cs typeface="+mn-cs"/>
          </a:endParaRPr>
        </a:p>
      </dgm:t>
    </dgm:pt>
    <dgm:pt modelId="{15AB7670-7EB2-422F-A7C6-3A265458BC0A}" type="parTrans" cxnId="{9FFC8A66-05AF-4DB7-83B9-98831C725718}">
      <dgm:prSet/>
      <dgm:spPr/>
      <dgm:t>
        <a:bodyPr/>
        <a:lstStyle/>
        <a:p>
          <a:endParaRPr lang="zh-CN" altLang="en-US"/>
        </a:p>
      </dgm:t>
    </dgm:pt>
    <dgm:pt modelId="{035EC030-845E-47E0-8B40-4D664C430B4A}" type="sibTrans" cxnId="{9FFC8A66-05AF-4DB7-83B9-98831C725718}">
      <dgm:prSet/>
      <dgm:spPr/>
      <dgm:t>
        <a:bodyPr/>
        <a:lstStyle/>
        <a:p>
          <a:endParaRPr lang="zh-CN" altLang="en-US"/>
        </a:p>
      </dgm:t>
    </dgm:pt>
    <dgm:pt modelId="{3D69B931-9CE2-4EA2-B500-3FE8EBE25108}">
      <dgm:prSet phldrT="[文本]"/>
      <dgm:spPr>
        <a:xfrm>
          <a:off x="0" y="634960"/>
          <a:ext cx="2998419" cy="576576"/>
        </a:xfrm>
        <a:prstGeom prst="roundRect">
          <a:avLst/>
        </a:prstGeom>
      </dgm:spPr>
      <dgm:t>
        <a:bodyPr/>
        <a:lstStyle/>
        <a:p>
          <a:pPr>
            <a:buNone/>
          </a:pPr>
          <a:r>
            <a:rPr lang="zh-CN" altLang="en-US">
              <a:latin typeface="Calibri"/>
              <a:ea typeface="微软雅黑" panose="020B0503020204020204" pitchFamily="34" charset="-122"/>
              <a:cs typeface="+mn-cs"/>
            </a:rPr>
            <a:t>流分类服务响应</a:t>
          </a:r>
          <a:endParaRPr lang="zh-CN" altLang="en-US" dirty="0">
            <a:latin typeface="Calibri"/>
            <a:ea typeface="微软雅黑" panose="020B0503020204020204" pitchFamily="34" charset="-122"/>
            <a:cs typeface="+mn-cs"/>
          </a:endParaRPr>
        </a:p>
      </dgm:t>
    </dgm:pt>
    <dgm:pt modelId="{177D95F1-5CB6-4FF8-AC62-4A0CFD114733}" type="parTrans" cxnId="{1E15289D-985C-4D4F-8A2E-25B648166113}">
      <dgm:prSet/>
      <dgm:spPr/>
      <dgm:t>
        <a:bodyPr/>
        <a:lstStyle/>
        <a:p>
          <a:endParaRPr lang="zh-CN" altLang="en-US"/>
        </a:p>
      </dgm:t>
    </dgm:pt>
    <dgm:pt modelId="{44C68D59-BB57-4C35-A43D-BC1ECE15ED38}" type="sibTrans" cxnId="{1E15289D-985C-4D4F-8A2E-25B648166113}">
      <dgm:prSet/>
      <dgm:spPr/>
      <dgm:t>
        <a:bodyPr/>
        <a:lstStyle/>
        <a:p>
          <a:endParaRPr lang="zh-CN" altLang="en-US"/>
        </a:p>
      </dgm:t>
    </dgm:pt>
    <dgm:pt modelId="{F5594784-4985-4387-9F22-608272AC89DA}">
      <dgm:prSet phldrT="[文本]"/>
      <dgm:spPr>
        <a:xfrm>
          <a:off x="2998419" y="634960"/>
          <a:ext cx="4497628" cy="576576"/>
        </a:xfrm>
        <a:prstGeom prst="rightArrow">
          <a:avLst>
            <a:gd name="adj1" fmla="val 75000"/>
            <a:gd name="adj2" fmla="val 50000"/>
          </a:avLst>
        </a:prstGeom>
      </dgm:spPr>
      <dgm:t>
        <a:bodyPr/>
        <a:lstStyle/>
        <a:p>
          <a:pPr>
            <a:buChar char="•"/>
          </a:pPr>
          <a:r>
            <a:rPr lang="en-US" altLang="zh-CN">
              <a:latin typeface="Calibri"/>
              <a:ea typeface="微软雅黑" panose="020B0503020204020204" pitchFamily="34" charset="-122"/>
              <a:cs typeface="+mn-cs"/>
            </a:rPr>
            <a:t>Ap</a:t>
          </a:r>
          <a:r>
            <a:rPr lang="zh-CN" altLang="en-US">
              <a:latin typeface="Calibri"/>
              <a:ea typeface="微软雅黑" panose="020B0503020204020204" pitchFamily="34" charset="-122"/>
              <a:cs typeface="+mn-cs"/>
            </a:rPr>
            <a:t>接收到</a:t>
          </a:r>
          <a:r>
            <a:rPr lang="en-US" altLang="zh-CN">
              <a:latin typeface="Calibri"/>
              <a:ea typeface="微软雅黑" panose="020B0503020204020204" pitchFamily="34" charset="-122"/>
              <a:cs typeface="+mn-cs"/>
            </a:rPr>
            <a:t>STA</a:t>
          </a:r>
          <a:r>
            <a:rPr lang="zh-CN" altLang="en-US">
              <a:latin typeface="Calibri"/>
              <a:ea typeface="微软雅黑" panose="020B0503020204020204" pitchFamily="34" charset="-122"/>
              <a:cs typeface="+mn-cs"/>
            </a:rPr>
            <a:t>的请求后，利用</a:t>
          </a:r>
          <a:r>
            <a:rPr lang="en-US" altLang="zh-CN">
              <a:latin typeface="Calibri"/>
              <a:ea typeface="微软雅黑" panose="020B0503020204020204" pitchFamily="34" charset="-122"/>
              <a:cs typeface="+mn-cs"/>
            </a:rPr>
            <a:t>action</a:t>
          </a:r>
          <a:r>
            <a:rPr lang="zh-CN" altLang="en-US">
              <a:latin typeface="Calibri"/>
              <a:ea typeface="微软雅黑" panose="020B0503020204020204" pitchFamily="34" charset="-122"/>
              <a:cs typeface="+mn-cs"/>
            </a:rPr>
            <a:t>帧向</a:t>
          </a:r>
          <a:r>
            <a:rPr lang="en-US" altLang="zh-CN">
              <a:latin typeface="Calibri"/>
              <a:ea typeface="微软雅黑" panose="020B0503020204020204" pitchFamily="34" charset="-122"/>
              <a:cs typeface="+mn-cs"/>
            </a:rPr>
            <a:t>STA</a:t>
          </a:r>
          <a:r>
            <a:rPr lang="zh-CN" altLang="en-US">
              <a:latin typeface="Calibri"/>
              <a:ea typeface="微软雅黑" panose="020B0503020204020204" pitchFamily="34" charset="-122"/>
              <a:cs typeface="+mn-cs"/>
            </a:rPr>
            <a:t>发送流信息识别响应。如果</a:t>
          </a:r>
          <a:r>
            <a:rPr lang="en-US" altLang="zh-CN">
              <a:latin typeface="Calibri"/>
              <a:ea typeface="微软雅黑" panose="020B0503020204020204" pitchFamily="34" charset="-122"/>
              <a:cs typeface="+mn-cs"/>
            </a:rPr>
            <a:t>AP</a:t>
          </a:r>
          <a:r>
            <a:rPr lang="zh-CN" altLang="en-US">
              <a:latin typeface="Calibri"/>
              <a:ea typeface="微软雅黑" panose="020B0503020204020204" pitchFamily="34" charset="-122"/>
              <a:cs typeface="+mn-cs"/>
            </a:rPr>
            <a:t>接受流信息识别请求，则本地记录该流信息</a:t>
          </a:r>
          <a:endParaRPr lang="zh-CN" altLang="en-US" dirty="0">
            <a:latin typeface="Calibri"/>
            <a:ea typeface="微软雅黑" panose="020B0503020204020204" pitchFamily="34" charset="-122"/>
            <a:cs typeface="+mn-cs"/>
          </a:endParaRPr>
        </a:p>
      </dgm:t>
    </dgm:pt>
    <dgm:pt modelId="{6E51B665-1D2F-46BD-8B4B-3CAB1E087F96}" type="parTrans" cxnId="{03430EFE-99E3-4D02-801D-0F5FDC96A9BA}">
      <dgm:prSet/>
      <dgm:spPr/>
      <dgm:t>
        <a:bodyPr/>
        <a:lstStyle/>
        <a:p>
          <a:endParaRPr lang="zh-CN" altLang="en-US"/>
        </a:p>
      </dgm:t>
    </dgm:pt>
    <dgm:pt modelId="{EC734E47-5B68-4591-9DF7-CCE9606069B9}" type="sibTrans" cxnId="{03430EFE-99E3-4D02-801D-0F5FDC96A9BA}">
      <dgm:prSet/>
      <dgm:spPr/>
      <dgm:t>
        <a:bodyPr/>
        <a:lstStyle/>
        <a:p>
          <a:endParaRPr lang="zh-CN" altLang="en-US"/>
        </a:p>
      </dgm:t>
    </dgm:pt>
    <dgm:pt modelId="{C020D31B-65E6-4CBB-BA84-931E7A204EEC}">
      <dgm:prSet phldrT="[文本]"/>
      <dgm:spPr>
        <a:xfrm>
          <a:off x="0" y="1269194"/>
          <a:ext cx="2998419" cy="576576"/>
        </a:xfrm>
        <a:prstGeom prst="roundRect">
          <a:avLst/>
        </a:prstGeom>
      </dgm:spPr>
      <dgm:t>
        <a:bodyPr/>
        <a:lstStyle/>
        <a:p>
          <a:pPr>
            <a:buNone/>
          </a:pPr>
          <a:r>
            <a:rPr lang="zh-CN" altLang="en-US">
              <a:latin typeface="Calibri"/>
              <a:ea typeface="微软雅黑" panose="020B0503020204020204" pitchFamily="34" charset="-122"/>
              <a:cs typeface="+mn-cs"/>
            </a:rPr>
            <a:t>数据流分类和调度</a:t>
          </a:r>
          <a:endParaRPr lang="zh-CN" altLang="en-US" dirty="0">
            <a:latin typeface="Calibri"/>
            <a:ea typeface="微软雅黑" panose="020B0503020204020204" pitchFamily="34" charset="-122"/>
            <a:cs typeface="+mn-cs"/>
          </a:endParaRPr>
        </a:p>
      </dgm:t>
    </dgm:pt>
    <dgm:pt modelId="{3AA89F22-644F-4A41-824A-8063F335351C}" type="parTrans" cxnId="{15EC875C-D0ED-49ED-9C98-1B8BDE965AB9}">
      <dgm:prSet/>
      <dgm:spPr/>
      <dgm:t>
        <a:bodyPr/>
        <a:lstStyle/>
        <a:p>
          <a:endParaRPr lang="zh-CN" altLang="en-US"/>
        </a:p>
      </dgm:t>
    </dgm:pt>
    <dgm:pt modelId="{B1178CE2-00F3-4679-84F9-24837CEAD473}" type="sibTrans" cxnId="{15EC875C-D0ED-49ED-9C98-1B8BDE965AB9}">
      <dgm:prSet/>
      <dgm:spPr/>
      <dgm:t>
        <a:bodyPr/>
        <a:lstStyle/>
        <a:p>
          <a:endParaRPr lang="zh-CN" altLang="en-US"/>
        </a:p>
      </dgm:t>
    </dgm:pt>
    <dgm:pt modelId="{EC7B2C40-394A-4DDB-B494-CD6B7DDF92BC}">
      <dgm:prSet phldrT="[文本]"/>
      <dgm:spPr>
        <a:xfrm>
          <a:off x="2998419" y="1269194"/>
          <a:ext cx="4497628" cy="576576"/>
        </a:xfrm>
        <a:prstGeom prst="rightArrow">
          <a:avLst>
            <a:gd name="adj1" fmla="val 75000"/>
            <a:gd name="adj2" fmla="val 50000"/>
          </a:avLst>
        </a:prstGeom>
      </dgm:spPr>
      <dgm:t>
        <a:bodyPr/>
        <a:lstStyle/>
        <a:p>
          <a:pPr>
            <a:buChar char="•"/>
          </a:pPr>
          <a:r>
            <a:rPr lang="en-US" altLang="zh-CN">
              <a:latin typeface="Calibri"/>
              <a:ea typeface="微软雅黑" panose="020B0503020204020204" pitchFamily="34" charset="-122"/>
              <a:cs typeface="+mn-cs"/>
            </a:rPr>
            <a:t>AP</a:t>
          </a:r>
          <a:r>
            <a:rPr lang="zh-CN" altLang="en-US">
              <a:latin typeface="Calibri"/>
              <a:ea typeface="微软雅黑" panose="020B0503020204020204" pitchFamily="34" charset="-122"/>
              <a:cs typeface="+mn-cs"/>
            </a:rPr>
            <a:t>接收到网络侧过来的数据报文，根据数据包的</a:t>
          </a:r>
          <a:r>
            <a:rPr lang="en-US" altLang="zh-CN">
              <a:latin typeface="Calibri"/>
              <a:ea typeface="微软雅黑" panose="020B0503020204020204" pitchFamily="34" charset="-122"/>
              <a:cs typeface="+mn-cs"/>
            </a:rPr>
            <a:t>MAC</a:t>
          </a:r>
          <a:r>
            <a:rPr lang="zh-CN" altLang="en-US">
              <a:latin typeface="Calibri"/>
              <a:ea typeface="微软雅黑" panose="020B0503020204020204" pitchFamily="34" charset="-122"/>
              <a:cs typeface="+mn-cs"/>
            </a:rPr>
            <a:t>层和</a:t>
          </a:r>
          <a:r>
            <a:rPr lang="en-US" altLang="zh-CN">
              <a:latin typeface="Calibri"/>
              <a:ea typeface="微软雅黑" panose="020B0503020204020204" pitchFamily="34" charset="-122"/>
              <a:cs typeface="+mn-cs"/>
            </a:rPr>
            <a:t>IP</a:t>
          </a:r>
          <a:r>
            <a:rPr lang="zh-CN" altLang="en-US">
              <a:latin typeface="Calibri"/>
              <a:ea typeface="微软雅黑" panose="020B0503020204020204" pitchFamily="34" charset="-122"/>
              <a:cs typeface="+mn-cs"/>
            </a:rPr>
            <a:t>协议头信息，与本地记录的流信息进行比对识别，如果与本地流信息匹配，则放入高优先级队列中调度；否则，按照数据报文的缺省业务类型调度</a:t>
          </a:r>
          <a:endParaRPr lang="zh-CN" altLang="en-US" dirty="0">
            <a:latin typeface="Calibri"/>
            <a:ea typeface="微软雅黑" panose="020B0503020204020204" pitchFamily="34" charset="-122"/>
            <a:cs typeface="+mn-cs"/>
          </a:endParaRPr>
        </a:p>
      </dgm:t>
    </dgm:pt>
    <dgm:pt modelId="{01929BD0-C0D2-4CED-8FAC-293B83878178}" type="parTrans" cxnId="{FF3B42DA-F42F-4555-B463-43F7CA00127D}">
      <dgm:prSet/>
      <dgm:spPr/>
      <dgm:t>
        <a:bodyPr/>
        <a:lstStyle/>
        <a:p>
          <a:endParaRPr lang="zh-CN" altLang="en-US"/>
        </a:p>
      </dgm:t>
    </dgm:pt>
    <dgm:pt modelId="{0D7E49D7-4EBB-4EA7-9FD7-8F3C5EB13859}" type="sibTrans" cxnId="{FF3B42DA-F42F-4555-B463-43F7CA00127D}">
      <dgm:prSet/>
      <dgm:spPr/>
      <dgm:t>
        <a:bodyPr/>
        <a:lstStyle/>
        <a:p>
          <a:endParaRPr lang="zh-CN" altLang="en-US"/>
        </a:p>
      </dgm:t>
    </dgm:pt>
    <dgm:pt modelId="{5B6F81E9-3154-4972-B534-8E5A3AA81ED8}">
      <dgm:prSet phldrT="[文本]"/>
      <dgm:spPr>
        <a:xfrm>
          <a:off x="0" y="1903428"/>
          <a:ext cx="2998419" cy="576576"/>
        </a:xfrm>
        <a:prstGeom prst="roundRect">
          <a:avLst/>
        </a:prstGeom>
      </dgm:spPr>
      <dgm:t>
        <a:bodyPr/>
        <a:lstStyle/>
        <a:p>
          <a:pPr>
            <a:buNone/>
          </a:pPr>
          <a:r>
            <a:rPr lang="zh-CN" altLang="en-US">
              <a:latin typeface="Calibri"/>
              <a:ea typeface="微软雅黑" panose="020B0503020204020204" pitchFamily="34" charset="-122"/>
              <a:cs typeface="+mn-cs"/>
            </a:rPr>
            <a:t>发送数据流</a:t>
          </a:r>
          <a:endParaRPr lang="zh-CN" altLang="en-US" dirty="0">
            <a:latin typeface="Calibri"/>
            <a:ea typeface="微软雅黑" panose="020B0503020204020204" pitchFamily="34" charset="-122"/>
            <a:cs typeface="+mn-cs"/>
          </a:endParaRPr>
        </a:p>
      </dgm:t>
    </dgm:pt>
    <dgm:pt modelId="{33A9AE8A-88A4-4503-AD22-D45FC5321BB5}" type="parTrans" cxnId="{F305A4E6-5975-4627-8F78-55D68ACBE868}">
      <dgm:prSet/>
      <dgm:spPr/>
      <dgm:t>
        <a:bodyPr/>
        <a:lstStyle/>
        <a:p>
          <a:endParaRPr lang="zh-CN" altLang="en-US"/>
        </a:p>
      </dgm:t>
    </dgm:pt>
    <dgm:pt modelId="{28B5A5AE-D4A7-49C3-8F54-7827FEDACFD2}" type="sibTrans" cxnId="{F305A4E6-5975-4627-8F78-55D68ACBE868}">
      <dgm:prSet/>
      <dgm:spPr/>
      <dgm:t>
        <a:bodyPr/>
        <a:lstStyle/>
        <a:p>
          <a:endParaRPr lang="zh-CN" altLang="en-US"/>
        </a:p>
      </dgm:t>
    </dgm:pt>
    <dgm:pt modelId="{91630A53-58D2-4052-8FAC-3FD965CCFD2E}">
      <dgm:prSet phldrT="[文本]"/>
      <dgm:spPr>
        <a:xfrm>
          <a:off x="2998419" y="1903428"/>
          <a:ext cx="4497628" cy="576576"/>
        </a:xfrm>
        <a:prstGeom prst="rightArrow">
          <a:avLst>
            <a:gd name="adj1" fmla="val 75000"/>
            <a:gd name="adj2" fmla="val 50000"/>
          </a:avLst>
        </a:prstGeom>
      </dgm:spPr>
      <dgm:t>
        <a:bodyPr/>
        <a:lstStyle/>
        <a:p>
          <a:pPr>
            <a:buChar char="•"/>
          </a:pPr>
          <a:r>
            <a:rPr lang="en-US" altLang="zh-CN">
              <a:latin typeface="Calibri"/>
              <a:ea typeface="微软雅黑" panose="020B0503020204020204" pitchFamily="34" charset="-122"/>
              <a:cs typeface="+mn-cs"/>
            </a:rPr>
            <a:t>AP</a:t>
          </a:r>
          <a:r>
            <a:rPr lang="zh-CN" altLang="en-US">
              <a:latin typeface="Calibri"/>
              <a:ea typeface="微软雅黑" panose="020B0503020204020204" pitchFamily="34" charset="-122"/>
              <a:cs typeface="+mn-cs"/>
            </a:rPr>
            <a:t>按照队列优先级调度数据，并发送给</a:t>
          </a:r>
          <a:r>
            <a:rPr lang="en-US" altLang="zh-CN">
              <a:latin typeface="Calibri"/>
              <a:ea typeface="微软雅黑" panose="020B0503020204020204" pitchFamily="34" charset="-122"/>
              <a:cs typeface="+mn-cs"/>
            </a:rPr>
            <a:t>STA</a:t>
          </a:r>
          <a:endParaRPr lang="zh-CN" altLang="en-US" dirty="0">
            <a:latin typeface="Calibri"/>
            <a:ea typeface="微软雅黑" panose="020B0503020204020204" pitchFamily="34" charset="-122"/>
            <a:cs typeface="+mn-cs"/>
          </a:endParaRPr>
        </a:p>
      </dgm:t>
    </dgm:pt>
    <dgm:pt modelId="{E3EB6108-CF0E-40D9-8B5D-A4D1B1B5409F}" type="parTrans" cxnId="{F0B506D3-5A95-40DE-94B8-CE73F60EFADC}">
      <dgm:prSet/>
      <dgm:spPr/>
      <dgm:t>
        <a:bodyPr/>
        <a:lstStyle/>
        <a:p>
          <a:endParaRPr lang="zh-CN" altLang="en-US"/>
        </a:p>
      </dgm:t>
    </dgm:pt>
    <dgm:pt modelId="{A90B9FEB-5A41-4622-BE6E-2D851F38BA00}" type="sibTrans" cxnId="{F0B506D3-5A95-40DE-94B8-CE73F60EFADC}">
      <dgm:prSet/>
      <dgm:spPr/>
      <dgm:t>
        <a:bodyPr/>
        <a:lstStyle/>
        <a:p>
          <a:endParaRPr lang="zh-CN" altLang="en-US"/>
        </a:p>
      </dgm:t>
    </dgm:pt>
    <dgm:pt modelId="{F55F862B-03C5-4B79-AEDF-64453CC30C30}" type="pres">
      <dgm:prSet presAssocID="{392F3A03-557F-4FBD-9117-817753443D5A}" presName="Name0" presStyleCnt="0">
        <dgm:presLayoutVars>
          <dgm:dir/>
          <dgm:animLvl val="lvl"/>
          <dgm:resizeHandles/>
        </dgm:presLayoutVars>
      </dgm:prSet>
      <dgm:spPr/>
    </dgm:pt>
    <dgm:pt modelId="{18E15FC3-17BB-449E-B2D8-BF53847FBA76}" type="pres">
      <dgm:prSet presAssocID="{B1A5BDAC-FD54-4D96-8CD1-22A85FA5F634}" presName="linNode" presStyleCnt="0"/>
      <dgm:spPr/>
    </dgm:pt>
    <dgm:pt modelId="{E22F3F61-ECBF-40BA-A5D3-DD3C8C5E39D7}" type="pres">
      <dgm:prSet presAssocID="{B1A5BDAC-FD54-4D96-8CD1-22A85FA5F634}" presName="parentShp" presStyleLbl="node1" presStyleIdx="0" presStyleCnt="4">
        <dgm:presLayoutVars>
          <dgm:bulletEnabled val="1"/>
        </dgm:presLayoutVars>
      </dgm:prSet>
      <dgm:spPr/>
    </dgm:pt>
    <dgm:pt modelId="{730A2D6B-B6FC-452E-A0F9-BF373F50A5E9}" type="pres">
      <dgm:prSet presAssocID="{B1A5BDAC-FD54-4D96-8CD1-22A85FA5F634}" presName="childShp" presStyleLbl="bgAccFollowNode1" presStyleIdx="0" presStyleCnt="4">
        <dgm:presLayoutVars>
          <dgm:bulletEnabled val="1"/>
        </dgm:presLayoutVars>
      </dgm:prSet>
      <dgm:spPr/>
    </dgm:pt>
    <dgm:pt modelId="{B207EFAD-152D-480E-9BAB-1C14D6479531}" type="pres">
      <dgm:prSet presAssocID="{E51E5F31-2CBD-49E0-872F-43E5DAA28D63}" presName="spacing" presStyleCnt="0"/>
      <dgm:spPr/>
    </dgm:pt>
    <dgm:pt modelId="{95743580-09DD-49C9-8B06-F9A62EE154DF}" type="pres">
      <dgm:prSet presAssocID="{3D69B931-9CE2-4EA2-B500-3FE8EBE25108}" presName="linNode" presStyleCnt="0"/>
      <dgm:spPr/>
    </dgm:pt>
    <dgm:pt modelId="{A4BCA9A7-E5E2-4E65-8E6A-638B02F500BB}" type="pres">
      <dgm:prSet presAssocID="{3D69B931-9CE2-4EA2-B500-3FE8EBE25108}" presName="parentShp" presStyleLbl="node1" presStyleIdx="1" presStyleCnt="4">
        <dgm:presLayoutVars>
          <dgm:bulletEnabled val="1"/>
        </dgm:presLayoutVars>
      </dgm:prSet>
      <dgm:spPr/>
    </dgm:pt>
    <dgm:pt modelId="{AED0BA3E-1FAC-4745-A749-03B022A34BFD}" type="pres">
      <dgm:prSet presAssocID="{3D69B931-9CE2-4EA2-B500-3FE8EBE25108}" presName="childShp" presStyleLbl="bgAccFollowNode1" presStyleIdx="1" presStyleCnt="4">
        <dgm:presLayoutVars>
          <dgm:bulletEnabled val="1"/>
        </dgm:presLayoutVars>
      </dgm:prSet>
      <dgm:spPr/>
    </dgm:pt>
    <dgm:pt modelId="{03EB73B9-3132-49D5-B7B6-A7FD4AFC8B33}" type="pres">
      <dgm:prSet presAssocID="{44C68D59-BB57-4C35-A43D-BC1ECE15ED38}" presName="spacing" presStyleCnt="0"/>
      <dgm:spPr/>
    </dgm:pt>
    <dgm:pt modelId="{5AF04B5A-6212-4C9F-9127-3144B7811640}" type="pres">
      <dgm:prSet presAssocID="{C020D31B-65E6-4CBB-BA84-931E7A204EEC}" presName="linNode" presStyleCnt="0"/>
      <dgm:spPr/>
    </dgm:pt>
    <dgm:pt modelId="{545A07B3-C527-46E8-9321-A8133C9BB918}" type="pres">
      <dgm:prSet presAssocID="{C020D31B-65E6-4CBB-BA84-931E7A204EEC}" presName="parentShp" presStyleLbl="node1" presStyleIdx="2" presStyleCnt="4">
        <dgm:presLayoutVars>
          <dgm:bulletEnabled val="1"/>
        </dgm:presLayoutVars>
      </dgm:prSet>
      <dgm:spPr/>
    </dgm:pt>
    <dgm:pt modelId="{2B377521-9DCF-4768-9FDE-DE83AE7C432D}" type="pres">
      <dgm:prSet presAssocID="{C020D31B-65E6-4CBB-BA84-931E7A204EEC}" presName="childShp" presStyleLbl="bgAccFollowNode1" presStyleIdx="2" presStyleCnt="4">
        <dgm:presLayoutVars>
          <dgm:bulletEnabled val="1"/>
        </dgm:presLayoutVars>
      </dgm:prSet>
      <dgm:spPr/>
    </dgm:pt>
    <dgm:pt modelId="{CAE45FC2-AD6D-4A92-9024-A4320F0BC48F}" type="pres">
      <dgm:prSet presAssocID="{B1178CE2-00F3-4679-84F9-24837CEAD473}" presName="spacing" presStyleCnt="0"/>
      <dgm:spPr/>
    </dgm:pt>
    <dgm:pt modelId="{F1AEDEB1-998E-4189-8D9E-CC54EA4510CB}" type="pres">
      <dgm:prSet presAssocID="{5B6F81E9-3154-4972-B534-8E5A3AA81ED8}" presName="linNode" presStyleCnt="0"/>
      <dgm:spPr/>
    </dgm:pt>
    <dgm:pt modelId="{2F7BDB88-96EB-4675-B041-1708247F9D9F}" type="pres">
      <dgm:prSet presAssocID="{5B6F81E9-3154-4972-B534-8E5A3AA81ED8}" presName="parentShp" presStyleLbl="node1" presStyleIdx="3" presStyleCnt="4">
        <dgm:presLayoutVars>
          <dgm:bulletEnabled val="1"/>
        </dgm:presLayoutVars>
      </dgm:prSet>
      <dgm:spPr/>
    </dgm:pt>
    <dgm:pt modelId="{5F91608D-944D-4593-BE21-99C2C53FEEE9}" type="pres">
      <dgm:prSet presAssocID="{5B6F81E9-3154-4972-B534-8E5A3AA81ED8}" presName="childShp" presStyleLbl="bgAccFollowNode1" presStyleIdx="3" presStyleCnt="4">
        <dgm:presLayoutVars>
          <dgm:bulletEnabled val="1"/>
        </dgm:presLayoutVars>
      </dgm:prSet>
      <dgm:spPr/>
    </dgm:pt>
  </dgm:ptLst>
  <dgm:cxnLst>
    <dgm:cxn modelId="{2590990F-AF5D-4892-B3DE-25AC0FB9A38B}" type="presOf" srcId="{5B6F81E9-3154-4972-B534-8E5A3AA81ED8}" destId="{2F7BDB88-96EB-4675-B041-1708247F9D9F}" srcOrd="0" destOrd="0" presId="urn:microsoft.com/office/officeart/2005/8/layout/vList6"/>
    <dgm:cxn modelId="{15EC875C-D0ED-49ED-9C98-1B8BDE965AB9}" srcId="{392F3A03-557F-4FBD-9117-817753443D5A}" destId="{C020D31B-65E6-4CBB-BA84-931E7A204EEC}" srcOrd="2" destOrd="0" parTransId="{3AA89F22-644F-4A41-824A-8063F335351C}" sibTransId="{B1178CE2-00F3-4679-84F9-24837CEAD473}"/>
    <dgm:cxn modelId="{414A3B5D-02B4-4F46-BEE4-D6B99AF73BA5}" type="presOf" srcId="{B1A5BDAC-FD54-4D96-8CD1-22A85FA5F634}" destId="{E22F3F61-ECBF-40BA-A5D3-DD3C8C5E39D7}" srcOrd="0" destOrd="0" presId="urn:microsoft.com/office/officeart/2005/8/layout/vList6"/>
    <dgm:cxn modelId="{9EA57663-D741-47AD-9EB1-6CBECAE02DE0}" type="presOf" srcId="{3D69B931-9CE2-4EA2-B500-3FE8EBE25108}" destId="{A4BCA9A7-E5E2-4E65-8E6A-638B02F500BB}" srcOrd="0" destOrd="0" presId="urn:microsoft.com/office/officeart/2005/8/layout/vList6"/>
    <dgm:cxn modelId="{9FFC8A66-05AF-4DB7-83B9-98831C725718}" srcId="{B1A5BDAC-FD54-4D96-8CD1-22A85FA5F634}" destId="{1A4ACA05-4C54-40C8-87B3-584FCD4560F9}" srcOrd="0" destOrd="0" parTransId="{15AB7670-7EB2-422F-A7C6-3A265458BC0A}" sibTransId="{035EC030-845E-47E0-8B40-4D664C430B4A}"/>
    <dgm:cxn modelId="{EA8CC26B-6149-4E60-B457-60D0C391330A}" srcId="{392F3A03-557F-4FBD-9117-817753443D5A}" destId="{B1A5BDAC-FD54-4D96-8CD1-22A85FA5F634}" srcOrd="0" destOrd="0" parTransId="{0095D347-06E3-4E39-9D41-0146E75AF1E3}" sibTransId="{E51E5F31-2CBD-49E0-872F-43E5DAA28D63}"/>
    <dgm:cxn modelId="{3BF27E7B-FE13-43A5-B8B0-F90FAA7EEB46}" type="presOf" srcId="{EC7B2C40-394A-4DDB-B494-CD6B7DDF92BC}" destId="{2B377521-9DCF-4768-9FDE-DE83AE7C432D}" srcOrd="0" destOrd="0" presId="urn:microsoft.com/office/officeart/2005/8/layout/vList6"/>
    <dgm:cxn modelId="{96FF2287-9DDC-4621-9DAE-6ABAF60D118B}" type="presOf" srcId="{91630A53-58D2-4052-8FAC-3FD965CCFD2E}" destId="{5F91608D-944D-4593-BE21-99C2C53FEEE9}" srcOrd="0" destOrd="0" presId="urn:microsoft.com/office/officeart/2005/8/layout/vList6"/>
    <dgm:cxn modelId="{63B1FE97-DFC5-4D13-AF85-579136B59F5A}" type="presOf" srcId="{F5594784-4985-4387-9F22-608272AC89DA}" destId="{AED0BA3E-1FAC-4745-A749-03B022A34BFD}" srcOrd="0" destOrd="0" presId="urn:microsoft.com/office/officeart/2005/8/layout/vList6"/>
    <dgm:cxn modelId="{1E15289D-985C-4D4F-8A2E-25B648166113}" srcId="{392F3A03-557F-4FBD-9117-817753443D5A}" destId="{3D69B931-9CE2-4EA2-B500-3FE8EBE25108}" srcOrd="1" destOrd="0" parTransId="{177D95F1-5CB6-4FF8-AC62-4A0CFD114733}" sibTransId="{44C68D59-BB57-4C35-A43D-BC1ECE15ED38}"/>
    <dgm:cxn modelId="{0B6ADB9D-14B1-4B3B-BA22-BD7AB2196541}" type="presOf" srcId="{C020D31B-65E6-4CBB-BA84-931E7A204EEC}" destId="{545A07B3-C527-46E8-9321-A8133C9BB918}" srcOrd="0" destOrd="0" presId="urn:microsoft.com/office/officeart/2005/8/layout/vList6"/>
    <dgm:cxn modelId="{381D52A9-D786-447D-8F7E-F4D39A252C7E}" type="presOf" srcId="{392F3A03-557F-4FBD-9117-817753443D5A}" destId="{F55F862B-03C5-4B79-AEDF-64453CC30C30}" srcOrd="0" destOrd="0" presId="urn:microsoft.com/office/officeart/2005/8/layout/vList6"/>
    <dgm:cxn modelId="{F0B506D3-5A95-40DE-94B8-CE73F60EFADC}" srcId="{5B6F81E9-3154-4972-B534-8E5A3AA81ED8}" destId="{91630A53-58D2-4052-8FAC-3FD965CCFD2E}" srcOrd="0" destOrd="0" parTransId="{E3EB6108-CF0E-40D9-8B5D-A4D1B1B5409F}" sibTransId="{A90B9FEB-5A41-4622-BE6E-2D851F38BA00}"/>
    <dgm:cxn modelId="{FF3B42DA-F42F-4555-B463-43F7CA00127D}" srcId="{C020D31B-65E6-4CBB-BA84-931E7A204EEC}" destId="{EC7B2C40-394A-4DDB-B494-CD6B7DDF92BC}" srcOrd="0" destOrd="0" parTransId="{01929BD0-C0D2-4CED-8FAC-293B83878178}" sibTransId="{0D7E49D7-4EBB-4EA7-9FD7-8F3C5EB13859}"/>
    <dgm:cxn modelId="{F305A4E6-5975-4627-8F78-55D68ACBE868}" srcId="{392F3A03-557F-4FBD-9117-817753443D5A}" destId="{5B6F81E9-3154-4972-B534-8E5A3AA81ED8}" srcOrd="3" destOrd="0" parTransId="{33A9AE8A-88A4-4503-AD22-D45FC5321BB5}" sibTransId="{28B5A5AE-D4A7-49C3-8F54-7827FEDACFD2}"/>
    <dgm:cxn modelId="{74510AF5-2D64-468B-9458-2083AA394A74}" type="presOf" srcId="{1A4ACA05-4C54-40C8-87B3-584FCD4560F9}" destId="{730A2D6B-B6FC-452E-A0F9-BF373F50A5E9}" srcOrd="0" destOrd="0" presId="urn:microsoft.com/office/officeart/2005/8/layout/vList6"/>
    <dgm:cxn modelId="{03430EFE-99E3-4D02-801D-0F5FDC96A9BA}" srcId="{3D69B931-9CE2-4EA2-B500-3FE8EBE25108}" destId="{F5594784-4985-4387-9F22-608272AC89DA}" srcOrd="0" destOrd="0" parTransId="{6E51B665-1D2F-46BD-8B4B-3CAB1E087F96}" sibTransId="{EC734E47-5B68-4591-9DF7-CCE9606069B9}"/>
    <dgm:cxn modelId="{97885F6E-770B-450A-9100-6E2C3227BED4}" type="presParOf" srcId="{F55F862B-03C5-4B79-AEDF-64453CC30C30}" destId="{18E15FC3-17BB-449E-B2D8-BF53847FBA76}" srcOrd="0" destOrd="0" presId="urn:microsoft.com/office/officeart/2005/8/layout/vList6"/>
    <dgm:cxn modelId="{6F364055-5D82-4A67-85FE-917E5AB93A55}" type="presParOf" srcId="{18E15FC3-17BB-449E-B2D8-BF53847FBA76}" destId="{E22F3F61-ECBF-40BA-A5D3-DD3C8C5E39D7}" srcOrd="0" destOrd="0" presId="urn:microsoft.com/office/officeart/2005/8/layout/vList6"/>
    <dgm:cxn modelId="{D44011A5-5E51-4846-943A-5FF07FC97F95}" type="presParOf" srcId="{18E15FC3-17BB-449E-B2D8-BF53847FBA76}" destId="{730A2D6B-B6FC-452E-A0F9-BF373F50A5E9}" srcOrd="1" destOrd="0" presId="urn:microsoft.com/office/officeart/2005/8/layout/vList6"/>
    <dgm:cxn modelId="{FDC38ABD-27FB-491A-8568-DA54D055E198}" type="presParOf" srcId="{F55F862B-03C5-4B79-AEDF-64453CC30C30}" destId="{B207EFAD-152D-480E-9BAB-1C14D6479531}" srcOrd="1" destOrd="0" presId="urn:microsoft.com/office/officeart/2005/8/layout/vList6"/>
    <dgm:cxn modelId="{950C6FAE-D738-4082-AC87-8BFAFD772A92}" type="presParOf" srcId="{F55F862B-03C5-4B79-AEDF-64453CC30C30}" destId="{95743580-09DD-49C9-8B06-F9A62EE154DF}" srcOrd="2" destOrd="0" presId="urn:microsoft.com/office/officeart/2005/8/layout/vList6"/>
    <dgm:cxn modelId="{451CA865-0BEC-4DBA-A99D-03375B4D209A}" type="presParOf" srcId="{95743580-09DD-49C9-8B06-F9A62EE154DF}" destId="{A4BCA9A7-E5E2-4E65-8E6A-638B02F500BB}" srcOrd="0" destOrd="0" presId="urn:microsoft.com/office/officeart/2005/8/layout/vList6"/>
    <dgm:cxn modelId="{DEFC7E14-E430-4864-8287-7842B1CFBF4C}" type="presParOf" srcId="{95743580-09DD-49C9-8B06-F9A62EE154DF}" destId="{AED0BA3E-1FAC-4745-A749-03B022A34BFD}" srcOrd="1" destOrd="0" presId="urn:microsoft.com/office/officeart/2005/8/layout/vList6"/>
    <dgm:cxn modelId="{A38A42B3-07FE-432A-9AE9-3E0C7D5398E3}" type="presParOf" srcId="{F55F862B-03C5-4B79-AEDF-64453CC30C30}" destId="{03EB73B9-3132-49D5-B7B6-A7FD4AFC8B33}" srcOrd="3" destOrd="0" presId="urn:microsoft.com/office/officeart/2005/8/layout/vList6"/>
    <dgm:cxn modelId="{6E5C4550-234D-4A23-9972-A9322BC9DA0F}" type="presParOf" srcId="{F55F862B-03C5-4B79-AEDF-64453CC30C30}" destId="{5AF04B5A-6212-4C9F-9127-3144B7811640}" srcOrd="4" destOrd="0" presId="urn:microsoft.com/office/officeart/2005/8/layout/vList6"/>
    <dgm:cxn modelId="{4C6B69DA-865A-4D26-A476-B66A4DDABF30}" type="presParOf" srcId="{5AF04B5A-6212-4C9F-9127-3144B7811640}" destId="{545A07B3-C527-46E8-9321-A8133C9BB918}" srcOrd="0" destOrd="0" presId="urn:microsoft.com/office/officeart/2005/8/layout/vList6"/>
    <dgm:cxn modelId="{F1DF9971-CF63-448A-B7EA-93538579E026}" type="presParOf" srcId="{5AF04B5A-6212-4C9F-9127-3144B7811640}" destId="{2B377521-9DCF-4768-9FDE-DE83AE7C432D}" srcOrd="1" destOrd="0" presId="urn:microsoft.com/office/officeart/2005/8/layout/vList6"/>
    <dgm:cxn modelId="{979731ED-7ACA-47EB-9554-89F704AB4067}" type="presParOf" srcId="{F55F862B-03C5-4B79-AEDF-64453CC30C30}" destId="{CAE45FC2-AD6D-4A92-9024-A4320F0BC48F}" srcOrd="5" destOrd="0" presId="urn:microsoft.com/office/officeart/2005/8/layout/vList6"/>
    <dgm:cxn modelId="{5DED9741-C135-446F-B8A5-B37AA7E2D88E}" type="presParOf" srcId="{F55F862B-03C5-4B79-AEDF-64453CC30C30}" destId="{F1AEDEB1-998E-4189-8D9E-CC54EA4510CB}" srcOrd="6" destOrd="0" presId="urn:microsoft.com/office/officeart/2005/8/layout/vList6"/>
    <dgm:cxn modelId="{D1098ADA-2E5A-4E9D-9F2C-CAFA665664A7}" type="presParOf" srcId="{F1AEDEB1-998E-4189-8D9E-CC54EA4510CB}" destId="{2F7BDB88-96EB-4675-B041-1708247F9D9F}" srcOrd="0" destOrd="0" presId="urn:microsoft.com/office/officeart/2005/8/layout/vList6"/>
    <dgm:cxn modelId="{B6B3E9C1-6797-4928-8363-D49C1D18A47D}" type="presParOf" srcId="{F1AEDEB1-998E-4189-8D9E-CC54EA4510CB}" destId="{5F91608D-944D-4593-BE21-99C2C53FEEE9}"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73751C-C4DF-4145-92E0-8D16351D3961}"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zh-CN" altLang="en-US"/>
        </a:p>
      </dgm:t>
    </dgm:pt>
    <dgm:pt modelId="{9ECBB912-2D43-4008-952C-121ABAD03790}">
      <dgm:prSet phldrT="[文本]"/>
      <dgm:spPr/>
      <dgm:t>
        <a:bodyPr/>
        <a:lstStyle/>
        <a:p>
          <a:r>
            <a:rPr lang="zh-CN" altLang="en-US" b="1" dirty="0"/>
            <a:t>数据优先级</a:t>
          </a:r>
        </a:p>
      </dgm:t>
    </dgm:pt>
    <dgm:pt modelId="{D6C4A009-F9FF-4B4D-8495-D8587D140DCE}" type="parTrans" cxnId="{F30A6AFB-8762-407B-B594-067178742EA0}">
      <dgm:prSet/>
      <dgm:spPr/>
      <dgm:t>
        <a:bodyPr/>
        <a:lstStyle/>
        <a:p>
          <a:endParaRPr lang="zh-CN" altLang="en-US"/>
        </a:p>
      </dgm:t>
    </dgm:pt>
    <dgm:pt modelId="{79E7A42C-685F-4098-AC5D-4F8F98FACF19}" type="sibTrans" cxnId="{F30A6AFB-8762-407B-B594-067178742EA0}">
      <dgm:prSet/>
      <dgm:spPr/>
      <dgm:t>
        <a:bodyPr/>
        <a:lstStyle/>
        <a:p>
          <a:endParaRPr lang="zh-CN" altLang="en-US"/>
        </a:p>
      </dgm:t>
    </dgm:pt>
    <dgm:pt modelId="{16BB0C64-E876-4E55-941F-860E9D69EE4B}">
      <dgm:prSet phldrT="[文本]" custT="1"/>
      <dgm:spPr/>
      <dgm:t>
        <a:bodyPr/>
        <a:lstStyle/>
        <a:p>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确保高优先级的数据得到更好的服务质量</a:t>
          </a:r>
          <a:endParaRPr lang="zh-CN" altLang="en-US" sz="1100" dirty="0"/>
        </a:p>
      </dgm:t>
    </dgm:pt>
    <dgm:pt modelId="{A105BE7C-A987-435B-BC5E-E4BF4E4A28D5}" type="parTrans" cxnId="{DCB8E318-615D-47F9-A41E-2AE0BA803D4C}">
      <dgm:prSet/>
      <dgm:spPr/>
      <dgm:t>
        <a:bodyPr/>
        <a:lstStyle/>
        <a:p>
          <a:endParaRPr lang="zh-CN" altLang="en-US"/>
        </a:p>
      </dgm:t>
    </dgm:pt>
    <dgm:pt modelId="{4B97199F-0B59-4283-BB52-2BADEC6B258A}" type="sibTrans" cxnId="{DCB8E318-615D-47F9-A41E-2AE0BA803D4C}">
      <dgm:prSet/>
      <dgm:spPr/>
      <dgm:t>
        <a:bodyPr/>
        <a:lstStyle/>
        <a:p>
          <a:endParaRPr lang="zh-CN" altLang="en-US"/>
        </a:p>
      </dgm:t>
    </dgm:pt>
    <dgm:pt modelId="{A4EFE0D0-081A-4CD6-A0B7-9B7A4B72DA81}">
      <dgm:prSet phldrT="[文本]"/>
      <dgm:spPr/>
      <dgm:t>
        <a:bodyPr/>
        <a:lstStyle/>
        <a:p>
          <a:r>
            <a:rPr lang="zh-CN" altLang="en-US" b="1" dirty="0"/>
            <a:t>网络状况</a:t>
          </a:r>
        </a:p>
      </dgm:t>
    </dgm:pt>
    <dgm:pt modelId="{8F040C01-5882-45F2-868B-67883F34F630}" type="parTrans" cxnId="{DFAB29D0-5B7E-44B9-9A3B-7AEA0B2909C9}">
      <dgm:prSet/>
      <dgm:spPr/>
      <dgm:t>
        <a:bodyPr/>
        <a:lstStyle/>
        <a:p>
          <a:endParaRPr lang="zh-CN" altLang="en-US"/>
        </a:p>
      </dgm:t>
    </dgm:pt>
    <dgm:pt modelId="{72E318C0-0401-4A09-B5B4-4822E820CB9A}" type="sibTrans" cxnId="{DFAB29D0-5B7E-44B9-9A3B-7AEA0B2909C9}">
      <dgm:prSet/>
      <dgm:spPr/>
      <dgm:t>
        <a:bodyPr/>
        <a:lstStyle/>
        <a:p>
          <a:endParaRPr lang="zh-CN" altLang="en-US"/>
        </a:p>
      </dgm:t>
    </dgm:pt>
    <dgm:pt modelId="{9219504E-036D-4DB7-BB0C-7C59C7DE98C7}">
      <dgm:prSet phldrT="[文本]" custT="1"/>
      <dgm:spPr/>
      <dgm:t>
        <a:bodyPr/>
        <a:lstStyle/>
        <a:p>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根据连接质量和</a:t>
          </a:r>
          <a:r>
            <a:rPr lang="en-US" altLang="zh-CN"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的信号强度（</a:t>
          </a:r>
          <a:r>
            <a:rPr lang="en-US" altLang="zh-CN"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RSSI</a:t>
          </a:r>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a:t>
          </a:r>
        </a:p>
      </dgm:t>
    </dgm:pt>
    <dgm:pt modelId="{2E8A03B9-D5D7-4F1D-BF40-A5EFC22E7F3F}" type="parTrans" cxnId="{2A452A0B-B482-4F67-B45E-06B195810349}">
      <dgm:prSet/>
      <dgm:spPr/>
      <dgm:t>
        <a:bodyPr/>
        <a:lstStyle/>
        <a:p>
          <a:endParaRPr lang="zh-CN" altLang="en-US"/>
        </a:p>
      </dgm:t>
    </dgm:pt>
    <dgm:pt modelId="{5D53CDDD-C93E-44AC-862C-4DEDBEE5EA75}" type="sibTrans" cxnId="{2A452A0B-B482-4F67-B45E-06B195810349}">
      <dgm:prSet/>
      <dgm:spPr/>
      <dgm:t>
        <a:bodyPr/>
        <a:lstStyle/>
        <a:p>
          <a:endParaRPr lang="zh-CN" altLang="en-US"/>
        </a:p>
      </dgm:t>
    </dgm:pt>
    <dgm:pt modelId="{4633B2B0-BEF8-42B9-A0A6-1B0D2EF6C3A3}">
      <dgm:prSet phldrT="[文本]"/>
      <dgm:spPr/>
      <dgm:t>
        <a:bodyPr/>
        <a:lstStyle/>
        <a:p>
          <a:r>
            <a:rPr lang="zh-CN" altLang="en-US" b="1" dirty="0"/>
            <a:t>设备和用户移动性</a:t>
          </a:r>
        </a:p>
      </dgm:t>
    </dgm:pt>
    <dgm:pt modelId="{104AE419-CDC0-4681-8B48-9722091ECF50}" type="parTrans" cxnId="{78489DD6-C2A0-4618-9E78-2D2B408C32E3}">
      <dgm:prSet/>
      <dgm:spPr/>
      <dgm:t>
        <a:bodyPr/>
        <a:lstStyle/>
        <a:p>
          <a:endParaRPr lang="zh-CN" altLang="en-US"/>
        </a:p>
      </dgm:t>
    </dgm:pt>
    <dgm:pt modelId="{854DF8F6-2A85-43F2-9AE9-8A8654DF3F7F}" type="sibTrans" cxnId="{78489DD6-C2A0-4618-9E78-2D2B408C32E3}">
      <dgm:prSet/>
      <dgm:spPr/>
      <dgm:t>
        <a:bodyPr/>
        <a:lstStyle/>
        <a:p>
          <a:endParaRPr lang="zh-CN" altLang="en-US"/>
        </a:p>
      </dgm:t>
    </dgm:pt>
    <dgm:pt modelId="{89CC3E5D-E70B-4B34-A907-BEEF1C3136BF}">
      <dgm:prSet phldrT="[文本]" custT="1"/>
      <dgm:spPr/>
      <dgm:t>
        <a:bodyPr/>
        <a:lstStyle/>
        <a:p>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考虑用户设备的移动模式和速度</a:t>
          </a:r>
        </a:p>
      </dgm:t>
    </dgm:pt>
    <dgm:pt modelId="{ABA72B31-C5DA-4265-8687-7E51F79E43D7}" type="parTrans" cxnId="{CDC38E3C-01B3-48CE-9052-1812CF4257B9}">
      <dgm:prSet/>
      <dgm:spPr/>
      <dgm:t>
        <a:bodyPr/>
        <a:lstStyle/>
        <a:p>
          <a:endParaRPr lang="zh-CN" altLang="en-US"/>
        </a:p>
      </dgm:t>
    </dgm:pt>
    <dgm:pt modelId="{E1FAD05F-E094-4568-978C-A35FD1C25200}" type="sibTrans" cxnId="{CDC38E3C-01B3-48CE-9052-1812CF4257B9}">
      <dgm:prSet/>
      <dgm:spPr/>
      <dgm:t>
        <a:bodyPr/>
        <a:lstStyle/>
        <a:p>
          <a:endParaRPr lang="zh-CN" altLang="en-US"/>
        </a:p>
      </dgm:t>
    </dgm:pt>
    <dgm:pt modelId="{B2429DEA-97E0-41C6-9CE9-D2D8C97B9177}" type="pres">
      <dgm:prSet presAssocID="{4D73751C-C4DF-4145-92E0-8D16351D3961}" presName="Name0" presStyleCnt="0">
        <dgm:presLayoutVars>
          <dgm:chMax val="7"/>
          <dgm:chPref val="7"/>
          <dgm:dir/>
          <dgm:animOne val="branch"/>
          <dgm:animLvl val="lvl"/>
        </dgm:presLayoutVars>
      </dgm:prSet>
      <dgm:spPr/>
    </dgm:pt>
    <dgm:pt modelId="{122FB375-59BB-438F-B36A-65237391A1E2}" type="pres">
      <dgm:prSet presAssocID="{9ECBB912-2D43-4008-952C-121ABAD03790}" presName="composite" presStyleCnt="0"/>
      <dgm:spPr/>
    </dgm:pt>
    <dgm:pt modelId="{C9C27597-B738-4A91-B1C6-C04C79917903}" type="pres">
      <dgm:prSet presAssocID="{9ECBB912-2D43-4008-952C-121ABAD03790}" presName="BackAccent" presStyleLbl="bgShp" presStyleIdx="0" presStyleCnt="3"/>
      <dgm:spPr/>
    </dgm:pt>
    <dgm:pt modelId="{23308688-6C8E-44A4-B96F-30AAF53955E4}" type="pres">
      <dgm:prSet presAssocID="{9ECBB912-2D43-4008-952C-121ABAD03790}" presName="Accent" presStyleLbl="alignNode1" presStyleIdx="0" presStyleCnt="3"/>
      <dgm:spPr/>
    </dgm:pt>
    <dgm:pt modelId="{DDA1EF2E-2562-400C-B25C-7FEBDB4B6081}" type="pres">
      <dgm:prSet presAssocID="{9ECBB912-2D43-4008-952C-121ABAD03790}" presName="Child" presStyleLbl="revTx" presStyleIdx="0" presStyleCnt="6">
        <dgm:presLayoutVars>
          <dgm:chMax val="0"/>
          <dgm:chPref val="0"/>
          <dgm:bulletEnabled val="1"/>
        </dgm:presLayoutVars>
      </dgm:prSet>
      <dgm:spPr/>
    </dgm:pt>
    <dgm:pt modelId="{6D0BBBAC-4F02-4BAB-8370-8B70BDC847DA}" type="pres">
      <dgm:prSet presAssocID="{9ECBB912-2D43-4008-952C-121ABAD03790}" presName="Parent" presStyleLbl="revTx" presStyleIdx="1" presStyleCnt="6">
        <dgm:presLayoutVars>
          <dgm:chMax val="1"/>
          <dgm:chPref val="1"/>
          <dgm:bulletEnabled val="1"/>
        </dgm:presLayoutVars>
      </dgm:prSet>
      <dgm:spPr/>
    </dgm:pt>
    <dgm:pt modelId="{91650981-C8E6-4165-85A9-891675B37A91}" type="pres">
      <dgm:prSet presAssocID="{79E7A42C-685F-4098-AC5D-4F8F98FACF19}" presName="sibTrans" presStyleCnt="0"/>
      <dgm:spPr/>
    </dgm:pt>
    <dgm:pt modelId="{43CBBA35-F0FE-4C31-A6DD-0D5AE8136714}" type="pres">
      <dgm:prSet presAssocID="{A4EFE0D0-081A-4CD6-A0B7-9B7A4B72DA81}" presName="composite" presStyleCnt="0"/>
      <dgm:spPr/>
    </dgm:pt>
    <dgm:pt modelId="{1837679A-7EFB-4771-894D-6C82EEDF1305}" type="pres">
      <dgm:prSet presAssocID="{A4EFE0D0-081A-4CD6-A0B7-9B7A4B72DA81}" presName="BackAccent" presStyleLbl="bgShp" presStyleIdx="1" presStyleCnt="3"/>
      <dgm:spPr/>
    </dgm:pt>
    <dgm:pt modelId="{667B60DE-4031-41FB-9AF0-2884B7269662}" type="pres">
      <dgm:prSet presAssocID="{A4EFE0D0-081A-4CD6-A0B7-9B7A4B72DA81}" presName="Accent" presStyleLbl="alignNode1" presStyleIdx="1" presStyleCnt="3"/>
      <dgm:spPr/>
    </dgm:pt>
    <dgm:pt modelId="{7D14C3DF-9BF9-474D-9421-D7ED9832B065}" type="pres">
      <dgm:prSet presAssocID="{A4EFE0D0-081A-4CD6-A0B7-9B7A4B72DA81}" presName="Child" presStyleLbl="revTx" presStyleIdx="2" presStyleCnt="6">
        <dgm:presLayoutVars>
          <dgm:chMax val="0"/>
          <dgm:chPref val="0"/>
          <dgm:bulletEnabled val="1"/>
        </dgm:presLayoutVars>
      </dgm:prSet>
      <dgm:spPr/>
    </dgm:pt>
    <dgm:pt modelId="{AB5CE683-F4C2-49D6-8B54-F74D98131E54}" type="pres">
      <dgm:prSet presAssocID="{A4EFE0D0-081A-4CD6-A0B7-9B7A4B72DA81}" presName="Parent" presStyleLbl="revTx" presStyleIdx="3" presStyleCnt="6">
        <dgm:presLayoutVars>
          <dgm:chMax val="1"/>
          <dgm:chPref val="1"/>
          <dgm:bulletEnabled val="1"/>
        </dgm:presLayoutVars>
      </dgm:prSet>
      <dgm:spPr/>
    </dgm:pt>
    <dgm:pt modelId="{5ACEAC3C-E052-4E02-8252-2E223632B867}" type="pres">
      <dgm:prSet presAssocID="{72E318C0-0401-4A09-B5B4-4822E820CB9A}" presName="sibTrans" presStyleCnt="0"/>
      <dgm:spPr/>
    </dgm:pt>
    <dgm:pt modelId="{86C3DFDA-30D2-492A-A8D6-304B61AEC786}" type="pres">
      <dgm:prSet presAssocID="{4633B2B0-BEF8-42B9-A0A6-1B0D2EF6C3A3}" presName="composite" presStyleCnt="0"/>
      <dgm:spPr/>
    </dgm:pt>
    <dgm:pt modelId="{DFB7693B-9A6C-412D-9CBB-4033D10159DF}" type="pres">
      <dgm:prSet presAssocID="{4633B2B0-BEF8-42B9-A0A6-1B0D2EF6C3A3}" presName="BackAccent" presStyleLbl="bgShp" presStyleIdx="2" presStyleCnt="3"/>
      <dgm:spPr/>
    </dgm:pt>
    <dgm:pt modelId="{A1AA12D2-4AAA-4E57-8BD3-3DA01B0D898D}" type="pres">
      <dgm:prSet presAssocID="{4633B2B0-BEF8-42B9-A0A6-1B0D2EF6C3A3}" presName="Accent" presStyleLbl="alignNode1" presStyleIdx="2" presStyleCnt="3"/>
      <dgm:spPr/>
    </dgm:pt>
    <dgm:pt modelId="{45230376-789B-48B4-AE38-902C7791FCBF}" type="pres">
      <dgm:prSet presAssocID="{4633B2B0-BEF8-42B9-A0A6-1B0D2EF6C3A3}" presName="Child" presStyleLbl="revTx" presStyleIdx="4" presStyleCnt="6">
        <dgm:presLayoutVars>
          <dgm:chMax val="0"/>
          <dgm:chPref val="0"/>
          <dgm:bulletEnabled val="1"/>
        </dgm:presLayoutVars>
      </dgm:prSet>
      <dgm:spPr/>
    </dgm:pt>
    <dgm:pt modelId="{4B0EF312-CF5C-41D2-87B2-C6B7EB9FC0D1}" type="pres">
      <dgm:prSet presAssocID="{4633B2B0-BEF8-42B9-A0A6-1B0D2EF6C3A3}" presName="Parent" presStyleLbl="revTx" presStyleIdx="5" presStyleCnt="6">
        <dgm:presLayoutVars>
          <dgm:chMax val="1"/>
          <dgm:chPref val="1"/>
          <dgm:bulletEnabled val="1"/>
        </dgm:presLayoutVars>
      </dgm:prSet>
      <dgm:spPr/>
    </dgm:pt>
  </dgm:ptLst>
  <dgm:cxnLst>
    <dgm:cxn modelId="{2A452A0B-B482-4F67-B45E-06B195810349}" srcId="{A4EFE0D0-081A-4CD6-A0B7-9B7A4B72DA81}" destId="{9219504E-036D-4DB7-BB0C-7C59C7DE98C7}" srcOrd="0" destOrd="0" parTransId="{2E8A03B9-D5D7-4F1D-BF40-A5EFC22E7F3F}" sibTransId="{5D53CDDD-C93E-44AC-862C-4DEDBEE5EA75}"/>
    <dgm:cxn modelId="{8D50910D-E22C-4D94-882D-ADCCF29BC213}" type="presOf" srcId="{A4EFE0D0-081A-4CD6-A0B7-9B7A4B72DA81}" destId="{AB5CE683-F4C2-49D6-8B54-F74D98131E54}" srcOrd="0" destOrd="0" presId="urn:microsoft.com/office/officeart/2008/layout/IncreasingCircleProcess"/>
    <dgm:cxn modelId="{DCB8E318-615D-47F9-A41E-2AE0BA803D4C}" srcId="{9ECBB912-2D43-4008-952C-121ABAD03790}" destId="{16BB0C64-E876-4E55-941F-860E9D69EE4B}" srcOrd="0" destOrd="0" parTransId="{A105BE7C-A987-435B-BC5E-E4BF4E4A28D5}" sibTransId="{4B97199F-0B59-4283-BB52-2BADEC6B258A}"/>
    <dgm:cxn modelId="{CDC38E3C-01B3-48CE-9052-1812CF4257B9}" srcId="{4633B2B0-BEF8-42B9-A0A6-1B0D2EF6C3A3}" destId="{89CC3E5D-E70B-4B34-A907-BEEF1C3136BF}" srcOrd="0" destOrd="0" parTransId="{ABA72B31-C5DA-4265-8687-7E51F79E43D7}" sibTransId="{E1FAD05F-E094-4568-978C-A35FD1C25200}"/>
    <dgm:cxn modelId="{5A08655F-BEC1-45E8-8165-0AFE571B3E21}" type="presOf" srcId="{9ECBB912-2D43-4008-952C-121ABAD03790}" destId="{6D0BBBAC-4F02-4BAB-8370-8B70BDC847DA}" srcOrd="0" destOrd="0" presId="urn:microsoft.com/office/officeart/2008/layout/IncreasingCircleProcess"/>
    <dgm:cxn modelId="{FA134071-A252-4B08-B463-AB52E1EB4333}" type="presOf" srcId="{9219504E-036D-4DB7-BB0C-7C59C7DE98C7}" destId="{7D14C3DF-9BF9-474D-9421-D7ED9832B065}" srcOrd="0" destOrd="0" presId="urn:microsoft.com/office/officeart/2008/layout/IncreasingCircleProcess"/>
    <dgm:cxn modelId="{9B74AB71-A591-4B03-BBF3-D12C63696ED5}" type="presOf" srcId="{16BB0C64-E876-4E55-941F-860E9D69EE4B}" destId="{DDA1EF2E-2562-400C-B25C-7FEBDB4B6081}" srcOrd="0" destOrd="0" presId="urn:microsoft.com/office/officeart/2008/layout/IncreasingCircleProcess"/>
    <dgm:cxn modelId="{C7053980-4047-4673-B79F-AF3D5F3C70ED}" type="presOf" srcId="{4D73751C-C4DF-4145-92E0-8D16351D3961}" destId="{B2429DEA-97E0-41C6-9CE9-D2D8C97B9177}" srcOrd="0" destOrd="0" presId="urn:microsoft.com/office/officeart/2008/layout/IncreasingCircleProcess"/>
    <dgm:cxn modelId="{FF53089D-F400-4D18-A9E2-0031D0CB7A6F}" type="presOf" srcId="{4633B2B0-BEF8-42B9-A0A6-1B0D2EF6C3A3}" destId="{4B0EF312-CF5C-41D2-87B2-C6B7EB9FC0D1}" srcOrd="0" destOrd="0" presId="urn:microsoft.com/office/officeart/2008/layout/IncreasingCircleProcess"/>
    <dgm:cxn modelId="{FE77C6B2-BFFE-4030-805C-41FCEEEA8DF5}" type="presOf" srcId="{89CC3E5D-E70B-4B34-A907-BEEF1C3136BF}" destId="{45230376-789B-48B4-AE38-902C7791FCBF}" srcOrd="0" destOrd="0" presId="urn:microsoft.com/office/officeart/2008/layout/IncreasingCircleProcess"/>
    <dgm:cxn modelId="{DFAB29D0-5B7E-44B9-9A3B-7AEA0B2909C9}" srcId="{4D73751C-C4DF-4145-92E0-8D16351D3961}" destId="{A4EFE0D0-081A-4CD6-A0B7-9B7A4B72DA81}" srcOrd="1" destOrd="0" parTransId="{8F040C01-5882-45F2-868B-67883F34F630}" sibTransId="{72E318C0-0401-4A09-B5B4-4822E820CB9A}"/>
    <dgm:cxn modelId="{78489DD6-C2A0-4618-9E78-2D2B408C32E3}" srcId="{4D73751C-C4DF-4145-92E0-8D16351D3961}" destId="{4633B2B0-BEF8-42B9-A0A6-1B0D2EF6C3A3}" srcOrd="2" destOrd="0" parTransId="{104AE419-CDC0-4681-8B48-9722091ECF50}" sibTransId="{854DF8F6-2A85-43F2-9AE9-8A8654DF3F7F}"/>
    <dgm:cxn modelId="{F30A6AFB-8762-407B-B594-067178742EA0}" srcId="{4D73751C-C4DF-4145-92E0-8D16351D3961}" destId="{9ECBB912-2D43-4008-952C-121ABAD03790}" srcOrd="0" destOrd="0" parTransId="{D6C4A009-F9FF-4B4D-8495-D8587D140DCE}" sibTransId="{79E7A42C-685F-4098-AC5D-4F8F98FACF19}"/>
    <dgm:cxn modelId="{7C9038DA-6EF5-42A6-B1AF-2B13222872DA}" type="presParOf" srcId="{B2429DEA-97E0-41C6-9CE9-D2D8C97B9177}" destId="{122FB375-59BB-438F-B36A-65237391A1E2}" srcOrd="0" destOrd="0" presId="urn:microsoft.com/office/officeart/2008/layout/IncreasingCircleProcess"/>
    <dgm:cxn modelId="{AD00E538-CE07-4066-A654-B770083FE08B}" type="presParOf" srcId="{122FB375-59BB-438F-B36A-65237391A1E2}" destId="{C9C27597-B738-4A91-B1C6-C04C79917903}" srcOrd="0" destOrd="0" presId="urn:microsoft.com/office/officeart/2008/layout/IncreasingCircleProcess"/>
    <dgm:cxn modelId="{1FD88F6B-B494-4AD2-84BB-CD3F78BF49ED}" type="presParOf" srcId="{122FB375-59BB-438F-B36A-65237391A1E2}" destId="{23308688-6C8E-44A4-B96F-30AAF53955E4}" srcOrd="1" destOrd="0" presId="urn:microsoft.com/office/officeart/2008/layout/IncreasingCircleProcess"/>
    <dgm:cxn modelId="{1AC73CDE-8BEF-4847-BCAA-B911B5138028}" type="presParOf" srcId="{122FB375-59BB-438F-B36A-65237391A1E2}" destId="{DDA1EF2E-2562-400C-B25C-7FEBDB4B6081}" srcOrd="2" destOrd="0" presId="urn:microsoft.com/office/officeart/2008/layout/IncreasingCircleProcess"/>
    <dgm:cxn modelId="{33EFFC5F-D75B-48ED-B025-D8FCBD797C89}" type="presParOf" srcId="{122FB375-59BB-438F-B36A-65237391A1E2}" destId="{6D0BBBAC-4F02-4BAB-8370-8B70BDC847DA}" srcOrd="3" destOrd="0" presId="urn:microsoft.com/office/officeart/2008/layout/IncreasingCircleProcess"/>
    <dgm:cxn modelId="{BD7BE4E3-47AF-4103-A72A-7B23685DB66A}" type="presParOf" srcId="{B2429DEA-97E0-41C6-9CE9-D2D8C97B9177}" destId="{91650981-C8E6-4165-85A9-891675B37A91}" srcOrd="1" destOrd="0" presId="urn:microsoft.com/office/officeart/2008/layout/IncreasingCircleProcess"/>
    <dgm:cxn modelId="{0DE02818-D000-4623-B7F2-0F3ADCC625BF}" type="presParOf" srcId="{B2429DEA-97E0-41C6-9CE9-D2D8C97B9177}" destId="{43CBBA35-F0FE-4C31-A6DD-0D5AE8136714}" srcOrd="2" destOrd="0" presId="urn:microsoft.com/office/officeart/2008/layout/IncreasingCircleProcess"/>
    <dgm:cxn modelId="{775705A9-9BD1-4020-B627-8B913277DE4B}" type="presParOf" srcId="{43CBBA35-F0FE-4C31-A6DD-0D5AE8136714}" destId="{1837679A-7EFB-4771-894D-6C82EEDF1305}" srcOrd="0" destOrd="0" presId="urn:microsoft.com/office/officeart/2008/layout/IncreasingCircleProcess"/>
    <dgm:cxn modelId="{77A44CAF-1753-47F1-8AD4-2EE48D5F5B8D}" type="presParOf" srcId="{43CBBA35-F0FE-4C31-A6DD-0D5AE8136714}" destId="{667B60DE-4031-41FB-9AF0-2884B7269662}" srcOrd="1" destOrd="0" presId="urn:microsoft.com/office/officeart/2008/layout/IncreasingCircleProcess"/>
    <dgm:cxn modelId="{611053AA-9BC3-4987-B854-9AECA1DDF8F4}" type="presParOf" srcId="{43CBBA35-F0FE-4C31-A6DD-0D5AE8136714}" destId="{7D14C3DF-9BF9-474D-9421-D7ED9832B065}" srcOrd="2" destOrd="0" presId="urn:microsoft.com/office/officeart/2008/layout/IncreasingCircleProcess"/>
    <dgm:cxn modelId="{7EA6AC3F-6BF7-4410-A081-F93B59D3FF46}" type="presParOf" srcId="{43CBBA35-F0FE-4C31-A6DD-0D5AE8136714}" destId="{AB5CE683-F4C2-49D6-8B54-F74D98131E54}" srcOrd="3" destOrd="0" presId="urn:microsoft.com/office/officeart/2008/layout/IncreasingCircleProcess"/>
    <dgm:cxn modelId="{2702A9F6-9E8B-4294-A398-07A2A93005BD}" type="presParOf" srcId="{B2429DEA-97E0-41C6-9CE9-D2D8C97B9177}" destId="{5ACEAC3C-E052-4E02-8252-2E223632B867}" srcOrd="3" destOrd="0" presId="urn:microsoft.com/office/officeart/2008/layout/IncreasingCircleProcess"/>
    <dgm:cxn modelId="{8B2A7788-588A-49FA-965D-38EB75F350AC}" type="presParOf" srcId="{B2429DEA-97E0-41C6-9CE9-D2D8C97B9177}" destId="{86C3DFDA-30D2-492A-A8D6-304B61AEC786}" srcOrd="4" destOrd="0" presId="urn:microsoft.com/office/officeart/2008/layout/IncreasingCircleProcess"/>
    <dgm:cxn modelId="{61B4C4A1-E654-4AD9-A1E8-79009BEBEAF5}" type="presParOf" srcId="{86C3DFDA-30D2-492A-A8D6-304B61AEC786}" destId="{DFB7693B-9A6C-412D-9CBB-4033D10159DF}" srcOrd="0" destOrd="0" presId="urn:microsoft.com/office/officeart/2008/layout/IncreasingCircleProcess"/>
    <dgm:cxn modelId="{B0EEA374-6D15-44BD-A041-FF9CFB02D3BC}" type="presParOf" srcId="{86C3DFDA-30D2-492A-A8D6-304B61AEC786}" destId="{A1AA12D2-4AAA-4E57-8BD3-3DA01B0D898D}" srcOrd="1" destOrd="0" presId="urn:microsoft.com/office/officeart/2008/layout/IncreasingCircleProcess"/>
    <dgm:cxn modelId="{9F4FD43D-89E9-4B22-AA98-5CC27E863689}" type="presParOf" srcId="{86C3DFDA-30D2-492A-A8D6-304B61AEC786}" destId="{45230376-789B-48B4-AE38-902C7791FCBF}" srcOrd="2" destOrd="0" presId="urn:microsoft.com/office/officeart/2008/layout/IncreasingCircleProcess"/>
    <dgm:cxn modelId="{942F1F7B-083F-4B48-BD13-1B08AB4F8751}" type="presParOf" srcId="{86C3DFDA-30D2-492A-A8D6-304B61AEC786}" destId="{4B0EF312-CF5C-41D2-87B2-C6B7EB9FC0D1}"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3DED6F-1532-42D9-932A-8C626530C4C9}" type="doc">
      <dgm:prSet loTypeId="urn:microsoft.com/office/officeart/2008/layout/VerticalAccentList" loCatId="list" qsTypeId="urn:microsoft.com/office/officeart/2005/8/quickstyle/simple1#4" qsCatId="simple" csTypeId="urn:microsoft.com/office/officeart/2005/8/colors/colorful3#2" csCatId="colorful" phldr="1"/>
      <dgm:spPr/>
      <dgm:t>
        <a:bodyPr/>
        <a:lstStyle/>
        <a:p>
          <a:endParaRPr lang="zh-CN" altLang="en-US"/>
        </a:p>
      </dgm:t>
    </dgm:pt>
    <dgm:pt modelId="{7572CADE-40F7-411E-B82A-D77A13ACEA74}">
      <dgm:prSet phldrT="[文本]"/>
      <dgm:spPr/>
      <dgm:t>
        <a:bodyPr/>
        <a:lstStyle/>
        <a:p>
          <a:r>
            <a:rPr lang="en-US" altLang="zh-CN" b="1" dirty="0"/>
            <a:t>1 </a:t>
          </a:r>
          <a:r>
            <a:rPr lang="zh-CN" altLang="en-US" b="1" dirty="0"/>
            <a:t>网络发现</a:t>
          </a:r>
        </a:p>
      </dgm:t>
    </dgm:pt>
    <dgm:pt modelId="{8C666E42-5AA6-45EF-B684-62302121BD12}" type="parTrans" cxnId="{05475FF7-051F-47A7-86F0-889CFE5DE33B}">
      <dgm:prSet/>
      <dgm:spPr/>
      <dgm:t>
        <a:bodyPr/>
        <a:lstStyle/>
        <a:p>
          <a:endParaRPr lang="zh-CN" altLang="en-US"/>
        </a:p>
      </dgm:t>
    </dgm:pt>
    <dgm:pt modelId="{F8DD364C-5E5C-42A7-8BEF-D384863D2490}" type="sibTrans" cxnId="{05475FF7-051F-47A7-86F0-889CFE5DE33B}">
      <dgm:prSet/>
      <dgm:spPr/>
      <dgm:t>
        <a:bodyPr/>
        <a:lstStyle/>
        <a:p>
          <a:endParaRPr lang="zh-CN" altLang="en-US"/>
        </a:p>
      </dgm:t>
    </dgm:pt>
    <dgm:pt modelId="{BB16F8F5-8557-466F-B20C-76A8F9EA60E5}">
      <dgm:prSet phldrT="[文本]"/>
      <dgm:spPr/>
      <dgm:t>
        <a:bodyPr/>
        <a:lstStyle/>
        <a:p>
          <a:r>
            <a:rPr lang="en-US" altLang="zh-CN" b="1" dirty="0"/>
            <a:t>2.</a:t>
          </a:r>
          <a:r>
            <a:rPr lang="zh-CN" altLang="en-US" b="1" dirty="0"/>
            <a:t>认证过程</a:t>
          </a:r>
        </a:p>
      </dgm:t>
    </dgm:pt>
    <dgm:pt modelId="{F57815BD-6348-47FF-BFAF-3006F117EA25}" type="parTrans" cxnId="{0A394F63-D83E-45D6-A205-E0BE7E259E61}">
      <dgm:prSet/>
      <dgm:spPr/>
      <dgm:t>
        <a:bodyPr/>
        <a:lstStyle/>
        <a:p>
          <a:endParaRPr lang="zh-CN" altLang="en-US"/>
        </a:p>
      </dgm:t>
    </dgm:pt>
    <dgm:pt modelId="{2ED6177C-B7AF-45E6-830A-AFE4CD976592}" type="sibTrans" cxnId="{0A394F63-D83E-45D6-A205-E0BE7E259E61}">
      <dgm:prSet/>
      <dgm:spPr/>
      <dgm:t>
        <a:bodyPr/>
        <a:lstStyle/>
        <a:p>
          <a:endParaRPr lang="zh-CN" altLang="en-US"/>
        </a:p>
      </dgm:t>
    </dgm:pt>
    <dgm:pt modelId="{53DB5A27-4DE3-4A7C-A427-C9C4AB26C7EA}">
      <dgm:prSet phldrT="[文本]" custT="1"/>
      <dgm:spPr>
        <a:ln>
          <a:solidFill>
            <a:schemeClr val="tx1">
              <a:lumMod val="75000"/>
              <a:lumOff val="25000"/>
            </a:schemeClr>
          </a:solidFill>
        </a:ln>
      </dgm:spPr>
      <dgm:t>
        <a:bodyPr/>
        <a:lstStyle/>
        <a:p>
          <a:r>
            <a:rPr lang="zh-CN" altLang="en-US" sz="1100" b="1" kern="1200" dirty="0">
              <a:solidFill>
                <a:prstClr val="black">
                  <a:hueOff val="0"/>
                  <a:satOff val="0"/>
                  <a:lumOff val="0"/>
                  <a:alphaOff val="0"/>
                </a:prstClr>
              </a:solidFill>
              <a:latin typeface="等线"/>
              <a:ea typeface="等线" panose="02010600030101010101" pitchFamily="2" charset="-122"/>
              <a:cs typeface="+mn-cs"/>
            </a:rPr>
            <a:t>当人们在手机上选择“</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My-Home”</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连接并输入对应的密码时，手机就会向</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发送消息，要求</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对手机的登录进行认证。认证过程中</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设备对终端设备进行密钥鉴权，以保证</a:t>
          </a:r>
          <a:r>
            <a:rPr lang="en-US" altLang="zh-CN" sz="1100" b="1" kern="1200" dirty="0" err="1">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网络的接入安全性</a:t>
          </a:r>
        </a:p>
      </dgm:t>
    </dgm:pt>
    <dgm:pt modelId="{E9221829-E064-4182-9072-6DAB537EDC03}" type="parTrans" cxnId="{703728FA-A8CB-4E85-9C78-4F9A8DD20E2D}">
      <dgm:prSet/>
      <dgm:spPr/>
      <dgm:t>
        <a:bodyPr/>
        <a:lstStyle/>
        <a:p>
          <a:endParaRPr lang="zh-CN" altLang="en-US"/>
        </a:p>
      </dgm:t>
    </dgm:pt>
    <dgm:pt modelId="{9E870FC2-5E51-46E9-A6A2-4237D27EAF60}" type="sibTrans" cxnId="{703728FA-A8CB-4E85-9C78-4F9A8DD20E2D}">
      <dgm:prSet/>
      <dgm:spPr/>
      <dgm:t>
        <a:bodyPr/>
        <a:lstStyle/>
        <a:p>
          <a:endParaRPr lang="zh-CN" altLang="en-US"/>
        </a:p>
      </dgm:t>
    </dgm:pt>
    <dgm:pt modelId="{9AD78002-A859-42D9-A351-7E2740AFB261}">
      <dgm:prSet phldrT="[文本]"/>
      <dgm:spPr/>
      <dgm:t>
        <a:bodyPr/>
        <a:lstStyle/>
        <a:p>
          <a:r>
            <a:rPr lang="en-US" altLang="zh-CN" b="1" dirty="0"/>
            <a:t>3.</a:t>
          </a:r>
          <a:r>
            <a:rPr lang="zh-CN" altLang="en-US" b="1" dirty="0"/>
            <a:t>关联过程</a:t>
          </a:r>
        </a:p>
      </dgm:t>
    </dgm:pt>
    <dgm:pt modelId="{0F5430F5-EFC9-40F8-849B-CB5F4A9E3602}" type="parTrans" cxnId="{6CAAF341-FA89-43D3-9CEF-182B0D843A4D}">
      <dgm:prSet/>
      <dgm:spPr/>
      <dgm:t>
        <a:bodyPr/>
        <a:lstStyle/>
        <a:p>
          <a:endParaRPr lang="zh-CN" altLang="en-US"/>
        </a:p>
      </dgm:t>
    </dgm:pt>
    <dgm:pt modelId="{3D98EA40-927F-4520-81CA-DBB18E6304A2}" type="sibTrans" cxnId="{6CAAF341-FA89-43D3-9CEF-182B0D843A4D}">
      <dgm:prSet/>
      <dgm:spPr/>
      <dgm:t>
        <a:bodyPr/>
        <a:lstStyle/>
        <a:p>
          <a:endParaRPr lang="zh-CN" altLang="en-US"/>
        </a:p>
      </dgm:t>
    </dgm:pt>
    <dgm:pt modelId="{60E0433A-B945-4C01-AF53-9DE3470B98A8}">
      <dgm:prSet phldrT="[文本]" custT="1"/>
      <dgm:spPr/>
      <dgm:t>
        <a:bodyPr/>
        <a:lstStyle/>
        <a:p>
          <a:r>
            <a:rPr lang="zh-CN" altLang="en-US" sz="1100" b="1" kern="1200" dirty="0">
              <a:solidFill>
                <a:prstClr val="black">
                  <a:hueOff val="0"/>
                  <a:satOff val="0"/>
                  <a:lumOff val="0"/>
                  <a:alphaOff val="0"/>
                </a:prstClr>
              </a:solidFill>
              <a:latin typeface="等线"/>
              <a:ea typeface="等线" panose="02010600030101010101" pitchFamily="2" charset="-122"/>
              <a:cs typeface="+mn-cs"/>
            </a:rPr>
            <a:t>如果认证成功，手机就会在向</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发送关联消息，与</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建立关联关系，此后手机就可以通过</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的</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接入实现上网等业务。</a:t>
          </a:r>
        </a:p>
      </dgm:t>
    </dgm:pt>
    <dgm:pt modelId="{151D6211-2EC1-4F9F-B6C8-D01BB6174D57}" type="parTrans" cxnId="{F87A50FD-F73C-4C6D-B59A-C5ADFBC58E0A}">
      <dgm:prSet/>
      <dgm:spPr/>
      <dgm:t>
        <a:bodyPr/>
        <a:lstStyle/>
        <a:p>
          <a:endParaRPr lang="zh-CN" altLang="en-US"/>
        </a:p>
      </dgm:t>
    </dgm:pt>
    <dgm:pt modelId="{D4E4560B-110A-43FB-9656-5C9688BAB05B}" type="sibTrans" cxnId="{F87A50FD-F73C-4C6D-B59A-C5ADFBC58E0A}">
      <dgm:prSet/>
      <dgm:spPr/>
      <dgm:t>
        <a:bodyPr/>
        <a:lstStyle/>
        <a:p>
          <a:endParaRPr lang="zh-CN" altLang="en-US"/>
        </a:p>
      </dgm:t>
    </dgm:pt>
    <dgm:pt modelId="{8020783F-A15F-4288-BD95-5133CDBABF71}">
      <dgm:prSet phldrT="[文本]"/>
      <dgm:spPr/>
      <dgm:t>
        <a:bodyPr/>
        <a:lstStyle/>
        <a:p>
          <a:r>
            <a:rPr lang="en-US" altLang="zh-CN" b="1" dirty="0"/>
            <a:t>AP</a:t>
          </a:r>
          <a:r>
            <a:rPr lang="zh-CN" altLang="en-US" b="1" dirty="0"/>
            <a:t>设备周期性向空中广播消息，通告</a:t>
          </a:r>
          <a:r>
            <a:rPr lang="en-US" altLang="zh-CN" b="1" dirty="0"/>
            <a:t>SSID</a:t>
          </a:r>
          <a:r>
            <a:rPr lang="zh-CN" altLang="en-US" b="1" dirty="0"/>
            <a:t>名称等相关信息。如果有某一个手机终端接收到这个消息，人们就可以在手机的</a:t>
          </a:r>
          <a:r>
            <a:rPr lang="en-US" altLang="zh-CN" b="1" dirty="0"/>
            <a:t>WLAN</a:t>
          </a:r>
          <a:r>
            <a:rPr lang="zh-CN" altLang="en-US" b="1" dirty="0"/>
            <a:t>列表中看到</a:t>
          </a:r>
          <a:r>
            <a:rPr lang="en-US" altLang="zh-CN" b="1" dirty="0"/>
            <a:t>AP</a:t>
          </a:r>
          <a:r>
            <a:rPr lang="zh-CN" altLang="en-US" b="1" dirty="0"/>
            <a:t>的</a:t>
          </a:r>
          <a:r>
            <a:rPr lang="en-US" altLang="zh-CN" b="1" dirty="0"/>
            <a:t>SSID</a:t>
          </a:r>
          <a:r>
            <a:rPr lang="zh-CN" altLang="en-US" b="1" dirty="0"/>
            <a:t>名称，例如“</a:t>
          </a:r>
          <a:r>
            <a:rPr lang="en-US" altLang="zh-CN" b="1" dirty="0"/>
            <a:t>MY-Home”</a:t>
          </a:r>
          <a:r>
            <a:rPr lang="zh-CN" altLang="en-US" b="1" dirty="0"/>
            <a:t>。终端设备也可以主动发送探测请求，寻找和探测</a:t>
          </a:r>
          <a:r>
            <a:rPr lang="en-US" altLang="zh-CN" b="1" dirty="0"/>
            <a:t>SSID</a:t>
          </a:r>
          <a:r>
            <a:rPr lang="zh-CN" altLang="en-US" b="1" dirty="0"/>
            <a:t>，收到探测请求的</a:t>
          </a:r>
          <a:r>
            <a:rPr lang="en-US" altLang="zh-CN" b="1" dirty="0"/>
            <a:t>AP</a:t>
          </a:r>
          <a:r>
            <a:rPr lang="zh-CN" altLang="en-US" b="1" dirty="0"/>
            <a:t>发送响应消息，它包含</a:t>
          </a:r>
          <a:r>
            <a:rPr lang="en-US" altLang="zh-CN" b="1" dirty="0"/>
            <a:t>SSID</a:t>
          </a:r>
          <a:r>
            <a:rPr lang="zh-CN" altLang="en-US" b="1" dirty="0"/>
            <a:t>等相关信息，用于完成终端设备的网络发现过程。</a:t>
          </a:r>
        </a:p>
      </dgm:t>
    </dgm:pt>
    <dgm:pt modelId="{212CDF11-6C80-401E-B5BC-FDEC53235400}" type="parTrans" cxnId="{E924DFE0-B230-4815-9BE1-7B69909D68B6}">
      <dgm:prSet/>
      <dgm:spPr/>
      <dgm:t>
        <a:bodyPr/>
        <a:lstStyle/>
        <a:p>
          <a:endParaRPr lang="zh-CN" altLang="en-US"/>
        </a:p>
      </dgm:t>
    </dgm:pt>
    <dgm:pt modelId="{4E9CAF58-2A83-48A7-B2FA-9F67B06422C8}" type="sibTrans" cxnId="{E924DFE0-B230-4815-9BE1-7B69909D68B6}">
      <dgm:prSet/>
      <dgm:spPr/>
      <dgm:t>
        <a:bodyPr/>
        <a:lstStyle/>
        <a:p>
          <a:endParaRPr lang="zh-CN" altLang="en-US"/>
        </a:p>
      </dgm:t>
    </dgm:pt>
    <dgm:pt modelId="{BE71B4CA-B673-4E30-A995-094E75D97398}">
      <dgm:prSet phldrT="[文本]" custT="1"/>
      <dgm:spPr/>
      <dgm:t>
        <a:bodyPr/>
        <a:lstStyle/>
        <a:p>
          <a:r>
            <a:rPr lang="zh-CN" altLang="en-US" sz="1100" b="1" kern="1200" dirty="0">
              <a:solidFill>
                <a:prstClr val="black">
                  <a:hueOff val="0"/>
                  <a:satOff val="0"/>
                  <a:lumOff val="0"/>
                  <a:alphaOff val="0"/>
                </a:prstClr>
              </a:solidFill>
              <a:latin typeface="等线"/>
              <a:ea typeface="等线" panose="02010600030101010101" pitchFamily="2" charset="-122"/>
              <a:cs typeface="+mn-cs"/>
            </a:rPr>
            <a:t>在完成认证和关联过程后，终端设备加入到</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网络，开始于</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之间进行数据传输。在终端连接</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的过程中，</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作为</a:t>
          </a:r>
          <a:r>
            <a:rPr lang="en-US" altLang="zh-CN" sz="1100" b="1" kern="1200" dirty="0" err="1">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的服务提供方，始终控制终端的认证和关联过程，从而决定是否允许终端接入</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网络。</a:t>
          </a:r>
        </a:p>
      </dgm:t>
    </dgm:pt>
    <dgm:pt modelId="{A65B436F-BD18-4AC8-B9A9-06CE1B01777E}" type="parTrans" cxnId="{0BAD8D4B-0745-4780-8CBC-A2EAA684793B}">
      <dgm:prSet/>
      <dgm:spPr/>
      <dgm:t>
        <a:bodyPr/>
        <a:lstStyle/>
        <a:p>
          <a:endParaRPr lang="zh-CN" altLang="en-US"/>
        </a:p>
      </dgm:t>
    </dgm:pt>
    <dgm:pt modelId="{CB869F41-8BA1-4DA6-83D3-6D311A2E750A}" type="sibTrans" cxnId="{0BAD8D4B-0745-4780-8CBC-A2EAA684793B}">
      <dgm:prSet/>
      <dgm:spPr/>
      <dgm:t>
        <a:bodyPr/>
        <a:lstStyle/>
        <a:p>
          <a:endParaRPr lang="zh-CN" altLang="en-US"/>
        </a:p>
      </dgm:t>
    </dgm:pt>
    <dgm:pt modelId="{191FE13E-141C-459B-AA23-676E9B2FD3E8}" type="pres">
      <dgm:prSet presAssocID="{193DED6F-1532-42D9-932A-8C626530C4C9}" presName="Name0" presStyleCnt="0">
        <dgm:presLayoutVars>
          <dgm:chMax/>
          <dgm:chPref/>
          <dgm:dir/>
        </dgm:presLayoutVars>
      </dgm:prSet>
      <dgm:spPr/>
    </dgm:pt>
    <dgm:pt modelId="{0B52432E-2E18-466B-8851-B7EA8F50B647}" type="pres">
      <dgm:prSet presAssocID="{7572CADE-40F7-411E-B82A-D77A13ACEA74}" presName="parenttextcomposite" presStyleCnt="0"/>
      <dgm:spPr/>
    </dgm:pt>
    <dgm:pt modelId="{A0E3C86E-3E31-4A69-B2CA-4820F791E3CB}" type="pres">
      <dgm:prSet presAssocID="{7572CADE-40F7-411E-B82A-D77A13ACEA74}" presName="parenttext" presStyleLbl="revTx" presStyleIdx="0" presStyleCnt="3">
        <dgm:presLayoutVars>
          <dgm:chMax/>
          <dgm:chPref val="2"/>
          <dgm:bulletEnabled val="1"/>
        </dgm:presLayoutVars>
      </dgm:prSet>
      <dgm:spPr/>
    </dgm:pt>
    <dgm:pt modelId="{D20722F8-3887-408B-BCDE-CB6EFC51CE33}" type="pres">
      <dgm:prSet presAssocID="{7572CADE-40F7-411E-B82A-D77A13ACEA74}" presName="composite" presStyleCnt="0"/>
      <dgm:spPr/>
    </dgm:pt>
    <dgm:pt modelId="{AE50B382-9414-4844-B3F2-3F1086AAD131}" type="pres">
      <dgm:prSet presAssocID="{7572CADE-40F7-411E-B82A-D77A13ACEA74}" presName="chevron1" presStyleLbl="alignNode1" presStyleIdx="0" presStyleCnt="21"/>
      <dgm:spPr/>
    </dgm:pt>
    <dgm:pt modelId="{840B1062-6732-410B-8DDD-ADA5A9F0B393}" type="pres">
      <dgm:prSet presAssocID="{7572CADE-40F7-411E-B82A-D77A13ACEA74}" presName="chevron2" presStyleLbl="alignNode1" presStyleIdx="1" presStyleCnt="21"/>
      <dgm:spPr/>
    </dgm:pt>
    <dgm:pt modelId="{82AB503F-3D9F-4DAF-8A76-EF8D41CC0AF0}" type="pres">
      <dgm:prSet presAssocID="{7572CADE-40F7-411E-B82A-D77A13ACEA74}" presName="chevron3" presStyleLbl="alignNode1" presStyleIdx="2" presStyleCnt="21"/>
      <dgm:spPr/>
    </dgm:pt>
    <dgm:pt modelId="{B3295B38-260A-40DE-A344-A6B3873D301E}" type="pres">
      <dgm:prSet presAssocID="{7572CADE-40F7-411E-B82A-D77A13ACEA74}" presName="chevron4" presStyleLbl="alignNode1" presStyleIdx="3" presStyleCnt="21"/>
      <dgm:spPr/>
    </dgm:pt>
    <dgm:pt modelId="{02F0DC48-1993-4E2B-BB98-0BB734FFF3EA}" type="pres">
      <dgm:prSet presAssocID="{7572CADE-40F7-411E-B82A-D77A13ACEA74}" presName="chevron5" presStyleLbl="alignNode1" presStyleIdx="4" presStyleCnt="21"/>
      <dgm:spPr/>
    </dgm:pt>
    <dgm:pt modelId="{126D658D-5360-4030-8F7B-9B656C519736}" type="pres">
      <dgm:prSet presAssocID="{7572CADE-40F7-411E-B82A-D77A13ACEA74}" presName="chevron6" presStyleLbl="alignNode1" presStyleIdx="5" presStyleCnt="21"/>
      <dgm:spPr/>
    </dgm:pt>
    <dgm:pt modelId="{0043378A-19EC-4306-8EAB-14C174C02972}" type="pres">
      <dgm:prSet presAssocID="{7572CADE-40F7-411E-B82A-D77A13ACEA74}" presName="chevron7" presStyleLbl="alignNode1" presStyleIdx="6" presStyleCnt="21" custScaleX="110801" custScaleY="238282"/>
      <dgm:spPr>
        <a:solidFill>
          <a:schemeClr val="accent2">
            <a:lumMod val="60000"/>
            <a:lumOff val="40000"/>
          </a:schemeClr>
        </a:solidFill>
      </dgm:spPr>
    </dgm:pt>
    <dgm:pt modelId="{D4CE0680-B207-4840-94A6-73BE18767522}" type="pres">
      <dgm:prSet presAssocID="{7572CADE-40F7-411E-B82A-D77A13ACEA74}" presName="childtext" presStyleLbl="solidFgAcc1" presStyleIdx="0" presStyleCnt="3" custScaleY="220349">
        <dgm:presLayoutVars>
          <dgm:chMax/>
          <dgm:chPref val="0"/>
          <dgm:bulletEnabled val="1"/>
        </dgm:presLayoutVars>
      </dgm:prSet>
      <dgm:spPr/>
    </dgm:pt>
    <dgm:pt modelId="{E8373A1B-98E6-43FC-A7B1-3D4594661556}" type="pres">
      <dgm:prSet presAssocID="{F8DD364C-5E5C-42A7-8BEF-D384863D2490}" presName="sibTrans" presStyleCnt="0"/>
      <dgm:spPr/>
    </dgm:pt>
    <dgm:pt modelId="{C93A982D-903C-4EF7-9C5F-834FCA210C3C}" type="pres">
      <dgm:prSet presAssocID="{BB16F8F5-8557-466F-B20C-76A8F9EA60E5}" presName="parenttextcomposite" presStyleCnt="0"/>
      <dgm:spPr/>
    </dgm:pt>
    <dgm:pt modelId="{28BCE05B-36D8-4ECA-B3A5-C1E1D9EDB105}" type="pres">
      <dgm:prSet presAssocID="{BB16F8F5-8557-466F-B20C-76A8F9EA60E5}" presName="parenttext" presStyleLbl="revTx" presStyleIdx="1" presStyleCnt="3">
        <dgm:presLayoutVars>
          <dgm:chMax/>
          <dgm:chPref val="2"/>
          <dgm:bulletEnabled val="1"/>
        </dgm:presLayoutVars>
      </dgm:prSet>
      <dgm:spPr/>
    </dgm:pt>
    <dgm:pt modelId="{8E17B89A-487A-4108-AE69-A71E9D8A006E}" type="pres">
      <dgm:prSet presAssocID="{BB16F8F5-8557-466F-B20C-76A8F9EA60E5}" presName="composite" presStyleCnt="0"/>
      <dgm:spPr/>
    </dgm:pt>
    <dgm:pt modelId="{D9113315-72D0-45F7-9735-85067919C323}" type="pres">
      <dgm:prSet presAssocID="{BB16F8F5-8557-466F-B20C-76A8F9EA60E5}" presName="chevron1" presStyleLbl="alignNode1" presStyleIdx="7" presStyleCnt="21"/>
      <dgm:spPr/>
    </dgm:pt>
    <dgm:pt modelId="{6C67ACE4-361C-4469-A8DE-4C47B8A84AAD}" type="pres">
      <dgm:prSet presAssocID="{BB16F8F5-8557-466F-B20C-76A8F9EA60E5}" presName="chevron2" presStyleLbl="alignNode1" presStyleIdx="8" presStyleCnt="21"/>
      <dgm:spPr/>
    </dgm:pt>
    <dgm:pt modelId="{9C3FDC76-9C19-4867-BFB3-2BD7BE5642CB}" type="pres">
      <dgm:prSet presAssocID="{BB16F8F5-8557-466F-B20C-76A8F9EA60E5}" presName="chevron3" presStyleLbl="alignNode1" presStyleIdx="9" presStyleCnt="21"/>
      <dgm:spPr/>
    </dgm:pt>
    <dgm:pt modelId="{3DE6D65F-3680-4733-9B85-7F4FFE745F3A}" type="pres">
      <dgm:prSet presAssocID="{BB16F8F5-8557-466F-B20C-76A8F9EA60E5}" presName="chevron4" presStyleLbl="alignNode1" presStyleIdx="10" presStyleCnt="21"/>
      <dgm:spPr/>
    </dgm:pt>
    <dgm:pt modelId="{71293F4F-F9ED-4FF5-9F6A-CF630AADDD33}" type="pres">
      <dgm:prSet presAssocID="{BB16F8F5-8557-466F-B20C-76A8F9EA60E5}" presName="chevron5" presStyleLbl="alignNode1" presStyleIdx="11" presStyleCnt="21"/>
      <dgm:spPr/>
    </dgm:pt>
    <dgm:pt modelId="{FB12163F-6616-452C-97EC-0331ADB32C35}" type="pres">
      <dgm:prSet presAssocID="{BB16F8F5-8557-466F-B20C-76A8F9EA60E5}" presName="chevron6" presStyleLbl="alignNode1" presStyleIdx="12" presStyleCnt="21"/>
      <dgm:spPr/>
    </dgm:pt>
    <dgm:pt modelId="{2BDA3D1A-E60C-45DC-AFEB-23DB12CE7921}" type="pres">
      <dgm:prSet presAssocID="{BB16F8F5-8557-466F-B20C-76A8F9EA60E5}" presName="chevron7" presStyleLbl="alignNode1" presStyleIdx="13" presStyleCnt="21" custScaleY="226223"/>
      <dgm:spPr>
        <a:solidFill>
          <a:schemeClr val="accent2">
            <a:lumMod val="20000"/>
            <a:lumOff val="80000"/>
          </a:schemeClr>
        </a:solidFill>
        <a:ln>
          <a:solidFill>
            <a:schemeClr val="tx1">
              <a:lumMod val="65000"/>
              <a:lumOff val="35000"/>
            </a:schemeClr>
          </a:solidFill>
        </a:ln>
      </dgm:spPr>
    </dgm:pt>
    <dgm:pt modelId="{B49E6B88-EEB9-4DDB-BB6A-42E8517F17A0}" type="pres">
      <dgm:prSet presAssocID="{BB16F8F5-8557-466F-B20C-76A8F9EA60E5}" presName="childtext" presStyleLbl="solidFgAcc1" presStyleIdx="1" presStyleCnt="3" custScaleY="222488">
        <dgm:presLayoutVars>
          <dgm:chMax/>
          <dgm:chPref val="0"/>
          <dgm:bulletEnabled val="1"/>
        </dgm:presLayoutVars>
      </dgm:prSet>
      <dgm:spPr/>
    </dgm:pt>
    <dgm:pt modelId="{D0D4B1F3-A36B-4938-87C9-889DACCC6548}" type="pres">
      <dgm:prSet presAssocID="{2ED6177C-B7AF-45E6-830A-AFE4CD976592}" presName="sibTrans" presStyleCnt="0"/>
      <dgm:spPr/>
    </dgm:pt>
    <dgm:pt modelId="{14AF0223-58A8-422D-8B89-E597F9575538}" type="pres">
      <dgm:prSet presAssocID="{9AD78002-A859-42D9-A351-7E2740AFB261}" presName="parenttextcomposite" presStyleCnt="0"/>
      <dgm:spPr/>
    </dgm:pt>
    <dgm:pt modelId="{242B9FB9-71E3-485D-BCAC-8D801C9DA1B3}" type="pres">
      <dgm:prSet presAssocID="{9AD78002-A859-42D9-A351-7E2740AFB261}" presName="parenttext" presStyleLbl="revTx" presStyleIdx="2" presStyleCnt="3">
        <dgm:presLayoutVars>
          <dgm:chMax/>
          <dgm:chPref val="2"/>
          <dgm:bulletEnabled val="1"/>
        </dgm:presLayoutVars>
      </dgm:prSet>
      <dgm:spPr/>
    </dgm:pt>
    <dgm:pt modelId="{DADD222F-EC73-42BE-9F51-E2216AC09300}" type="pres">
      <dgm:prSet presAssocID="{9AD78002-A859-42D9-A351-7E2740AFB261}" presName="composite" presStyleCnt="0"/>
      <dgm:spPr/>
    </dgm:pt>
    <dgm:pt modelId="{C1C6DAEB-EFE2-4A89-BFD8-4C3DEE36B789}" type="pres">
      <dgm:prSet presAssocID="{9AD78002-A859-42D9-A351-7E2740AFB261}" presName="chevron1" presStyleLbl="alignNode1" presStyleIdx="14" presStyleCnt="21"/>
      <dgm:spPr/>
    </dgm:pt>
    <dgm:pt modelId="{8F4F0A02-4BB5-41AB-8F10-559B6BF9D81B}" type="pres">
      <dgm:prSet presAssocID="{9AD78002-A859-42D9-A351-7E2740AFB261}" presName="chevron2" presStyleLbl="alignNode1" presStyleIdx="15" presStyleCnt="21"/>
      <dgm:spPr/>
    </dgm:pt>
    <dgm:pt modelId="{A60E536A-740E-4758-B018-0954A1948F37}" type="pres">
      <dgm:prSet presAssocID="{9AD78002-A859-42D9-A351-7E2740AFB261}" presName="chevron3" presStyleLbl="alignNode1" presStyleIdx="16" presStyleCnt="21"/>
      <dgm:spPr/>
    </dgm:pt>
    <dgm:pt modelId="{CB9DA7AE-9011-4206-A07A-BE9B9F3FEAF4}" type="pres">
      <dgm:prSet presAssocID="{9AD78002-A859-42D9-A351-7E2740AFB261}" presName="chevron4" presStyleLbl="alignNode1" presStyleIdx="17" presStyleCnt="21"/>
      <dgm:spPr/>
    </dgm:pt>
    <dgm:pt modelId="{98261754-A80A-491B-9A47-0D8B6FD44973}" type="pres">
      <dgm:prSet presAssocID="{9AD78002-A859-42D9-A351-7E2740AFB261}" presName="chevron5" presStyleLbl="alignNode1" presStyleIdx="18" presStyleCnt="21"/>
      <dgm:spPr/>
    </dgm:pt>
    <dgm:pt modelId="{8F1DE426-957E-4BB2-8C45-54B2FA640025}" type="pres">
      <dgm:prSet presAssocID="{9AD78002-A859-42D9-A351-7E2740AFB261}" presName="chevron6" presStyleLbl="alignNode1" presStyleIdx="19" presStyleCnt="21"/>
      <dgm:spPr/>
    </dgm:pt>
    <dgm:pt modelId="{9AE48D44-FAB7-4594-BB29-D63C5D212C32}" type="pres">
      <dgm:prSet presAssocID="{9AD78002-A859-42D9-A351-7E2740AFB261}" presName="chevron7" presStyleLbl="alignNode1" presStyleIdx="20" presStyleCnt="21" custScaleY="272685"/>
      <dgm:spPr>
        <a:solidFill>
          <a:schemeClr val="accent3">
            <a:lumMod val="75000"/>
          </a:schemeClr>
        </a:solidFill>
      </dgm:spPr>
    </dgm:pt>
    <dgm:pt modelId="{7E8C7B5E-C588-41F2-9662-05FAC5D1ADCD}" type="pres">
      <dgm:prSet presAssocID="{9AD78002-A859-42D9-A351-7E2740AFB261}" presName="childtext" presStyleLbl="solidFgAcc1" presStyleIdx="2" presStyleCnt="3" custScaleY="273242">
        <dgm:presLayoutVars>
          <dgm:chMax/>
          <dgm:chPref val="0"/>
          <dgm:bulletEnabled val="1"/>
        </dgm:presLayoutVars>
      </dgm:prSet>
      <dgm:spPr/>
    </dgm:pt>
  </dgm:ptLst>
  <dgm:cxnLst>
    <dgm:cxn modelId="{7748452E-BB14-4895-8D9D-5CC4070527F8}" type="presOf" srcId="{8020783F-A15F-4288-BD95-5133CDBABF71}" destId="{D4CE0680-B207-4840-94A6-73BE18767522}" srcOrd="0" destOrd="0" presId="urn:microsoft.com/office/officeart/2008/layout/VerticalAccentList"/>
    <dgm:cxn modelId="{6AC1ED36-CB23-45B9-B049-A447D377E175}" type="presOf" srcId="{7572CADE-40F7-411E-B82A-D77A13ACEA74}" destId="{A0E3C86E-3E31-4A69-B2CA-4820F791E3CB}" srcOrd="0" destOrd="0" presId="urn:microsoft.com/office/officeart/2008/layout/VerticalAccentList"/>
    <dgm:cxn modelId="{6728A43A-5D26-4BD5-AEFA-DC8EAA570680}" type="presOf" srcId="{BE71B4CA-B673-4E30-A995-094E75D97398}" destId="{7E8C7B5E-C588-41F2-9662-05FAC5D1ADCD}" srcOrd="0" destOrd="1" presId="urn:microsoft.com/office/officeart/2008/layout/VerticalAccentList"/>
    <dgm:cxn modelId="{E2C6A261-B5D3-4D1B-8911-A58A4783CB4F}" type="presOf" srcId="{60E0433A-B945-4C01-AF53-9DE3470B98A8}" destId="{7E8C7B5E-C588-41F2-9662-05FAC5D1ADCD}" srcOrd="0" destOrd="0" presId="urn:microsoft.com/office/officeart/2008/layout/VerticalAccentList"/>
    <dgm:cxn modelId="{6CAAF341-FA89-43D3-9CEF-182B0D843A4D}" srcId="{193DED6F-1532-42D9-932A-8C626530C4C9}" destId="{9AD78002-A859-42D9-A351-7E2740AFB261}" srcOrd="2" destOrd="0" parTransId="{0F5430F5-EFC9-40F8-849B-CB5F4A9E3602}" sibTransId="{3D98EA40-927F-4520-81CA-DBB18E6304A2}"/>
    <dgm:cxn modelId="{0A394F63-D83E-45D6-A205-E0BE7E259E61}" srcId="{193DED6F-1532-42D9-932A-8C626530C4C9}" destId="{BB16F8F5-8557-466F-B20C-76A8F9EA60E5}" srcOrd="1" destOrd="0" parTransId="{F57815BD-6348-47FF-BFAF-3006F117EA25}" sibTransId="{2ED6177C-B7AF-45E6-830A-AFE4CD976592}"/>
    <dgm:cxn modelId="{0BAD8D4B-0745-4780-8CBC-A2EAA684793B}" srcId="{9AD78002-A859-42D9-A351-7E2740AFB261}" destId="{BE71B4CA-B673-4E30-A995-094E75D97398}" srcOrd="1" destOrd="0" parTransId="{A65B436F-BD18-4AC8-B9A9-06CE1B01777E}" sibTransId="{CB869F41-8BA1-4DA6-83D3-6D311A2E750A}"/>
    <dgm:cxn modelId="{CCFEB89B-5150-46FE-8496-B439B06863D5}" type="presOf" srcId="{9AD78002-A859-42D9-A351-7E2740AFB261}" destId="{242B9FB9-71E3-485D-BCAC-8D801C9DA1B3}" srcOrd="0" destOrd="0" presId="urn:microsoft.com/office/officeart/2008/layout/VerticalAccentList"/>
    <dgm:cxn modelId="{AAEDFAD8-94DA-4330-85FE-DF66272A2788}" type="presOf" srcId="{BB16F8F5-8557-466F-B20C-76A8F9EA60E5}" destId="{28BCE05B-36D8-4ECA-B3A5-C1E1D9EDB105}" srcOrd="0" destOrd="0" presId="urn:microsoft.com/office/officeart/2008/layout/VerticalAccentList"/>
    <dgm:cxn modelId="{B982B3DF-801F-4B42-89DE-C1D2B91CD7A0}" type="presOf" srcId="{193DED6F-1532-42D9-932A-8C626530C4C9}" destId="{191FE13E-141C-459B-AA23-676E9B2FD3E8}" srcOrd="0" destOrd="0" presId="urn:microsoft.com/office/officeart/2008/layout/VerticalAccentList"/>
    <dgm:cxn modelId="{E924DFE0-B230-4815-9BE1-7B69909D68B6}" srcId="{7572CADE-40F7-411E-B82A-D77A13ACEA74}" destId="{8020783F-A15F-4288-BD95-5133CDBABF71}" srcOrd="0" destOrd="0" parTransId="{212CDF11-6C80-401E-B5BC-FDEC53235400}" sibTransId="{4E9CAF58-2A83-48A7-B2FA-9F67B06422C8}"/>
    <dgm:cxn modelId="{A552D4EC-713A-4673-9784-539C749F980A}" type="presOf" srcId="{53DB5A27-4DE3-4A7C-A427-C9C4AB26C7EA}" destId="{B49E6B88-EEB9-4DDB-BB6A-42E8517F17A0}" srcOrd="0" destOrd="0" presId="urn:microsoft.com/office/officeart/2008/layout/VerticalAccentList"/>
    <dgm:cxn modelId="{05475FF7-051F-47A7-86F0-889CFE5DE33B}" srcId="{193DED6F-1532-42D9-932A-8C626530C4C9}" destId="{7572CADE-40F7-411E-B82A-D77A13ACEA74}" srcOrd="0" destOrd="0" parTransId="{8C666E42-5AA6-45EF-B684-62302121BD12}" sibTransId="{F8DD364C-5E5C-42A7-8BEF-D384863D2490}"/>
    <dgm:cxn modelId="{703728FA-A8CB-4E85-9C78-4F9A8DD20E2D}" srcId="{BB16F8F5-8557-466F-B20C-76A8F9EA60E5}" destId="{53DB5A27-4DE3-4A7C-A427-C9C4AB26C7EA}" srcOrd="0" destOrd="0" parTransId="{E9221829-E064-4182-9072-6DAB537EDC03}" sibTransId="{9E870FC2-5E51-46E9-A6A2-4237D27EAF60}"/>
    <dgm:cxn modelId="{F87A50FD-F73C-4C6D-B59A-C5ADFBC58E0A}" srcId="{9AD78002-A859-42D9-A351-7E2740AFB261}" destId="{60E0433A-B945-4C01-AF53-9DE3470B98A8}" srcOrd="0" destOrd="0" parTransId="{151D6211-2EC1-4F9F-B6C8-D01BB6174D57}" sibTransId="{D4E4560B-110A-43FB-9656-5C9688BAB05B}"/>
    <dgm:cxn modelId="{D94C2AB3-E000-49CF-A383-7ABA9D0F52AD}" type="presParOf" srcId="{191FE13E-141C-459B-AA23-676E9B2FD3E8}" destId="{0B52432E-2E18-466B-8851-B7EA8F50B647}" srcOrd="0" destOrd="0" presId="urn:microsoft.com/office/officeart/2008/layout/VerticalAccentList"/>
    <dgm:cxn modelId="{876B630F-4955-423B-A078-80BEE3D15A30}" type="presParOf" srcId="{0B52432E-2E18-466B-8851-B7EA8F50B647}" destId="{A0E3C86E-3E31-4A69-B2CA-4820F791E3CB}" srcOrd="0" destOrd="0" presId="urn:microsoft.com/office/officeart/2008/layout/VerticalAccentList"/>
    <dgm:cxn modelId="{09556298-2F00-45D9-A9FF-707EF8791137}" type="presParOf" srcId="{191FE13E-141C-459B-AA23-676E9B2FD3E8}" destId="{D20722F8-3887-408B-BCDE-CB6EFC51CE33}" srcOrd="1" destOrd="0" presId="urn:microsoft.com/office/officeart/2008/layout/VerticalAccentList"/>
    <dgm:cxn modelId="{8D11B67D-7C82-449C-9413-3A077D1D0D2D}" type="presParOf" srcId="{D20722F8-3887-408B-BCDE-CB6EFC51CE33}" destId="{AE50B382-9414-4844-B3F2-3F1086AAD131}" srcOrd="0" destOrd="0" presId="urn:microsoft.com/office/officeart/2008/layout/VerticalAccentList"/>
    <dgm:cxn modelId="{66EC79C4-FE91-429D-AD85-046DBF7DB465}" type="presParOf" srcId="{D20722F8-3887-408B-BCDE-CB6EFC51CE33}" destId="{840B1062-6732-410B-8DDD-ADA5A9F0B393}" srcOrd="1" destOrd="0" presId="urn:microsoft.com/office/officeart/2008/layout/VerticalAccentList"/>
    <dgm:cxn modelId="{BEEB3E39-8296-4202-BBC0-39C05AAB8705}" type="presParOf" srcId="{D20722F8-3887-408B-BCDE-CB6EFC51CE33}" destId="{82AB503F-3D9F-4DAF-8A76-EF8D41CC0AF0}" srcOrd="2" destOrd="0" presId="urn:microsoft.com/office/officeart/2008/layout/VerticalAccentList"/>
    <dgm:cxn modelId="{828ABB23-0596-43A4-B4C0-B87712655970}" type="presParOf" srcId="{D20722F8-3887-408B-BCDE-CB6EFC51CE33}" destId="{B3295B38-260A-40DE-A344-A6B3873D301E}" srcOrd="3" destOrd="0" presId="urn:microsoft.com/office/officeart/2008/layout/VerticalAccentList"/>
    <dgm:cxn modelId="{3F820FFE-3F51-40F2-8C3F-5E9FB5C51AD4}" type="presParOf" srcId="{D20722F8-3887-408B-BCDE-CB6EFC51CE33}" destId="{02F0DC48-1993-4E2B-BB98-0BB734FFF3EA}" srcOrd="4" destOrd="0" presId="urn:microsoft.com/office/officeart/2008/layout/VerticalAccentList"/>
    <dgm:cxn modelId="{5F186D38-6BA8-4F38-95A3-49F213EC768F}" type="presParOf" srcId="{D20722F8-3887-408B-BCDE-CB6EFC51CE33}" destId="{126D658D-5360-4030-8F7B-9B656C519736}" srcOrd="5" destOrd="0" presId="urn:microsoft.com/office/officeart/2008/layout/VerticalAccentList"/>
    <dgm:cxn modelId="{D72006FB-7A57-4392-B8E3-1A5AF93DA9E1}" type="presParOf" srcId="{D20722F8-3887-408B-BCDE-CB6EFC51CE33}" destId="{0043378A-19EC-4306-8EAB-14C174C02972}" srcOrd="6" destOrd="0" presId="urn:microsoft.com/office/officeart/2008/layout/VerticalAccentList"/>
    <dgm:cxn modelId="{C867803E-626D-4228-9E06-B4764ABCCEE9}" type="presParOf" srcId="{D20722F8-3887-408B-BCDE-CB6EFC51CE33}" destId="{D4CE0680-B207-4840-94A6-73BE18767522}" srcOrd="7" destOrd="0" presId="urn:microsoft.com/office/officeart/2008/layout/VerticalAccentList"/>
    <dgm:cxn modelId="{A1CA57A4-B7FF-4772-8917-AFD97B112272}" type="presParOf" srcId="{191FE13E-141C-459B-AA23-676E9B2FD3E8}" destId="{E8373A1B-98E6-43FC-A7B1-3D4594661556}" srcOrd="2" destOrd="0" presId="urn:microsoft.com/office/officeart/2008/layout/VerticalAccentList"/>
    <dgm:cxn modelId="{4E16BF45-FBB5-46A0-8C30-DA7857E0216C}" type="presParOf" srcId="{191FE13E-141C-459B-AA23-676E9B2FD3E8}" destId="{C93A982D-903C-4EF7-9C5F-834FCA210C3C}" srcOrd="3" destOrd="0" presId="urn:microsoft.com/office/officeart/2008/layout/VerticalAccentList"/>
    <dgm:cxn modelId="{92AB8F6E-CBE8-4145-95EA-5CA88BB342F3}" type="presParOf" srcId="{C93A982D-903C-4EF7-9C5F-834FCA210C3C}" destId="{28BCE05B-36D8-4ECA-B3A5-C1E1D9EDB105}" srcOrd="0" destOrd="0" presId="urn:microsoft.com/office/officeart/2008/layout/VerticalAccentList"/>
    <dgm:cxn modelId="{346718CF-1B19-4D0E-9289-7B84F7296612}" type="presParOf" srcId="{191FE13E-141C-459B-AA23-676E9B2FD3E8}" destId="{8E17B89A-487A-4108-AE69-A71E9D8A006E}" srcOrd="4" destOrd="0" presId="urn:microsoft.com/office/officeart/2008/layout/VerticalAccentList"/>
    <dgm:cxn modelId="{719943B2-6BD9-4CA0-916C-AB63C90E42EE}" type="presParOf" srcId="{8E17B89A-487A-4108-AE69-A71E9D8A006E}" destId="{D9113315-72D0-45F7-9735-85067919C323}" srcOrd="0" destOrd="0" presId="urn:microsoft.com/office/officeart/2008/layout/VerticalAccentList"/>
    <dgm:cxn modelId="{8CB16F80-EFC8-4CA3-B779-46BC181FC4AF}" type="presParOf" srcId="{8E17B89A-487A-4108-AE69-A71E9D8A006E}" destId="{6C67ACE4-361C-4469-A8DE-4C47B8A84AAD}" srcOrd="1" destOrd="0" presId="urn:microsoft.com/office/officeart/2008/layout/VerticalAccentList"/>
    <dgm:cxn modelId="{501010FB-14E1-4458-A5CA-81B2E9C60F92}" type="presParOf" srcId="{8E17B89A-487A-4108-AE69-A71E9D8A006E}" destId="{9C3FDC76-9C19-4867-BFB3-2BD7BE5642CB}" srcOrd="2" destOrd="0" presId="urn:microsoft.com/office/officeart/2008/layout/VerticalAccentList"/>
    <dgm:cxn modelId="{7B3AFF0F-763E-43ED-B6CB-CCCE1B86D48D}" type="presParOf" srcId="{8E17B89A-487A-4108-AE69-A71E9D8A006E}" destId="{3DE6D65F-3680-4733-9B85-7F4FFE745F3A}" srcOrd="3" destOrd="0" presId="urn:microsoft.com/office/officeart/2008/layout/VerticalAccentList"/>
    <dgm:cxn modelId="{A2D39777-68FC-4AB4-BFC3-6E69CBD3528C}" type="presParOf" srcId="{8E17B89A-487A-4108-AE69-A71E9D8A006E}" destId="{71293F4F-F9ED-4FF5-9F6A-CF630AADDD33}" srcOrd="4" destOrd="0" presId="urn:microsoft.com/office/officeart/2008/layout/VerticalAccentList"/>
    <dgm:cxn modelId="{3F03AC3E-CFE5-48C2-A565-24FC3DDE7B20}" type="presParOf" srcId="{8E17B89A-487A-4108-AE69-A71E9D8A006E}" destId="{FB12163F-6616-452C-97EC-0331ADB32C35}" srcOrd="5" destOrd="0" presId="urn:microsoft.com/office/officeart/2008/layout/VerticalAccentList"/>
    <dgm:cxn modelId="{CCB2303C-F18B-475B-89C4-094EA96139A4}" type="presParOf" srcId="{8E17B89A-487A-4108-AE69-A71E9D8A006E}" destId="{2BDA3D1A-E60C-45DC-AFEB-23DB12CE7921}" srcOrd="6" destOrd="0" presId="urn:microsoft.com/office/officeart/2008/layout/VerticalAccentList"/>
    <dgm:cxn modelId="{13E7A4E4-A7FC-484D-A10E-4697D0EF67D0}" type="presParOf" srcId="{8E17B89A-487A-4108-AE69-A71E9D8A006E}" destId="{B49E6B88-EEB9-4DDB-BB6A-42E8517F17A0}" srcOrd="7" destOrd="0" presId="urn:microsoft.com/office/officeart/2008/layout/VerticalAccentList"/>
    <dgm:cxn modelId="{3B660769-1919-4B6C-9B06-FD0B2E231EF8}" type="presParOf" srcId="{191FE13E-141C-459B-AA23-676E9B2FD3E8}" destId="{D0D4B1F3-A36B-4938-87C9-889DACCC6548}" srcOrd="5" destOrd="0" presId="urn:microsoft.com/office/officeart/2008/layout/VerticalAccentList"/>
    <dgm:cxn modelId="{D9A01554-FCD4-40A2-A7C2-9CD2CE3415CA}" type="presParOf" srcId="{191FE13E-141C-459B-AA23-676E9B2FD3E8}" destId="{14AF0223-58A8-422D-8B89-E597F9575538}" srcOrd="6" destOrd="0" presId="urn:microsoft.com/office/officeart/2008/layout/VerticalAccentList"/>
    <dgm:cxn modelId="{04A3901E-1169-4A98-B97A-C164A50376EA}" type="presParOf" srcId="{14AF0223-58A8-422D-8B89-E597F9575538}" destId="{242B9FB9-71E3-485D-BCAC-8D801C9DA1B3}" srcOrd="0" destOrd="0" presId="urn:microsoft.com/office/officeart/2008/layout/VerticalAccentList"/>
    <dgm:cxn modelId="{F77E522E-56E5-47D8-B0FB-D4614F3343A7}" type="presParOf" srcId="{191FE13E-141C-459B-AA23-676E9B2FD3E8}" destId="{DADD222F-EC73-42BE-9F51-E2216AC09300}" srcOrd="7" destOrd="0" presId="urn:microsoft.com/office/officeart/2008/layout/VerticalAccentList"/>
    <dgm:cxn modelId="{57737586-F371-46A4-BC81-EACFA43B058A}" type="presParOf" srcId="{DADD222F-EC73-42BE-9F51-E2216AC09300}" destId="{C1C6DAEB-EFE2-4A89-BFD8-4C3DEE36B789}" srcOrd="0" destOrd="0" presId="urn:microsoft.com/office/officeart/2008/layout/VerticalAccentList"/>
    <dgm:cxn modelId="{7F6F2F7F-27CA-4250-868F-1C4EA5AFDB9A}" type="presParOf" srcId="{DADD222F-EC73-42BE-9F51-E2216AC09300}" destId="{8F4F0A02-4BB5-41AB-8F10-559B6BF9D81B}" srcOrd="1" destOrd="0" presId="urn:microsoft.com/office/officeart/2008/layout/VerticalAccentList"/>
    <dgm:cxn modelId="{0C8DFACE-CF11-45B6-9B00-1C56C27BBFF8}" type="presParOf" srcId="{DADD222F-EC73-42BE-9F51-E2216AC09300}" destId="{A60E536A-740E-4758-B018-0954A1948F37}" srcOrd="2" destOrd="0" presId="urn:microsoft.com/office/officeart/2008/layout/VerticalAccentList"/>
    <dgm:cxn modelId="{1916F6E1-C4D8-48B3-BC3E-36056F57EBCC}" type="presParOf" srcId="{DADD222F-EC73-42BE-9F51-E2216AC09300}" destId="{CB9DA7AE-9011-4206-A07A-BE9B9F3FEAF4}" srcOrd="3" destOrd="0" presId="urn:microsoft.com/office/officeart/2008/layout/VerticalAccentList"/>
    <dgm:cxn modelId="{27181F71-CF33-47FE-A240-07D8480B999A}" type="presParOf" srcId="{DADD222F-EC73-42BE-9F51-E2216AC09300}" destId="{98261754-A80A-491B-9A47-0D8B6FD44973}" srcOrd="4" destOrd="0" presId="urn:microsoft.com/office/officeart/2008/layout/VerticalAccentList"/>
    <dgm:cxn modelId="{F11E381F-4008-477C-B88F-5B789CC02A5B}" type="presParOf" srcId="{DADD222F-EC73-42BE-9F51-E2216AC09300}" destId="{8F1DE426-957E-4BB2-8C45-54B2FA640025}" srcOrd="5" destOrd="0" presId="urn:microsoft.com/office/officeart/2008/layout/VerticalAccentList"/>
    <dgm:cxn modelId="{09289C8C-41FF-4FA0-B44C-72BF0A02EEBA}" type="presParOf" srcId="{DADD222F-EC73-42BE-9F51-E2216AC09300}" destId="{9AE48D44-FAB7-4594-BB29-D63C5D212C32}" srcOrd="6" destOrd="0" presId="urn:microsoft.com/office/officeart/2008/layout/VerticalAccentList"/>
    <dgm:cxn modelId="{31A5B10C-88C6-412C-B00B-C32C971B9DF3}" type="presParOf" srcId="{DADD222F-EC73-42BE-9F51-E2216AC09300}" destId="{7E8C7B5E-C588-41F2-9662-05FAC5D1ADCD}" srcOrd="7" destOrd="0" presId="urn:microsoft.com/office/officeart/2008/layout/Vertical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CBFC31-D10B-4C94-A917-C158E251E680}" type="doc">
      <dgm:prSet loTypeId="urn:microsoft.com/office/officeart/2005/8/layout/vList2#2" loCatId="list" qsTypeId="urn:microsoft.com/office/officeart/2005/8/quickstyle/simple1#5" qsCatId="simple" csTypeId="urn:microsoft.com/office/officeart/2005/8/colors/accent1_2#2" csCatId="accent1" phldr="1"/>
      <dgm:spPr/>
      <dgm:t>
        <a:bodyPr/>
        <a:lstStyle/>
        <a:p>
          <a:endParaRPr lang="zh-CN" altLang="en-US"/>
        </a:p>
      </dgm:t>
    </dgm:pt>
    <dgm:pt modelId="{133DE353-6B36-49BD-A7E6-672734BA3B68}">
      <dgm:prSet phldrT="[文本]" custT="1"/>
      <dgm:spPr>
        <a:solidFill>
          <a:schemeClr val="accent2">
            <a:lumMod val="60000"/>
            <a:lumOff val="40000"/>
          </a:schemeClr>
        </a:solidFill>
      </dgm:spPr>
      <dgm:t>
        <a:bodyPr/>
        <a:lstStyle/>
        <a:p>
          <a:r>
            <a:rPr lang="zh-CN" altLang="en-US" sz="2400" dirty="0"/>
            <a:t>单用户的多输入多输出</a:t>
          </a:r>
        </a:p>
      </dgm:t>
    </dgm:pt>
    <dgm:pt modelId="{7AF236BD-4691-4E46-992B-33BE68CB4B97}" type="parTrans" cxnId="{5A423855-DB58-491D-8798-237260E9BE11}">
      <dgm:prSet/>
      <dgm:spPr/>
      <dgm:t>
        <a:bodyPr/>
        <a:lstStyle/>
        <a:p>
          <a:endParaRPr lang="zh-CN" altLang="en-US"/>
        </a:p>
      </dgm:t>
    </dgm:pt>
    <dgm:pt modelId="{0B17DBED-2EA3-4545-BCBE-416548AA7737}" type="sibTrans" cxnId="{5A423855-DB58-491D-8798-237260E9BE11}">
      <dgm:prSet/>
      <dgm:spPr/>
      <dgm:t>
        <a:bodyPr/>
        <a:lstStyle/>
        <a:p>
          <a:endParaRPr lang="zh-CN" altLang="en-US"/>
        </a:p>
      </dgm:t>
    </dgm:pt>
    <dgm:pt modelId="{2A7D2340-C9CD-46F5-9F9B-B120C67AD271}">
      <dgm:prSet phldrT="[文本]" custT="1"/>
      <dgm:spPr/>
      <dgm:t>
        <a:bodyPr/>
        <a:lstStyle/>
        <a:p>
          <a:r>
            <a:rPr lang="zh-CN" altLang="en-US" sz="1400" kern="1200" spc="100" dirty="0">
              <a:solidFill>
                <a:schemeClr val="tx1"/>
              </a:solidFill>
              <a:latin typeface="+mn-lt"/>
              <a:ea typeface="思源黑体 CN Normal" panose="020B0400000000000000" pitchFamily="34" charset="-122"/>
              <a:cs typeface="+mn-cs"/>
            </a:rPr>
            <a:t>发送端通过多天线同时向一个用户发送数据流。</a:t>
          </a:r>
        </a:p>
      </dgm:t>
    </dgm:pt>
    <dgm:pt modelId="{0A06106C-243A-4DCE-BE03-593DCEDA7492}" type="parTrans" cxnId="{3691EEDC-CC49-4CBC-8188-9F4DDBA0F3A3}">
      <dgm:prSet/>
      <dgm:spPr/>
      <dgm:t>
        <a:bodyPr/>
        <a:lstStyle/>
        <a:p>
          <a:endParaRPr lang="zh-CN" altLang="en-US"/>
        </a:p>
      </dgm:t>
    </dgm:pt>
    <dgm:pt modelId="{964467C4-F33F-4ACA-A3ED-6DA512709839}" type="sibTrans" cxnId="{3691EEDC-CC49-4CBC-8188-9F4DDBA0F3A3}">
      <dgm:prSet/>
      <dgm:spPr/>
      <dgm:t>
        <a:bodyPr/>
        <a:lstStyle/>
        <a:p>
          <a:endParaRPr lang="zh-CN" altLang="en-US"/>
        </a:p>
      </dgm:t>
    </dgm:pt>
    <dgm:pt modelId="{A755DD30-3944-4C4B-9219-3FFD1552B6E9}">
      <dgm:prSet phldrT="[文本]"/>
      <dgm:spPr>
        <a:solidFill>
          <a:schemeClr val="accent3">
            <a:lumMod val="75000"/>
          </a:schemeClr>
        </a:solidFill>
      </dgm:spPr>
      <dgm:t>
        <a:bodyPr/>
        <a:lstStyle/>
        <a:p>
          <a:r>
            <a:rPr lang="zh-CN" altLang="en-US" dirty="0"/>
            <a:t>多用户的多输入多输出</a:t>
          </a:r>
        </a:p>
      </dgm:t>
    </dgm:pt>
    <dgm:pt modelId="{C03713DA-3075-48B0-B7EF-4DBCA1427E02}" type="parTrans" cxnId="{8CC7300D-843C-43AD-AB63-2581E3B3D45B}">
      <dgm:prSet/>
      <dgm:spPr/>
      <dgm:t>
        <a:bodyPr/>
        <a:lstStyle/>
        <a:p>
          <a:endParaRPr lang="zh-CN" altLang="en-US"/>
        </a:p>
      </dgm:t>
    </dgm:pt>
    <dgm:pt modelId="{D437A0A9-BBDE-4BD0-AE7A-F6B53587F5B7}" type="sibTrans" cxnId="{8CC7300D-843C-43AD-AB63-2581E3B3D45B}">
      <dgm:prSet/>
      <dgm:spPr/>
      <dgm:t>
        <a:bodyPr/>
        <a:lstStyle/>
        <a:p>
          <a:endParaRPr lang="zh-CN" altLang="en-US"/>
        </a:p>
      </dgm:t>
    </dgm:pt>
    <dgm:pt modelId="{5CC20F7B-9463-4B83-84C8-2238AF08770A}">
      <dgm:prSet phldrT="[文本]" custT="1"/>
      <dgm:spPr/>
      <dgm:t>
        <a:bodyPr/>
        <a:lstStyle/>
        <a:p>
          <a:pPr marL="114300" lvl="1" indent="-114300" algn="l" defTabSz="622300">
            <a:lnSpc>
              <a:spcPct val="90000"/>
            </a:lnSpc>
            <a:spcBef>
              <a:spcPct val="0"/>
            </a:spcBef>
            <a:spcAft>
              <a:spcPct val="20000"/>
            </a:spcAft>
            <a:buChar char="•"/>
          </a:pPr>
          <a:r>
            <a:rPr lang="zh-CN" altLang="en-US" sz="1400" kern="1200" spc="100" dirty="0">
              <a:solidFill>
                <a:prstClr val="black"/>
              </a:solidFill>
              <a:latin typeface="等线"/>
              <a:ea typeface="思源黑体 CN Normal" panose="020B0400000000000000" pitchFamily="34" charset="-122"/>
              <a:cs typeface="+mn-cs"/>
            </a:rPr>
            <a:t>发送端通过多天线同时向多个用户发送数据流。</a:t>
          </a:r>
        </a:p>
      </dgm:t>
    </dgm:pt>
    <dgm:pt modelId="{4594CA55-E7C0-4392-9294-757A37F9553D}" type="parTrans" cxnId="{00757F4E-EA77-4289-8908-701CEE2455A3}">
      <dgm:prSet/>
      <dgm:spPr/>
      <dgm:t>
        <a:bodyPr/>
        <a:lstStyle/>
        <a:p>
          <a:endParaRPr lang="zh-CN" altLang="en-US"/>
        </a:p>
      </dgm:t>
    </dgm:pt>
    <dgm:pt modelId="{0160DC29-185E-4620-AFA8-461D9AA2750F}" type="sibTrans" cxnId="{00757F4E-EA77-4289-8908-701CEE2455A3}">
      <dgm:prSet/>
      <dgm:spPr/>
      <dgm:t>
        <a:bodyPr/>
        <a:lstStyle/>
        <a:p>
          <a:endParaRPr lang="zh-CN" altLang="en-US"/>
        </a:p>
      </dgm:t>
    </dgm:pt>
    <dgm:pt modelId="{2A481F97-B9CE-4DBE-A8DA-E8FF73B84CFC}">
      <dgm:prSet phldrT="[文本]"/>
      <dgm:spPr>
        <a:solidFill>
          <a:schemeClr val="accent1">
            <a:lumMod val="75000"/>
          </a:schemeClr>
        </a:solidFill>
      </dgm:spPr>
      <dgm:t>
        <a:bodyPr/>
        <a:lstStyle/>
        <a:p>
          <a:r>
            <a:rPr lang="zh-CN" altLang="en-US" dirty="0"/>
            <a:t>波束成形</a:t>
          </a:r>
        </a:p>
      </dgm:t>
    </dgm:pt>
    <dgm:pt modelId="{DFFCE65F-BE75-45F7-9F44-C8C08B85E9AD}" type="parTrans" cxnId="{AF4C717C-1139-4EAF-B89F-35E697358865}">
      <dgm:prSet/>
      <dgm:spPr/>
      <dgm:t>
        <a:bodyPr/>
        <a:lstStyle/>
        <a:p>
          <a:endParaRPr lang="zh-CN" altLang="en-US"/>
        </a:p>
      </dgm:t>
    </dgm:pt>
    <dgm:pt modelId="{33332D0B-D836-4AB9-B39F-699A1A768E76}" type="sibTrans" cxnId="{AF4C717C-1139-4EAF-B89F-35E697358865}">
      <dgm:prSet/>
      <dgm:spPr/>
      <dgm:t>
        <a:bodyPr/>
        <a:lstStyle/>
        <a:p>
          <a:endParaRPr lang="zh-CN" altLang="en-US"/>
        </a:p>
      </dgm:t>
    </dgm:pt>
    <dgm:pt modelId="{C8A997C7-8240-445E-9EC6-B964E20EDED2}">
      <dgm:prSet phldrT="[文本]" custT="1"/>
      <dgm:spPr/>
      <dgm:t>
        <a:bodyPr/>
        <a:lstStyle/>
        <a:p>
          <a:pPr marL="114300" lvl="1" indent="-114300" algn="l" defTabSz="622300">
            <a:lnSpc>
              <a:spcPct val="90000"/>
            </a:lnSpc>
            <a:spcBef>
              <a:spcPct val="0"/>
            </a:spcBef>
            <a:spcAft>
              <a:spcPct val="20000"/>
            </a:spcAft>
            <a:buChar char="•"/>
          </a:pPr>
          <a:r>
            <a:rPr lang="zh-CN" altLang="en-US" sz="1400" kern="1200" spc="100" dirty="0">
              <a:solidFill>
                <a:prstClr val="black"/>
              </a:solidFill>
              <a:latin typeface="等线"/>
              <a:ea typeface="思源黑体 CN Normal" panose="020B0400000000000000" pitchFamily="34" charset="-122"/>
              <a:cs typeface="+mn-cs"/>
            </a:rPr>
            <a:t>发送端对多天线辐射的信号进行幅度和相位调整，形成所需特定方向上的传播，类似于把信号能量聚集在某个方向上去传送。</a:t>
          </a:r>
        </a:p>
      </dgm:t>
    </dgm:pt>
    <dgm:pt modelId="{16E42957-C1E4-47A1-BD63-6795D861AA61}" type="parTrans" cxnId="{271ACA7B-2184-40DE-BA6E-40F62AB576BF}">
      <dgm:prSet/>
      <dgm:spPr/>
      <dgm:t>
        <a:bodyPr/>
        <a:lstStyle/>
        <a:p>
          <a:endParaRPr lang="zh-CN" altLang="en-US"/>
        </a:p>
      </dgm:t>
    </dgm:pt>
    <dgm:pt modelId="{34A2B8AB-A774-4D48-AA10-9EE9D835DA67}" type="sibTrans" cxnId="{271ACA7B-2184-40DE-BA6E-40F62AB576BF}">
      <dgm:prSet/>
      <dgm:spPr/>
      <dgm:t>
        <a:bodyPr/>
        <a:lstStyle/>
        <a:p>
          <a:endParaRPr lang="zh-CN" altLang="en-US"/>
        </a:p>
      </dgm:t>
    </dgm:pt>
    <dgm:pt modelId="{15BD84C4-A3F8-45F7-BBAD-B4EFFD9FEFD2}" type="pres">
      <dgm:prSet presAssocID="{95CBFC31-D10B-4C94-A917-C158E251E680}" presName="linear" presStyleCnt="0">
        <dgm:presLayoutVars>
          <dgm:animLvl val="lvl"/>
          <dgm:resizeHandles val="exact"/>
        </dgm:presLayoutVars>
      </dgm:prSet>
      <dgm:spPr/>
    </dgm:pt>
    <dgm:pt modelId="{E1982A6A-5572-4E3B-89E0-D3BD57B50924}" type="pres">
      <dgm:prSet presAssocID="{133DE353-6B36-49BD-A7E6-672734BA3B68}" presName="parentText" presStyleLbl="node1" presStyleIdx="0" presStyleCnt="3" custScaleY="45558" custLinFactNeighborY="3351">
        <dgm:presLayoutVars>
          <dgm:chMax val="0"/>
          <dgm:bulletEnabled val="1"/>
        </dgm:presLayoutVars>
      </dgm:prSet>
      <dgm:spPr/>
    </dgm:pt>
    <dgm:pt modelId="{D7300D90-D4FA-4FCD-A7B8-B0B4877C0C68}" type="pres">
      <dgm:prSet presAssocID="{133DE353-6B36-49BD-A7E6-672734BA3B68}" presName="childText" presStyleLbl="revTx" presStyleIdx="0" presStyleCnt="3">
        <dgm:presLayoutVars>
          <dgm:bulletEnabled val="1"/>
        </dgm:presLayoutVars>
      </dgm:prSet>
      <dgm:spPr/>
    </dgm:pt>
    <dgm:pt modelId="{89490003-327C-4695-92BE-3A88AC942B17}" type="pres">
      <dgm:prSet presAssocID="{A755DD30-3944-4C4B-9219-3FFD1552B6E9}" presName="parentText" presStyleLbl="node1" presStyleIdx="1" presStyleCnt="3" custScaleY="55599" custLinFactNeighborY="-8363">
        <dgm:presLayoutVars>
          <dgm:chMax val="0"/>
          <dgm:bulletEnabled val="1"/>
        </dgm:presLayoutVars>
      </dgm:prSet>
      <dgm:spPr/>
    </dgm:pt>
    <dgm:pt modelId="{774FA53D-58E2-4909-84FB-DC8F63BA7018}" type="pres">
      <dgm:prSet presAssocID="{A755DD30-3944-4C4B-9219-3FFD1552B6E9}" presName="childText" presStyleLbl="revTx" presStyleIdx="1" presStyleCnt="3" custLinFactNeighborY="-5944">
        <dgm:presLayoutVars>
          <dgm:bulletEnabled val="1"/>
        </dgm:presLayoutVars>
      </dgm:prSet>
      <dgm:spPr/>
    </dgm:pt>
    <dgm:pt modelId="{60257BEA-506B-4F14-951C-C987A106E59E}" type="pres">
      <dgm:prSet presAssocID="{2A481F97-B9CE-4DBE-A8DA-E8FF73B84CFC}" presName="parentText" presStyleLbl="node1" presStyleIdx="2" presStyleCnt="3" custScaleY="49386" custLinFactNeighborX="-1083" custLinFactNeighborY="-2406">
        <dgm:presLayoutVars>
          <dgm:chMax val="0"/>
          <dgm:bulletEnabled val="1"/>
        </dgm:presLayoutVars>
      </dgm:prSet>
      <dgm:spPr/>
    </dgm:pt>
    <dgm:pt modelId="{0187C2C4-CB8A-463E-83CF-E846DCF11679}" type="pres">
      <dgm:prSet presAssocID="{2A481F97-B9CE-4DBE-A8DA-E8FF73B84CFC}" presName="childText" presStyleLbl="revTx" presStyleIdx="2" presStyleCnt="3">
        <dgm:presLayoutVars>
          <dgm:bulletEnabled val="1"/>
        </dgm:presLayoutVars>
      </dgm:prSet>
      <dgm:spPr/>
    </dgm:pt>
  </dgm:ptLst>
  <dgm:cxnLst>
    <dgm:cxn modelId="{8CC7300D-843C-43AD-AB63-2581E3B3D45B}" srcId="{95CBFC31-D10B-4C94-A917-C158E251E680}" destId="{A755DD30-3944-4C4B-9219-3FFD1552B6E9}" srcOrd="1" destOrd="0" parTransId="{C03713DA-3075-48B0-B7EF-4DBCA1427E02}" sibTransId="{D437A0A9-BBDE-4BD0-AE7A-F6B53587F5B7}"/>
    <dgm:cxn modelId="{00757F4E-EA77-4289-8908-701CEE2455A3}" srcId="{A755DD30-3944-4C4B-9219-3FFD1552B6E9}" destId="{5CC20F7B-9463-4B83-84C8-2238AF08770A}" srcOrd="0" destOrd="0" parTransId="{4594CA55-E7C0-4392-9294-757A37F9553D}" sibTransId="{0160DC29-185E-4620-AFA8-461D9AA2750F}"/>
    <dgm:cxn modelId="{5A423855-DB58-491D-8798-237260E9BE11}" srcId="{95CBFC31-D10B-4C94-A917-C158E251E680}" destId="{133DE353-6B36-49BD-A7E6-672734BA3B68}" srcOrd="0" destOrd="0" parTransId="{7AF236BD-4691-4E46-992B-33BE68CB4B97}" sibTransId="{0B17DBED-2EA3-4545-BCBE-416548AA7737}"/>
    <dgm:cxn modelId="{271ACA7B-2184-40DE-BA6E-40F62AB576BF}" srcId="{2A481F97-B9CE-4DBE-A8DA-E8FF73B84CFC}" destId="{C8A997C7-8240-445E-9EC6-B964E20EDED2}" srcOrd="0" destOrd="0" parTransId="{16E42957-C1E4-47A1-BD63-6795D861AA61}" sibTransId="{34A2B8AB-A774-4D48-AA10-9EE9D835DA67}"/>
    <dgm:cxn modelId="{AF4C717C-1139-4EAF-B89F-35E697358865}" srcId="{95CBFC31-D10B-4C94-A917-C158E251E680}" destId="{2A481F97-B9CE-4DBE-A8DA-E8FF73B84CFC}" srcOrd="2" destOrd="0" parTransId="{DFFCE65F-BE75-45F7-9F44-C8C08B85E9AD}" sibTransId="{33332D0B-D836-4AB9-B39F-699A1A768E76}"/>
    <dgm:cxn modelId="{A123037E-7E47-49F8-8607-2CCDA5EAA852}" type="presOf" srcId="{95CBFC31-D10B-4C94-A917-C158E251E680}" destId="{15BD84C4-A3F8-45F7-BBAD-B4EFFD9FEFD2}" srcOrd="0" destOrd="0" presId="urn:microsoft.com/office/officeart/2005/8/layout/vList2#2"/>
    <dgm:cxn modelId="{82FB509E-0D62-4FAE-BF20-320E48055556}" type="presOf" srcId="{5CC20F7B-9463-4B83-84C8-2238AF08770A}" destId="{774FA53D-58E2-4909-84FB-DC8F63BA7018}" srcOrd="0" destOrd="0" presId="urn:microsoft.com/office/officeart/2005/8/layout/vList2#2"/>
    <dgm:cxn modelId="{5896F8A3-033F-4A4A-AB8C-C2DD8EACC415}" type="presOf" srcId="{2A7D2340-C9CD-46F5-9F9B-B120C67AD271}" destId="{D7300D90-D4FA-4FCD-A7B8-B0B4877C0C68}" srcOrd="0" destOrd="0" presId="urn:microsoft.com/office/officeart/2005/8/layout/vList2#2"/>
    <dgm:cxn modelId="{3E5ABDAD-10C4-4042-8C67-BAB78CA903EB}" type="presOf" srcId="{A755DD30-3944-4C4B-9219-3FFD1552B6E9}" destId="{89490003-327C-4695-92BE-3A88AC942B17}" srcOrd="0" destOrd="0" presId="urn:microsoft.com/office/officeart/2005/8/layout/vList2#2"/>
    <dgm:cxn modelId="{5579ECB9-0CE3-490C-8FCA-D81B6392E356}" type="presOf" srcId="{2A481F97-B9CE-4DBE-A8DA-E8FF73B84CFC}" destId="{60257BEA-506B-4F14-951C-C987A106E59E}" srcOrd="0" destOrd="0" presId="urn:microsoft.com/office/officeart/2005/8/layout/vList2#2"/>
    <dgm:cxn modelId="{62112BCC-8D14-441A-8DB4-E2D12194C2E6}" type="presOf" srcId="{C8A997C7-8240-445E-9EC6-B964E20EDED2}" destId="{0187C2C4-CB8A-463E-83CF-E846DCF11679}" srcOrd="0" destOrd="0" presId="urn:microsoft.com/office/officeart/2005/8/layout/vList2#2"/>
    <dgm:cxn modelId="{3691EEDC-CC49-4CBC-8188-9F4DDBA0F3A3}" srcId="{133DE353-6B36-49BD-A7E6-672734BA3B68}" destId="{2A7D2340-C9CD-46F5-9F9B-B120C67AD271}" srcOrd="0" destOrd="0" parTransId="{0A06106C-243A-4DCE-BE03-593DCEDA7492}" sibTransId="{964467C4-F33F-4ACA-A3ED-6DA512709839}"/>
    <dgm:cxn modelId="{0E683BFE-DEBF-4361-AC6F-1564B03A55A0}" type="presOf" srcId="{133DE353-6B36-49BD-A7E6-672734BA3B68}" destId="{E1982A6A-5572-4E3B-89E0-D3BD57B50924}" srcOrd="0" destOrd="0" presId="urn:microsoft.com/office/officeart/2005/8/layout/vList2#2"/>
    <dgm:cxn modelId="{D4ED2188-53FD-47B2-940A-8B7252AD9545}" type="presParOf" srcId="{15BD84C4-A3F8-45F7-BBAD-B4EFFD9FEFD2}" destId="{E1982A6A-5572-4E3B-89E0-D3BD57B50924}" srcOrd="0" destOrd="0" presId="urn:microsoft.com/office/officeart/2005/8/layout/vList2#2"/>
    <dgm:cxn modelId="{4EC5F061-8F87-460D-862C-FD35448E0641}" type="presParOf" srcId="{15BD84C4-A3F8-45F7-BBAD-B4EFFD9FEFD2}" destId="{D7300D90-D4FA-4FCD-A7B8-B0B4877C0C68}" srcOrd="1" destOrd="0" presId="urn:microsoft.com/office/officeart/2005/8/layout/vList2#2"/>
    <dgm:cxn modelId="{577CF1BF-4EB7-4347-9884-4EAA97C89D5B}" type="presParOf" srcId="{15BD84C4-A3F8-45F7-BBAD-B4EFFD9FEFD2}" destId="{89490003-327C-4695-92BE-3A88AC942B17}" srcOrd="2" destOrd="0" presId="urn:microsoft.com/office/officeart/2005/8/layout/vList2#2"/>
    <dgm:cxn modelId="{8971BC0C-7E2A-4CA6-A72E-5C7CF46EFD42}" type="presParOf" srcId="{15BD84C4-A3F8-45F7-BBAD-B4EFFD9FEFD2}" destId="{774FA53D-58E2-4909-84FB-DC8F63BA7018}" srcOrd="3" destOrd="0" presId="urn:microsoft.com/office/officeart/2005/8/layout/vList2#2"/>
    <dgm:cxn modelId="{99EDC377-5F60-4BA4-9D9F-FD8FCCAC4E9C}" type="presParOf" srcId="{15BD84C4-A3F8-45F7-BBAD-B4EFFD9FEFD2}" destId="{60257BEA-506B-4F14-951C-C987A106E59E}" srcOrd="4" destOrd="0" presId="urn:microsoft.com/office/officeart/2005/8/layout/vList2#2"/>
    <dgm:cxn modelId="{38AF3D3F-2418-41D4-BBAB-5ADAAB2B5175}" type="presParOf" srcId="{15BD84C4-A3F8-45F7-BBAD-B4EFFD9FEFD2}" destId="{0187C2C4-CB8A-463E-83CF-E846DCF11679}" srcOrd="5" destOrd="0" presId="urn:microsoft.com/office/officeart/2005/8/layout/vList2#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E67539-AE9E-43BE-978E-599B61FCB876}" type="doc">
      <dgm:prSet loTypeId="urn:microsoft.com/office/officeart/2005/8/layout/chart3#1" loCatId="cycle" qsTypeId="urn:microsoft.com/office/officeart/2005/8/quickstyle/simple1#6" qsCatId="simple" csTypeId="urn:microsoft.com/office/officeart/2005/8/colors/colorful3#3" csCatId="colorful" phldr="1"/>
      <dgm:spPr/>
    </dgm:pt>
    <dgm:pt modelId="{1F9FDAD9-E43D-43A2-A323-64B8C57402CE}">
      <dgm:prSet phldrT="[文本]"/>
      <dgm:spPr/>
      <dgm:t>
        <a:bodyPr/>
        <a:lstStyle/>
        <a:p>
          <a:r>
            <a:rPr lang="en-US" altLang="zh-CN" dirty="0"/>
            <a:t>1.Wi-Fi </a:t>
          </a:r>
          <a:r>
            <a:rPr lang="zh-CN" altLang="en-US" dirty="0"/>
            <a:t>通信中的信息源与受信者</a:t>
          </a:r>
        </a:p>
      </dgm:t>
    </dgm:pt>
    <dgm:pt modelId="{DB6BAF1C-134C-4DA9-9274-4B68934A5C44}" type="parTrans" cxnId="{10671476-8AD9-4550-9888-DFBEF28F97C3}">
      <dgm:prSet/>
      <dgm:spPr/>
      <dgm:t>
        <a:bodyPr/>
        <a:lstStyle/>
        <a:p>
          <a:endParaRPr lang="zh-CN" altLang="en-US"/>
        </a:p>
      </dgm:t>
    </dgm:pt>
    <dgm:pt modelId="{262F81B6-BBA1-4520-9293-ADA30F32EF50}" type="sibTrans" cxnId="{10671476-8AD9-4550-9888-DFBEF28F97C3}">
      <dgm:prSet/>
      <dgm:spPr/>
      <dgm:t>
        <a:bodyPr/>
        <a:lstStyle/>
        <a:p>
          <a:endParaRPr lang="zh-CN" altLang="en-US"/>
        </a:p>
      </dgm:t>
    </dgm:pt>
    <dgm:pt modelId="{8FE7E7E0-0813-4F10-A169-0074D95E1C94}">
      <dgm:prSet phldrT="[文本]"/>
      <dgm:spPr>
        <a:solidFill>
          <a:schemeClr val="accent3">
            <a:lumMod val="60000"/>
            <a:lumOff val="40000"/>
          </a:schemeClr>
        </a:solidFill>
      </dgm:spPr>
      <dgm:t>
        <a:bodyPr/>
        <a:lstStyle/>
        <a:p>
          <a:r>
            <a:rPr lang="en-US" altLang="zh-CN" dirty="0"/>
            <a:t>2.</a:t>
          </a:r>
          <a:r>
            <a:rPr lang="zh-CN" altLang="en-US" dirty="0"/>
            <a:t>无线媒介的信道</a:t>
          </a:r>
        </a:p>
      </dgm:t>
    </dgm:pt>
    <dgm:pt modelId="{9A9D4A7B-CA46-411C-BA91-7F6032E52E40}" type="parTrans" cxnId="{DB4AEB75-ADAB-4468-A397-22BBA301E518}">
      <dgm:prSet/>
      <dgm:spPr/>
      <dgm:t>
        <a:bodyPr/>
        <a:lstStyle/>
        <a:p>
          <a:endParaRPr lang="zh-CN" altLang="en-US"/>
        </a:p>
      </dgm:t>
    </dgm:pt>
    <dgm:pt modelId="{1BE88591-CC35-4335-830A-51AF9EC54C63}" type="sibTrans" cxnId="{DB4AEB75-ADAB-4468-A397-22BBA301E518}">
      <dgm:prSet/>
      <dgm:spPr/>
      <dgm:t>
        <a:bodyPr/>
        <a:lstStyle/>
        <a:p>
          <a:endParaRPr lang="zh-CN" altLang="en-US"/>
        </a:p>
      </dgm:t>
    </dgm:pt>
    <dgm:pt modelId="{A11CEC2D-7674-44A9-97E8-0064EF504E4B}">
      <dgm:prSet phldrT="[文本]"/>
      <dgm:spPr>
        <a:solidFill>
          <a:schemeClr val="bg2">
            <a:lumMod val="50000"/>
          </a:schemeClr>
        </a:solidFill>
      </dgm:spPr>
      <dgm:t>
        <a:bodyPr/>
        <a:lstStyle/>
        <a:p>
          <a:r>
            <a:rPr lang="en-US" altLang="zh-CN" dirty="0"/>
            <a:t>3.Wi-Fi </a:t>
          </a:r>
          <a:r>
            <a:rPr lang="zh-CN" altLang="en-US" dirty="0"/>
            <a:t>信道中的噪声</a:t>
          </a:r>
        </a:p>
      </dgm:t>
    </dgm:pt>
    <dgm:pt modelId="{F64D0293-1285-4F8D-BBCD-724181CA746E}" type="parTrans" cxnId="{A1FF5894-7D60-4511-8FFC-F305655F38DC}">
      <dgm:prSet/>
      <dgm:spPr/>
      <dgm:t>
        <a:bodyPr/>
        <a:lstStyle/>
        <a:p>
          <a:endParaRPr lang="zh-CN" altLang="en-US"/>
        </a:p>
      </dgm:t>
    </dgm:pt>
    <dgm:pt modelId="{474ADBA2-4125-4F6F-89B0-007A2FAD4F71}" type="sibTrans" cxnId="{A1FF5894-7D60-4511-8FFC-F305655F38DC}">
      <dgm:prSet/>
      <dgm:spPr/>
      <dgm:t>
        <a:bodyPr/>
        <a:lstStyle/>
        <a:p>
          <a:endParaRPr lang="zh-CN" altLang="en-US"/>
        </a:p>
      </dgm:t>
    </dgm:pt>
    <dgm:pt modelId="{6545AFED-565C-4B62-ACC7-59CAFC52A1E8}">
      <dgm:prSet phldrT="[文本]"/>
      <dgm:spPr>
        <a:solidFill>
          <a:schemeClr val="bg2">
            <a:lumMod val="90000"/>
          </a:schemeClr>
        </a:solidFill>
      </dgm:spPr>
      <dgm:t>
        <a:bodyPr/>
        <a:lstStyle/>
        <a:p>
          <a:r>
            <a:rPr lang="en-US" altLang="zh-CN" dirty="0"/>
            <a:t>4.Wi-Fi</a:t>
          </a:r>
          <a:r>
            <a:rPr lang="zh-CN" altLang="en-US" dirty="0"/>
            <a:t>信道编码与译码</a:t>
          </a:r>
        </a:p>
      </dgm:t>
    </dgm:pt>
    <dgm:pt modelId="{D667D732-709E-4346-B376-A1091A458017}" type="parTrans" cxnId="{6D9FCE37-4E14-4D3D-A57A-1C1325AC64F4}">
      <dgm:prSet/>
      <dgm:spPr/>
      <dgm:t>
        <a:bodyPr/>
        <a:lstStyle/>
        <a:p>
          <a:endParaRPr lang="zh-CN" altLang="en-US"/>
        </a:p>
      </dgm:t>
    </dgm:pt>
    <dgm:pt modelId="{EC962234-6CDD-4A3B-8209-AF35D0A2A0C8}" type="sibTrans" cxnId="{6D9FCE37-4E14-4D3D-A57A-1C1325AC64F4}">
      <dgm:prSet/>
      <dgm:spPr/>
      <dgm:t>
        <a:bodyPr/>
        <a:lstStyle/>
        <a:p>
          <a:endParaRPr lang="zh-CN" altLang="en-US"/>
        </a:p>
      </dgm:t>
    </dgm:pt>
    <dgm:pt modelId="{3021116B-7F80-4C75-BC8B-A2E2653B3757}">
      <dgm:prSet phldrT="[文本]"/>
      <dgm:spPr>
        <a:solidFill>
          <a:schemeClr val="accent1">
            <a:lumMod val="60000"/>
            <a:lumOff val="40000"/>
          </a:schemeClr>
        </a:solidFill>
      </dgm:spPr>
      <dgm:t>
        <a:bodyPr/>
        <a:lstStyle/>
        <a:p>
          <a:r>
            <a:rPr lang="en-US" altLang="zh-CN" dirty="0"/>
            <a:t>5.Wi-Fi</a:t>
          </a:r>
          <a:r>
            <a:rPr lang="zh-CN" altLang="en-US" dirty="0"/>
            <a:t>的加密和解密</a:t>
          </a:r>
        </a:p>
      </dgm:t>
    </dgm:pt>
    <dgm:pt modelId="{CFF83F8B-7618-439A-B6A4-9D7D75C66541}" type="parTrans" cxnId="{A19C7B04-409A-46B3-8A8E-70BAC5089EA9}">
      <dgm:prSet/>
      <dgm:spPr/>
      <dgm:t>
        <a:bodyPr/>
        <a:lstStyle/>
        <a:p>
          <a:endParaRPr lang="zh-CN" altLang="en-US"/>
        </a:p>
      </dgm:t>
    </dgm:pt>
    <dgm:pt modelId="{B7ECA719-7D76-43C1-8039-3705315EE3E2}" type="sibTrans" cxnId="{A19C7B04-409A-46B3-8A8E-70BAC5089EA9}">
      <dgm:prSet/>
      <dgm:spPr/>
      <dgm:t>
        <a:bodyPr/>
        <a:lstStyle/>
        <a:p>
          <a:endParaRPr lang="zh-CN" altLang="en-US"/>
        </a:p>
      </dgm:t>
    </dgm:pt>
    <dgm:pt modelId="{79C1370E-A583-4364-81DD-F52A3A0E0F8A}">
      <dgm:prSet phldrT="[文本]"/>
      <dgm:spPr>
        <a:solidFill>
          <a:schemeClr val="accent1">
            <a:lumMod val="20000"/>
            <a:lumOff val="80000"/>
          </a:schemeClr>
        </a:solidFill>
      </dgm:spPr>
      <dgm:t>
        <a:bodyPr/>
        <a:lstStyle/>
        <a:p>
          <a:r>
            <a:rPr lang="en-US" altLang="zh-CN" dirty="0"/>
            <a:t>6.Wi-Fi</a:t>
          </a:r>
          <a:r>
            <a:rPr lang="zh-CN" altLang="en-US" dirty="0"/>
            <a:t>的调制和解调</a:t>
          </a:r>
        </a:p>
      </dgm:t>
    </dgm:pt>
    <dgm:pt modelId="{DE0DD00A-EF13-4BEE-8489-5EE818D4AF40}" type="parTrans" cxnId="{2AF1FE15-94B9-4282-87CB-CD858A5DA924}">
      <dgm:prSet/>
      <dgm:spPr/>
      <dgm:t>
        <a:bodyPr/>
        <a:lstStyle/>
        <a:p>
          <a:endParaRPr lang="zh-CN" altLang="en-US"/>
        </a:p>
      </dgm:t>
    </dgm:pt>
    <dgm:pt modelId="{61588E59-72F1-4D8F-BAF6-98F30FBFBAAE}" type="sibTrans" cxnId="{2AF1FE15-94B9-4282-87CB-CD858A5DA924}">
      <dgm:prSet/>
      <dgm:spPr/>
      <dgm:t>
        <a:bodyPr/>
        <a:lstStyle/>
        <a:p>
          <a:endParaRPr lang="zh-CN" altLang="en-US"/>
        </a:p>
      </dgm:t>
    </dgm:pt>
    <dgm:pt modelId="{6D826CF8-52F7-4C5C-A577-018624242D21}" type="pres">
      <dgm:prSet presAssocID="{B1E67539-AE9E-43BE-978E-599B61FCB876}" presName="compositeShape" presStyleCnt="0">
        <dgm:presLayoutVars>
          <dgm:chMax val="7"/>
          <dgm:dir/>
          <dgm:resizeHandles val="exact"/>
        </dgm:presLayoutVars>
      </dgm:prSet>
      <dgm:spPr/>
    </dgm:pt>
    <dgm:pt modelId="{4828D68B-0C73-4AD1-AAB3-A9F5E8BFE3F5}" type="pres">
      <dgm:prSet presAssocID="{B1E67539-AE9E-43BE-978E-599B61FCB876}" presName="wedge1" presStyleLbl="node1" presStyleIdx="0" presStyleCnt="6" custLinFactNeighborX="-2872" custLinFactNeighborY="5381"/>
      <dgm:spPr/>
    </dgm:pt>
    <dgm:pt modelId="{834F1CB7-08DB-4055-ADEB-F5816484AA55}" type="pres">
      <dgm:prSet presAssocID="{B1E67539-AE9E-43BE-978E-599B61FCB876}" presName="wedge1Tx" presStyleLbl="node1" presStyleIdx="0" presStyleCnt="6">
        <dgm:presLayoutVars>
          <dgm:chMax val="0"/>
          <dgm:chPref val="0"/>
          <dgm:bulletEnabled val="1"/>
        </dgm:presLayoutVars>
      </dgm:prSet>
      <dgm:spPr/>
    </dgm:pt>
    <dgm:pt modelId="{8BC7343B-F32C-4900-81BA-9176E186C654}" type="pres">
      <dgm:prSet presAssocID="{B1E67539-AE9E-43BE-978E-599B61FCB876}" presName="wedge2" presStyleLbl="node1" presStyleIdx="1" presStyleCnt="6"/>
      <dgm:spPr/>
    </dgm:pt>
    <dgm:pt modelId="{ED5648A7-27A9-4567-89C2-CFD41D33C9FA}" type="pres">
      <dgm:prSet presAssocID="{B1E67539-AE9E-43BE-978E-599B61FCB876}" presName="wedge2Tx" presStyleLbl="node1" presStyleIdx="1" presStyleCnt="6">
        <dgm:presLayoutVars>
          <dgm:chMax val="0"/>
          <dgm:chPref val="0"/>
          <dgm:bulletEnabled val="1"/>
        </dgm:presLayoutVars>
      </dgm:prSet>
      <dgm:spPr/>
    </dgm:pt>
    <dgm:pt modelId="{4464CCE7-0DBF-44BD-ABAA-4444A96A0BD9}" type="pres">
      <dgm:prSet presAssocID="{B1E67539-AE9E-43BE-978E-599B61FCB876}" presName="wedge3" presStyleLbl="node1" presStyleIdx="2" presStyleCnt="6"/>
      <dgm:spPr/>
    </dgm:pt>
    <dgm:pt modelId="{BB286006-5870-4D86-80E1-6A9710086089}" type="pres">
      <dgm:prSet presAssocID="{B1E67539-AE9E-43BE-978E-599B61FCB876}" presName="wedge3Tx" presStyleLbl="node1" presStyleIdx="2" presStyleCnt="6">
        <dgm:presLayoutVars>
          <dgm:chMax val="0"/>
          <dgm:chPref val="0"/>
          <dgm:bulletEnabled val="1"/>
        </dgm:presLayoutVars>
      </dgm:prSet>
      <dgm:spPr/>
    </dgm:pt>
    <dgm:pt modelId="{5F62CE10-BD51-4A87-AC83-35ECBB561585}" type="pres">
      <dgm:prSet presAssocID="{B1E67539-AE9E-43BE-978E-599B61FCB876}" presName="wedge4" presStyleLbl="node1" presStyleIdx="3" presStyleCnt="6"/>
      <dgm:spPr/>
    </dgm:pt>
    <dgm:pt modelId="{43E51BB7-2FDE-4D58-A663-2CDE5F0AE4D4}" type="pres">
      <dgm:prSet presAssocID="{B1E67539-AE9E-43BE-978E-599B61FCB876}" presName="wedge4Tx" presStyleLbl="node1" presStyleIdx="3" presStyleCnt="6">
        <dgm:presLayoutVars>
          <dgm:chMax val="0"/>
          <dgm:chPref val="0"/>
          <dgm:bulletEnabled val="1"/>
        </dgm:presLayoutVars>
      </dgm:prSet>
      <dgm:spPr/>
    </dgm:pt>
    <dgm:pt modelId="{D7A3F1A9-70D2-4113-BA50-E0EC35A0B5F1}" type="pres">
      <dgm:prSet presAssocID="{B1E67539-AE9E-43BE-978E-599B61FCB876}" presName="wedge5" presStyleLbl="node1" presStyleIdx="4" presStyleCnt="6"/>
      <dgm:spPr/>
    </dgm:pt>
    <dgm:pt modelId="{64DE0463-202F-4653-9DD3-FFF5A4CC88E2}" type="pres">
      <dgm:prSet presAssocID="{B1E67539-AE9E-43BE-978E-599B61FCB876}" presName="wedge5Tx" presStyleLbl="node1" presStyleIdx="4" presStyleCnt="6">
        <dgm:presLayoutVars>
          <dgm:chMax val="0"/>
          <dgm:chPref val="0"/>
          <dgm:bulletEnabled val="1"/>
        </dgm:presLayoutVars>
      </dgm:prSet>
      <dgm:spPr/>
    </dgm:pt>
    <dgm:pt modelId="{ACC299F5-65B2-43D1-994F-79A3715E3895}" type="pres">
      <dgm:prSet presAssocID="{B1E67539-AE9E-43BE-978E-599B61FCB876}" presName="wedge6" presStyleLbl="node1" presStyleIdx="5" presStyleCnt="6"/>
      <dgm:spPr/>
    </dgm:pt>
    <dgm:pt modelId="{A24A73B4-B9F5-449D-9BF7-C41D55EBD8D1}" type="pres">
      <dgm:prSet presAssocID="{B1E67539-AE9E-43BE-978E-599B61FCB876}" presName="wedge6Tx" presStyleLbl="node1" presStyleIdx="5" presStyleCnt="6">
        <dgm:presLayoutVars>
          <dgm:chMax val="0"/>
          <dgm:chPref val="0"/>
          <dgm:bulletEnabled val="1"/>
        </dgm:presLayoutVars>
      </dgm:prSet>
      <dgm:spPr/>
    </dgm:pt>
  </dgm:ptLst>
  <dgm:cxnLst>
    <dgm:cxn modelId="{A19C7B04-409A-46B3-8A8E-70BAC5089EA9}" srcId="{B1E67539-AE9E-43BE-978E-599B61FCB876}" destId="{3021116B-7F80-4C75-BC8B-A2E2653B3757}" srcOrd="4" destOrd="0" parTransId="{CFF83F8B-7618-439A-B6A4-9D7D75C66541}" sibTransId="{B7ECA719-7D76-43C1-8039-3705315EE3E2}"/>
    <dgm:cxn modelId="{61378215-3569-4CA9-9013-A63B9665CA5A}" type="presOf" srcId="{1F9FDAD9-E43D-43A2-A323-64B8C57402CE}" destId="{834F1CB7-08DB-4055-ADEB-F5816484AA55}" srcOrd="1" destOrd="0" presId="urn:microsoft.com/office/officeart/2005/8/layout/chart3#1"/>
    <dgm:cxn modelId="{2AF1FE15-94B9-4282-87CB-CD858A5DA924}" srcId="{B1E67539-AE9E-43BE-978E-599B61FCB876}" destId="{79C1370E-A583-4364-81DD-F52A3A0E0F8A}" srcOrd="5" destOrd="0" parTransId="{DE0DD00A-EF13-4BEE-8489-5EE818D4AF40}" sibTransId="{61588E59-72F1-4D8F-BAF6-98F30FBFBAAE}"/>
    <dgm:cxn modelId="{A6CA662E-72CC-4FCA-884B-C8BF73481D51}" type="presOf" srcId="{3021116B-7F80-4C75-BC8B-A2E2653B3757}" destId="{64DE0463-202F-4653-9DD3-FFF5A4CC88E2}" srcOrd="1" destOrd="0" presId="urn:microsoft.com/office/officeart/2005/8/layout/chart3#1"/>
    <dgm:cxn modelId="{4EC3A534-19A2-4365-98BD-5914CD9376B8}" type="presOf" srcId="{B1E67539-AE9E-43BE-978E-599B61FCB876}" destId="{6D826CF8-52F7-4C5C-A577-018624242D21}" srcOrd="0" destOrd="0" presId="urn:microsoft.com/office/officeart/2005/8/layout/chart3#1"/>
    <dgm:cxn modelId="{6D9FCE37-4E14-4D3D-A57A-1C1325AC64F4}" srcId="{B1E67539-AE9E-43BE-978E-599B61FCB876}" destId="{6545AFED-565C-4B62-ACC7-59CAFC52A1E8}" srcOrd="3" destOrd="0" parTransId="{D667D732-709E-4346-B376-A1091A458017}" sibTransId="{EC962234-6CDD-4A3B-8209-AF35D0A2A0C8}"/>
    <dgm:cxn modelId="{301B1B5D-0416-4683-97B3-DA30CB00BE13}" type="presOf" srcId="{A11CEC2D-7674-44A9-97E8-0064EF504E4B}" destId="{4464CCE7-0DBF-44BD-ABAA-4444A96A0BD9}" srcOrd="0" destOrd="0" presId="urn:microsoft.com/office/officeart/2005/8/layout/chart3#1"/>
    <dgm:cxn modelId="{6E11D85E-531C-4922-A2E4-B4930351CD4F}" type="presOf" srcId="{8FE7E7E0-0813-4F10-A169-0074D95E1C94}" destId="{ED5648A7-27A9-4567-89C2-CFD41D33C9FA}" srcOrd="1" destOrd="0" presId="urn:microsoft.com/office/officeart/2005/8/layout/chart3#1"/>
    <dgm:cxn modelId="{7FD88668-DB92-41A5-818F-52E15E85D4EF}" type="presOf" srcId="{8FE7E7E0-0813-4F10-A169-0074D95E1C94}" destId="{8BC7343B-F32C-4900-81BA-9176E186C654}" srcOrd="0" destOrd="0" presId="urn:microsoft.com/office/officeart/2005/8/layout/chart3#1"/>
    <dgm:cxn modelId="{CAF1394F-93DB-4093-B017-EC7895D98A62}" type="presOf" srcId="{3021116B-7F80-4C75-BC8B-A2E2653B3757}" destId="{D7A3F1A9-70D2-4113-BA50-E0EC35A0B5F1}" srcOrd="0" destOrd="0" presId="urn:microsoft.com/office/officeart/2005/8/layout/chart3#1"/>
    <dgm:cxn modelId="{DB4AEB75-ADAB-4468-A397-22BBA301E518}" srcId="{B1E67539-AE9E-43BE-978E-599B61FCB876}" destId="{8FE7E7E0-0813-4F10-A169-0074D95E1C94}" srcOrd="1" destOrd="0" parTransId="{9A9D4A7B-CA46-411C-BA91-7F6032E52E40}" sibTransId="{1BE88591-CC35-4335-830A-51AF9EC54C63}"/>
    <dgm:cxn modelId="{10671476-8AD9-4550-9888-DFBEF28F97C3}" srcId="{B1E67539-AE9E-43BE-978E-599B61FCB876}" destId="{1F9FDAD9-E43D-43A2-A323-64B8C57402CE}" srcOrd="0" destOrd="0" parTransId="{DB6BAF1C-134C-4DA9-9274-4B68934A5C44}" sibTransId="{262F81B6-BBA1-4520-9293-ADA30F32EF50}"/>
    <dgm:cxn modelId="{54C5BF76-D2CC-4D43-A728-4763A1E43EEB}" type="presOf" srcId="{A11CEC2D-7674-44A9-97E8-0064EF504E4B}" destId="{BB286006-5870-4D86-80E1-6A9710086089}" srcOrd="1" destOrd="0" presId="urn:microsoft.com/office/officeart/2005/8/layout/chart3#1"/>
    <dgm:cxn modelId="{5F75027F-02E1-430C-B84B-6708A0A84C91}" type="presOf" srcId="{79C1370E-A583-4364-81DD-F52A3A0E0F8A}" destId="{ACC299F5-65B2-43D1-994F-79A3715E3895}" srcOrd="0" destOrd="0" presId="urn:microsoft.com/office/officeart/2005/8/layout/chart3#1"/>
    <dgm:cxn modelId="{4A8FFB81-FE08-42D0-98C5-F34212BA86CE}" type="presOf" srcId="{6545AFED-565C-4B62-ACC7-59CAFC52A1E8}" destId="{43E51BB7-2FDE-4D58-A663-2CDE5F0AE4D4}" srcOrd="1" destOrd="0" presId="urn:microsoft.com/office/officeart/2005/8/layout/chart3#1"/>
    <dgm:cxn modelId="{A1FF5894-7D60-4511-8FFC-F305655F38DC}" srcId="{B1E67539-AE9E-43BE-978E-599B61FCB876}" destId="{A11CEC2D-7674-44A9-97E8-0064EF504E4B}" srcOrd="2" destOrd="0" parTransId="{F64D0293-1285-4F8D-BBCD-724181CA746E}" sibTransId="{474ADBA2-4125-4F6F-89B0-007A2FAD4F71}"/>
    <dgm:cxn modelId="{760B42A6-3BD5-4DD2-9FB0-ABE84DDAD28A}" type="presOf" srcId="{1F9FDAD9-E43D-43A2-A323-64B8C57402CE}" destId="{4828D68B-0C73-4AD1-AAB3-A9F5E8BFE3F5}" srcOrd="0" destOrd="0" presId="urn:microsoft.com/office/officeart/2005/8/layout/chart3#1"/>
    <dgm:cxn modelId="{E83E73AC-B86D-40C4-97EE-93C98BAF6A86}" type="presOf" srcId="{6545AFED-565C-4B62-ACC7-59CAFC52A1E8}" destId="{5F62CE10-BD51-4A87-AC83-35ECBB561585}" srcOrd="0" destOrd="0" presId="urn:microsoft.com/office/officeart/2005/8/layout/chart3#1"/>
    <dgm:cxn modelId="{0CB274C1-0796-41BE-BB04-9B114A39BB6E}" type="presOf" srcId="{79C1370E-A583-4364-81DD-F52A3A0E0F8A}" destId="{A24A73B4-B9F5-449D-9BF7-C41D55EBD8D1}" srcOrd="1" destOrd="0" presId="urn:microsoft.com/office/officeart/2005/8/layout/chart3#1"/>
    <dgm:cxn modelId="{99E09942-1E63-422F-B875-0DE15B09C8C6}" type="presParOf" srcId="{6D826CF8-52F7-4C5C-A577-018624242D21}" destId="{4828D68B-0C73-4AD1-AAB3-A9F5E8BFE3F5}" srcOrd="0" destOrd="0" presId="urn:microsoft.com/office/officeart/2005/8/layout/chart3#1"/>
    <dgm:cxn modelId="{CAE317FE-0BA3-4815-A956-7C52D790CB3A}" type="presParOf" srcId="{6D826CF8-52F7-4C5C-A577-018624242D21}" destId="{834F1CB7-08DB-4055-ADEB-F5816484AA55}" srcOrd="1" destOrd="0" presId="urn:microsoft.com/office/officeart/2005/8/layout/chart3#1"/>
    <dgm:cxn modelId="{A1805AF0-75FD-406F-BD0A-4DF636C363A2}" type="presParOf" srcId="{6D826CF8-52F7-4C5C-A577-018624242D21}" destId="{8BC7343B-F32C-4900-81BA-9176E186C654}" srcOrd="2" destOrd="0" presId="urn:microsoft.com/office/officeart/2005/8/layout/chart3#1"/>
    <dgm:cxn modelId="{18FED0D8-E530-4532-AEBB-6B7A3DBD5180}" type="presParOf" srcId="{6D826CF8-52F7-4C5C-A577-018624242D21}" destId="{ED5648A7-27A9-4567-89C2-CFD41D33C9FA}" srcOrd="3" destOrd="0" presId="urn:microsoft.com/office/officeart/2005/8/layout/chart3#1"/>
    <dgm:cxn modelId="{D0CC50C1-B4A0-4B97-A30A-BCFF5F8FE6AB}" type="presParOf" srcId="{6D826CF8-52F7-4C5C-A577-018624242D21}" destId="{4464CCE7-0DBF-44BD-ABAA-4444A96A0BD9}" srcOrd="4" destOrd="0" presId="urn:microsoft.com/office/officeart/2005/8/layout/chart3#1"/>
    <dgm:cxn modelId="{088D0A22-C431-415B-9456-16C35D5E560F}" type="presParOf" srcId="{6D826CF8-52F7-4C5C-A577-018624242D21}" destId="{BB286006-5870-4D86-80E1-6A9710086089}" srcOrd="5" destOrd="0" presId="urn:microsoft.com/office/officeart/2005/8/layout/chart3#1"/>
    <dgm:cxn modelId="{6052CC73-C0AD-4138-989F-032A866BDA77}" type="presParOf" srcId="{6D826CF8-52F7-4C5C-A577-018624242D21}" destId="{5F62CE10-BD51-4A87-AC83-35ECBB561585}" srcOrd="6" destOrd="0" presId="urn:microsoft.com/office/officeart/2005/8/layout/chart3#1"/>
    <dgm:cxn modelId="{2B0635B7-121D-4174-90A4-23346AA7E2E0}" type="presParOf" srcId="{6D826CF8-52F7-4C5C-A577-018624242D21}" destId="{43E51BB7-2FDE-4D58-A663-2CDE5F0AE4D4}" srcOrd="7" destOrd="0" presId="urn:microsoft.com/office/officeart/2005/8/layout/chart3#1"/>
    <dgm:cxn modelId="{2952D70E-0CC5-4E13-8A0C-9122FD60717A}" type="presParOf" srcId="{6D826CF8-52F7-4C5C-A577-018624242D21}" destId="{D7A3F1A9-70D2-4113-BA50-E0EC35A0B5F1}" srcOrd="8" destOrd="0" presId="urn:microsoft.com/office/officeart/2005/8/layout/chart3#1"/>
    <dgm:cxn modelId="{FC5699F7-87BA-4020-A033-3022FC9A8FA1}" type="presParOf" srcId="{6D826CF8-52F7-4C5C-A577-018624242D21}" destId="{64DE0463-202F-4653-9DD3-FFF5A4CC88E2}" srcOrd="9" destOrd="0" presId="urn:microsoft.com/office/officeart/2005/8/layout/chart3#1"/>
    <dgm:cxn modelId="{35920A24-BB5B-4B9C-B293-769D559F0AB8}" type="presParOf" srcId="{6D826CF8-52F7-4C5C-A577-018624242D21}" destId="{ACC299F5-65B2-43D1-994F-79A3715E3895}" srcOrd="10" destOrd="0" presId="urn:microsoft.com/office/officeart/2005/8/layout/chart3#1"/>
    <dgm:cxn modelId="{EA7204C9-2955-4C14-8219-DAAD66CDB7C8}" type="presParOf" srcId="{6D826CF8-52F7-4C5C-A577-018624242D21}" destId="{A24A73B4-B9F5-449D-9BF7-C41D55EBD8D1}" srcOrd="11" destOrd="0" presId="urn:microsoft.com/office/officeart/2005/8/layout/chart3#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145494-62D5-47D4-AADF-33B9BB5F34F1}"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zh-CN" altLang="en-US"/>
        </a:p>
      </dgm:t>
    </dgm:pt>
    <dgm:pt modelId="{D0140C13-B875-4DF8-92A0-60E0F468E2AE}">
      <dgm:prSet phldrT="[文本]"/>
      <dgm:spPr>
        <a:xfrm>
          <a:off x="0" y="383489"/>
          <a:ext cx="10020738" cy="1458868"/>
        </a:xfrm>
        <a:prstGeom prst="rightArrow">
          <a:avLst>
            <a:gd name="adj1" fmla="val 50000"/>
            <a:gd name="adj2" fmla="val 50000"/>
          </a:avLst>
        </a:prstGeom>
        <a:solidFill>
          <a:schemeClr val="accent1">
            <a:lumMod val="60000"/>
            <a:lumOff val="40000"/>
          </a:scheme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高速率</a:t>
          </a:r>
        </a:p>
      </dgm:t>
    </dgm:pt>
    <dgm:pt modelId="{539716F8-CF07-460E-91FC-E4978C6786C7}" type="parTrans" cxnId="{45E91BB1-1C72-44C7-BA6A-CCCF00B3AF00}">
      <dgm:prSet/>
      <dgm:spPr/>
      <dgm:t>
        <a:bodyPr/>
        <a:lstStyle/>
        <a:p>
          <a:endParaRPr lang="zh-CN" altLang="en-US"/>
        </a:p>
      </dgm:t>
    </dgm:pt>
    <dgm:pt modelId="{715605EE-92B0-4B73-940F-1DA5AB8DC7DB}" type="sibTrans" cxnId="{45E91BB1-1C72-44C7-BA6A-CCCF00B3AF00}">
      <dgm:prSet/>
      <dgm:spPr/>
      <dgm:t>
        <a:bodyPr/>
        <a:lstStyle/>
        <a:p>
          <a:endParaRPr lang="zh-CN" altLang="en-US"/>
        </a:p>
      </dgm:t>
    </dgm:pt>
    <dgm:pt modelId="{6E17E6D2-804B-4788-801D-EFA28D0A0DBA}">
      <dgm:prSet phldrT="[文本]" custT="1"/>
      <dgm:spPr>
        <a:xfrm>
          <a:off x="0" y="1484827"/>
          <a:ext cx="2309780" cy="2698467"/>
        </a:xfrm>
        <a:prstGeom prst="rect">
          <a:avLst/>
        </a:prstGeom>
        <a:solidFill>
          <a:sysClr val="window" lastClr="FFFFFF">
            <a:hueOff val="0"/>
            <a:satOff val="0"/>
            <a:lumOff val="0"/>
            <a:alphaOff val="0"/>
          </a:sysClr>
        </a:solidFill>
        <a:ln w="12700" cap="flat" cmpd="sng" algn="ctr">
          <a:solidFill>
            <a:schemeClr val="accent2">
              <a:lumMod val="75000"/>
            </a:schemeClr>
          </a:solidFill>
          <a:prstDash val="solid"/>
          <a:miter lim="800000"/>
        </a:ln>
        <a:effectLst/>
      </dgm:spPr>
      <dgm:t>
        <a:bodyPr/>
        <a:lstStyle/>
        <a:p>
          <a:pPr>
            <a:buNone/>
          </a:pPr>
          <a:r>
            <a:rPr lang="en-US" altLang="zh-CN" sz="1600" b="1"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sz="1600" b="1" dirty="0">
              <a:solidFill>
                <a:sysClr val="windowText" lastClr="000000">
                  <a:hueOff val="0"/>
                  <a:satOff val="0"/>
                  <a:lumOff val="0"/>
                  <a:alphaOff val="0"/>
                </a:sysClr>
              </a:solidFill>
              <a:latin typeface="Calibri"/>
              <a:ea typeface="微软雅黑" panose="020B0503020204020204" pitchFamily="34" charset="-122"/>
              <a:cs typeface="+mn-cs"/>
            </a:rPr>
            <a:t>支持更高阶的</a:t>
          </a:r>
          <a:r>
            <a:rPr lang="en-US" altLang="zh-CN" sz="1600" b="1" dirty="0">
              <a:solidFill>
                <a:sysClr val="windowText" lastClr="000000">
                  <a:hueOff val="0"/>
                  <a:satOff val="0"/>
                  <a:lumOff val="0"/>
                  <a:alphaOff val="0"/>
                </a:sysClr>
              </a:solidFill>
              <a:latin typeface="Calibri"/>
              <a:ea typeface="微软雅黑" panose="020B0503020204020204" pitchFamily="34" charset="-122"/>
              <a:cs typeface="+mn-cs"/>
            </a:rPr>
            <a:t>1024-QAM</a:t>
          </a:r>
          <a:r>
            <a:rPr lang="zh-CN" altLang="en-US" sz="1600" b="1" dirty="0">
              <a:solidFill>
                <a:sysClr val="windowText" lastClr="000000">
                  <a:hueOff val="0"/>
                  <a:satOff val="0"/>
                  <a:lumOff val="0"/>
                  <a:alphaOff val="0"/>
                </a:sysClr>
              </a:solidFill>
              <a:latin typeface="Calibri"/>
              <a:ea typeface="微软雅黑" panose="020B0503020204020204" pitchFamily="34" charset="-122"/>
              <a:cs typeface="+mn-cs"/>
            </a:rPr>
            <a:t>调制方式</a:t>
          </a:r>
        </a:p>
      </dgm:t>
    </dgm:pt>
    <dgm:pt modelId="{B6E1B6D0-16E7-4D3B-82D3-640E8F931D5C}" type="parTrans" cxnId="{A69A312E-3D83-4B6C-AB10-498D06510313}">
      <dgm:prSet/>
      <dgm:spPr/>
      <dgm:t>
        <a:bodyPr/>
        <a:lstStyle/>
        <a:p>
          <a:endParaRPr lang="zh-CN" altLang="en-US"/>
        </a:p>
      </dgm:t>
    </dgm:pt>
    <dgm:pt modelId="{CAF61245-AC46-4825-88C3-ACB1679A4DEB}" type="sibTrans" cxnId="{A69A312E-3D83-4B6C-AB10-498D06510313}">
      <dgm:prSet/>
      <dgm:spPr/>
      <dgm:t>
        <a:bodyPr/>
        <a:lstStyle/>
        <a:p>
          <a:endParaRPr lang="zh-CN" altLang="en-US"/>
        </a:p>
      </dgm:t>
    </dgm:pt>
    <dgm:pt modelId="{2E7FAC8C-AA5D-442F-9260-D242E915AC04}">
      <dgm:prSet phldrT="[文本]"/>
      <dgm:spPr>
        <a:xfrm>
          <a:off x="2309780" y="843566"/>
          <a:ext cx="7710957" cy="1458868"/>
        </a:xfrm>
        <a:prstGeom prst="rightArrow">
          <a:avLst>
            <a:gd name="adj1" fmla="val 50000"/>
            <a:gd name="adj2" fmla="val 50000"/>
          </a:avLst>
        </a:prstGeom>
        <a:solidFill>
          <a:schemeClr val="accent2">
            <a:lumMod val="40000"/>
            <a:lumOff val="60000"/>
          </a:scheme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高并发</a:t>
          </a:r>
        </a:p>
      </dgm:t>
    </dgm:pt>
    <dgm:pt modelId="{45D3E6BF-ACC0-4EB6-8466-C3D1F74323B9}" type="parTrans" cxnId="{F22F2CCE-7B32-4ED0-8985-A644FAEE1DE5}">
      <dgm:prSet/>
      <dgm:spPr/>
      <dgm:t>
        <a:bodyPr/>
        <a:lstStyle/>
        <a:p>
          <a:endParaRPr lang="zh-CN" altLang="en-US"/>
        </a:p>
      </dgm:t>
    </dgm:pt>
    <dgm:pt modelId="{9CE4F9EA-CEB5-4681-B5DF-D5CB6A97B76F}" type="sibTrans" cxnId="{F22F2CCE-7B32-4ED0-8985-A644FAEE1DE5}">
      <dgm:prSet/>
      <dgm:spPr/>
      <dgm:t>
        <a:bodyPr/>
        <a:lstStyle/>
        <a:p>
          <a:endParaRPr lang="zh-CN" altLang="en-US"/>
        </a:p>
      </dgm:t>
    </dgm:pt>
    <dgm:pt modelId="{406558AC-8200-4DB2-AB68-4C69BA8EABD0}">
      <dgm:prSet phldrT="[文本]" custT="1"/>
      <dgm:spPr>
        <a:xfrm>
          <a:off x="2309780" y="1970944"/>
          <a:ext cx="2309780" cy="2629687"/>
        </a:xfrm>
        <a:prstGeom prst="rect">
          <a:avLst/>
        </a:prstGeom>
        <a:solidFill>
          <a:sysClr val="window" lastClr="FFFFFF">
            <a:hueOff val="0"/>
            <a:satOff val="0"/>
            <a:lumOff val="0"/>
            <a:alphaOff val="0"/>
          </a:sysClr>
        </a:solidFill>
        <a:ln w="12700" cap="flat" cmpd="sng" algn="ctr">
          <a:solidFill>
            <a:schemeClr val="accent3">
              <a:lumMod val="75000"/>
            </a:schemeClr>
          </a:solidFill>
          <a:prstDash val="solid"/>
          <a:miter lim="800000"/>
        </a:ln>
        <a:effectLst/>
      </dgm:spPr>
      <dgm:t>
        <a:bodyPr/>
        <a:lstStyle/>
        <a:p>
          <a:pPr>
            <a:buNone/>
          </a:pP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实现了新技术称为正交频分多址，它显著提升了频谱的利用效率。</a:t>
          </a:r>
        </a:p>
      </dgm:t>
    </dgm:pt>
    <dgm:pt modelId="{4AE97D45-145C-432B-AEE9-97DFB538C142}" type="parTrans" cxnId="{E0D16548-DB56-4A05-955C-F1FEFAE26918}">
      <dgm:prSet/>
      <dgm:spPr/>
      <dgm:t>
        <a:bodyPr/>
        <a:lstStyle/>
        <a:p>
          <a:endParaRPr lang="zh-CN" altLang="en-US"/>
        </a:p>
      </dgm:t>
    </dgm:pt>
    <dgm:pt modelId="{F741633A-6DBE-42DE-9EE6-C939C7279A0F}" type="sibTrans" cxnId="{E0D16548-DB56-4A05-955C-F1FEFAE26918}">
      <dgm:prSet/>
      <dgm:spPr/>
      <dgm:t>
        <a:bodyPr/>
        <a:lstStyle/>
        <a:p>
          <a:endParaRPr lang="zh-CN" altLang="en-US"/>
        </a:p>
      </dgm:t>
    </dgm:pt>
    <dgm:pt modelId="{85FF8899-5648-490A-880E-5050798FC7C7}">
      <dgm:prSet phldrT="[文本]"/>
      <dgm:spPr>
        <a:xfrm>
          <a:off x="4619560" y="1329683"/>
          <a:ext cx="5401177" cy="1458868"/>
        </a:xfrm>
        <a:prstGeom prst="rightArrow">
          <a:avLst>
            <a:gd name="adj1" fmla="val 50000"/>
            <a:gd name="adj2" fmla="val 50000"/>
          </a:avLst>
        </a:prstGeom>
        <a:solidFill>
          <a:schemeClr val="accent2">
            <a:lumMod val="75000"/>
          </a:scheme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低时延</a:t>
          </a:r>
        </a:p>
      </dgm:t>
    </dgm:pt>
    <dgm:pt modelId="{45AA6BD4-D2A0-4DB6-AA99-19FC82665DA1}" type="parTrans" cxnId="{B5E16D13-95F4-464D-AEF3-BF6DD94A0C74}">
      <dgm:prSet/>
      <dgm:spPr/>
      <dgm:t>
        <a:bodyPr/>
        <a:lstStyle/>
        <a:p>
          <a:endParaRPr lang="zh-CN" altLang="en-US"/>
        </a:p>
      </dgm:t>
    </dgm:pt>
    <dgm:pt modelId="{0C90EBA7-2CEE-4DD7-9FC8-DB0CF8CDF851}" type="sibTrans" cxnId="{B5E16D13-95F4-464D-AEF3-BF6DD94A0C74}">
      <dgm:prSet/>
      <dgm:spPr/>
      <dgm:t>
        <a:bodyPr/>
        <a:lstStyle/>
        <a:p>
          <a:endParaRPr lang="zh-CN" altLang="en-US"/>
        </a:p>
      </dgm:t>
    </dgm:pt>
    <dgm:pt modelId="{74245736-EADC-4728-8AD7-E673F4E472EB}">
      <dgm:prSet phldrT="[文本]"/>
      <dgm:spPr>
        <a:xfrm>
          <a:off x="6929340" y="1815800"/>
          <a:ext cx="3091397" cy="1458868"/>
        </a:xfrm>
        <a:prstGeom prst="rightArrow">
          <a:avLst>
            <a:gd name="adj1" fmla="val 50000"/>
            <a:gd name="adj2" fmla="val 50000"/>
          </a:avLst>
        </a:prstGeom>
        <a:solidFill>
          <a:schemeClr val="accent1">
            <a:lumMod val="75000"/>
          </a:scheme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低功耗</a:t>
          </a:r>
        </a:p>
      </dgm:t>
    </dgm:pt>
    <dgm:pt modelId="{A3062BE4-79B1-4554-B96F-E43439A9DCAF}" type="parTrans" cxnId="{0AE1FC65-79F4-4D24-81A6-F4C6FA8BEAD9}">
      <dgm:prSet/>
      <dgm:spPr/>
      <dgm:t>
        <a:bodyPr/>
        <a:lstStyle/>
        <a:p>
          <a:endParaRPr lang="zh-CN" altLang="en-US"/>
        </a:p>
      </dgm:t>
    </dgm:pt>
    <dgm:pt modelId="{424F74F0-3F03-421D-9A70-3524377CAC03}" type="sibTrans" cxnId="{0AE1FC65-79F4-4D24-81A6-F4C6FA8BEAD9}">
      <dgm:prSet/>
      <dgm:spPr/>
      <dgm:t>
        <a:bodyPr/>
        <a:lstStyle/>
        <a:p>
          <a:endParaRPr lang="zh-CN" altLang="en-US"/>
        </a:p>
      </dgm:t>
    </dgm:pt>
    <dgm:pt modelId="{1B089ACF-8ED7-4455-8E49-2D8091AD80F2}">
      <dgm:prSet phldrT="[文本]" custT="1"/>
      <dgm:spPr>
        <a:xfrm>
          <a:off x="6929340" y="2943178"/>
          <a:ext cx="2330823" cy="2678299"/>
        </a:xfrm>
        <a:prstGeom prst="rect">
          <a:avLst/>
        </a:prstGeom>
        <a:solidFill>
          <a:sysClr val="window" lastClr="FFFFFF">
            <a:hueOff val="0"/>
            <a:satOff val="0"/>
            <a:lumOff val="0"/>
            <a:alphaOff val="0"/>
          </a:sysClr>
        </a:solidFill>
        <a:ln w="12700" cap="flat" cmpd="sng" algn="ctr">
          <a:solidFill>
            <a:schemeClr val="accent2">
              <a:lumMod val="75000"/>
            </a:schemeClr>
          </a:solidFill>
          <a:prstDash val="solid"/>
          <a:miter lim="800000"/>
        </a:ln>
        <a:effectLst/>
      </dgm:spPr>
      <dgm:t>
        <a:bodyPr/>
        <a:lstStyle/>
        <a:p>
          <a:pPr>
            <a:buNone/>
          </a:pP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Wi</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Fi6</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支持基于目标唤醒（</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TWT</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a:t>
          </a:r>
        </a:p>
      </dgm:t>
    </dgm:pt>
    <dgm:pt modelId="{8E72626E-4C87-4A97-8634-0D72BEB5B55B}" type="parTrans" cxnId="{5A3EED27-683E-4756-ACB0-91FA53C6FBB3}">
      <dgm:prSet/>
      <dgm:spPr/>
      <dgm:t>
        <a:bodyPr/>
        <a:lstStyle/>
        <a:p>
          <a:endParaRPr lang="zh-CN" altLang="en-US"/>
        </a:p>
      </dgm:t>
    </dgm:pt>
    <dgm:pt modelId="{CB0CC0D0-78CA-4E31-B786-C96ECB66F152}" type="sibTrans" cxnId="{5A3EED27-683E-4756-ACB0-91FA53C6FBB3}">
      <dgm:prSet/>
      <dgm:spPr/>
      <dgm:t>
        <a:bodyPr/>
        <a:lstStyle/>
        <a:p>
          <a:endParaRPr lang="zh-CN" altLang="en-US"/>
        </a:p>
      </dgm:t>
    </dgm:pt>
    <dgm:pt modelId="{A3084B7A-E25E-4534-A075-5F9C6FCC250C}">
      <dgm:prSet phldrT="[文本]" custT="1"/>
      <dgm:spPr>
        <a:xfrm>
          <a:off x="4619560" y="2457061"/>
          <a:ext cx="2309780" cy="2647270"/>
        </a:xfrm>
        <a:prstGeom prst="rect">
          <a:avLst/>
        </a:prstGeom>
        <a:solidFill>
          <a:sysClr val="window" lastClr="FFFFFF">
            <a:hueOff val="0"/>
            <a:satOff val="0"/>
            <a:lumOff val="0"/>
            <a:alphaOff val="0"/>
          </a:sysClr>
        </a:solidFill>
        <a:ln w="12700" cap="flat" cmpd="sng" algn="ctr">
          <a:solidFill>
            <a:srgbClr val="FF0000"/>
          </a:solidFill>
          <a:prstDash val="solid"/>
          <a:miter lim="800000"/>
        </a:ln>
        <a:effectLst/>
      </dgm:spPr>
      <dgm:t>
        <a:bodyPr/>
        <a:lstStyle/>
        <a:p>
          <a:pPr>
            <a:buNone/>
          </a:pP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引入了空间复用技术（</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SR</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）可以减少</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之间的相互干扰，这样就减少了多个</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情况下的数据传送的时延</a:t>
          </a:r>
        </a:p>
      </dgm:t>
    </dgm:pt>
    <dgm:pt modelId="{0F3FB404-4D70-4FFE-8C36-E138A0FCF7CF}" type="parTrans" cxnId="{78C30A70-96D2-4DD0-B8F2-1FC4D89FBAF8}">
      <dgm:prSet/>
      <dgm:spPr/>
      <dgm:t>
        <a:bodyPr/>
        <a:lstStyle/>
        <a:p>
          <a:endParaRPr lang="zh-CN" altLang="en-US"/>
        </a:p>
      </dgm:t>
    </dgm:pt>
    <dgm:pt modelId="{3B9282FB-DC39-4F18-AEE4-CEE896AA4CE0}" type="sibTrans" cxnId="{78C30A70-96D2-4DD0-B8F2-1FC4D89FBAF8}">
      <dgm:prSet/>
      <dgm:spPr/>
      <dgm:t>
        <a:bodyPr/>
        <a:lstStyle/>
        <a:p>
          <a:endParaRPr lang="zh-CN" altLang="en-US"/>
        </a:p>
      </dgm:t>
    </dgm:pt>
    <dgm:pt modelId="{88AC7883-D96E-47F1-BECE-713DC7E9CDE7}" type="pres">
      <dgm:prSet presAssocID="{52145494-62D5-47D4-AADF-33B9BB5F34F1}" presName="Name0" presStyleCnt="0">
        <dgm:presLayoutVars>
          <dgm:chMax val="5"/>
          <dgm:chPref val="5"/>
          <dgm:dir/>
          <dgm:animLvl val="lvl"/>
        </dgm:presLayoutVars>
      </dgm:prSet>
      <dgm:spPr/>
    </dgm:pt>
    <dgm:pt modelId="{C65D81ED-864F-42AB-841A-707F54811911}" type="pres">
      <dgm:prSet presAssocID="{D0140C13-B875-4DF8-92A0-60E0F468E2AE}" presName="parentText1" presStyleLbl="node1" presStyleIdx="0" presStyleCnt="4" custLinFactNeighborY="1785">
        <dgm:presLayoutVars>
          <dgm:chMax/>
          <dgm:chPref val="3"/>
          <dgm:bulletEnabled val="1"/>
        </dgm:presLayoutVars>
      </dgm:prSet>
      <dgm:spPr/>
    </dgm:pt>
    <dgm:pt modelId="{D54EF167-58D7-4336-A3EC-1E33D45D5F34}" type="pres">
      <dgm:prSet presAssocID="{D0140C13-B875-4DF8-92A0-60E0F468E2AE}" presName="childText1" presStyleLbl="solidAlignAcc1" presStyleIdx="0" presStyleCnt="4" custLinFactNeighborX="154" custLinFactNeighborY="-1787">
        <dgm:presLayoutVars>
          <dgm:chMax val="0"/>
          <dgm:chPref val="0"/>
          <dgm:bulletEnabled val="1"/>
        </dgm:presLayoutVars>
      </dgm:prSet>
      <dgm:spPr/>
    </dgm:pt>
    <dgm:pt modelId="{62E78EF1-83A7-4BBA-B8ED-02D6389AE063}" type="pres">
      <dgm:prSet presAssocID="{2E7FAC8C-AA5D-442F-9260-D242E915AC04}" presName="parentText2" presStyleLbl="node1" presStyleIdx="1" presStyleCnt="4">
        <dgm:presLayoutVars>
          <dgm:chMax/>
          <dgm:chPref val="3"/>
          <dgm:bulletEnabled val="1"/>
        </dgm:presLayoutVars>
      </dgm:prSet>
      <dgm:spPr/>
    </dgm:pt>
    <dgm:pt modelId="{43156E8D-96CB-421A-A0A7-D1C4EDFEE62F}" type="pres">
      <dgm:prSet presAssocID="{2E7FAC8C-AA5D-442F-9260-D242E915AC04}" presName="childText2" presStyleLbl="solidAlignAcc1" presStyleIdx="1" presStyleCnt="4">
        <dgm:presLayoutVars>
          <dgm:chMax val="0"/>
          <dgm:chPref val="0"/>
          <dgm:bulletEnabled val="1"/>
        </dgm:presLayoutVars>
      </dgm:prSet>
      <dgm:spPr/>
    </dgm:pt>
    <dgm:pt modelId="{B5AD4E31-686B-4261-B0AB-DB36A2A0D457}" type="pres">
      <dgm:prSet presAssocID="{85FF8899-5648-490A-880E-5050798FC7C7}" presName="parentText3" presStyleLbl="node1" presStyleIdx="2" presStyleCnt="4">
        <dgm:presLayoutVars>
          <dgm:chMax/>
          <dgm:chPref val="3"/>
          <dgm:bulletEnabled val="1"/>
        </dgm:presLayoutVars>
      </dgm:prSet>
      <dgm:spPr/>
    </dgm:pt>
    <dgm:pt modelId="{15686F4A-1662-4F64-AF48-D739ABFB731B}" type="pres">
      <dgm:prSet presAssocID="{85FF8899-5648-490A-880E-5050798FC7C7}" presName="childText3" presStyleLbl="solidAlignAcc1" presStyleIdx="2" presStyleCnt="4">
        <dgm:presLayoutVars>
          <dgm:chMax val="0"/>
          <dgm:chPref val="0"/>
          <dgm:bulletEnabled val="1"/>
        </dgm:presLayoutVars>
      </dgm:prSet>
      <dgm:spPr/>
    </dgm:pt>
    <dgm:pt modelId="{F596CA54-A36F-42BD-B71D-0FF9BD51BEA8}" type="pres">
      <dgm:prSet presAssocID="{74245736-EADC-4728-8AD7-E673F4E472EB}" presName="parentText4" presStyleLbl="node1" presStyleIdx="3" presStyleCnt="4">
        <dgm:presLayoutVars>
          <dgm:chMax/>
          <dgm:chPref val="3"/>
          <dgm:bulletEnabled val="1"/>
        </dgm:presLayoutVars>
      </dgm:prSet>
      <dgm:spPr/>
    </dgm:pt>
    <dgm:pt modelId="{B734FD57-FC7E-4040-A23B-94F78A788E4F}" type="pres">
      <dgm:prSet presAssocID="{74245736-EADC-4728-8AD7-E673F4E472EB}" presName="childText4" presStyleLbl="solidAlignAcc1" presStyleIdx="3" presStyleCnt="4">
        <dgm:presLayoutVars>
          <dgm:chMax val="0"/>
          <dgm:chPref val="0"/>
          <dgm:bulletEnabled val="1"/>
        </dgm:presLayoutVars>
      </dgm:prSet>
      <dgm:spPr/>
    </dgm:pt>
  </dgm:ptLst>
  <dgm:cxnLst>
    <dgm:cxn modelId="{E7051F05-BB96-4512-9A84-6FF1B547868E}" type="presOf" srcId="{1B089ACF-8ED7-4455-8E49-2D8091AD80F2}" destId="{B734FD57-FC7E-4040-A23B-94F78A788E4F}" srcOrd="0" destOrd="0" presId="urn:microsoft.com/office/officeart/2009/3/layout/IncreasingArrowsProcess"/>
    <dgm:cxn modelId="{B5E16D13-95F4-464D-AEF3-BF6DD94A0C74}" srcId="{52145494-62D5-47D4-AADF-33B9BB5F34F1}" destId="{85FF8899-5648-490A-880E-5050798FC7C7}" srcOrd="2" destOrd="0" parTransId="{45AA6BD4-D2A0-4DB6-AA99-19FC82665DA1}" sibTransId="{0C90EBA7-2CEE-4DD7-9FC8-DB0CF8CDF851}"/>
    <dgm:cxn modelId="{099C8225-11F4-4D8F-B84A-DADF37C9BD19}" type="presOf" srcId="{406558AC-8200-4DB2-AB68-4C69BA8EABD0}" destId="{43156E8D-96CB-421A-A0A7-D1C4EDFEE62F}" srcOrd="0" destOrd="0" presId="urn:microsoft.com/office/officeart/2009/3/layout/IncreasingArrowsProcess"/>
    <dgm:cxn modelId="{5A3EED27-683E-4756-ACB0-91FA53C6FBB3}" srcId="{74245736-EADC-4728-8AD7-E673F4E472EB}" destId="{1B089ACF-8ED7-4455-8E49-2D8091AD80F2}" srcOrd="0" destOrd="0" parTransId="{8E72626E-4C87-4A97-8634-0D72BEB5B55B}" sibTransId="{CB0CC0D0-78CA-4E31-B786-C96ECB66F152}"/>
    <dgm:cxn modelId="{A69A312E-3D83-4B6C-AB10-498D06510313}" srcId="{D0140C13-B875-4DF8-92A0-60E0F468E2AE}" destId="{6E17E6D2-804B-4788-801D-EFA28D0A0DBA}" srcOrd="0" destOrd="0" parTransId="{B6E1B6D0-16E7-4D3B-82D3-640E8F931D5C}" sibTransId="{CAF61245-AC46-4825-88C3-ACB1679A4DEB}"/>
    <dgm:cxn modelId="{C6C7613C-FD72-4A8E-AA4B-36F63B23E9C4}" type="presOf" srcId="{52145494-62D5-47D4-AADF-33B9BB5F34F1}" destId="{88AC7883-D96E-47F1-BECE-713DC7E9CDE7}" srcOrd="0" destOrd="0" presId="urn:microsoft.com/office/officeart/2009/3/layout/IncreasingArrowsProcess"/>
    <dgm:cxn modelId="{0AE1FC65-79F4-4D24-81A6-F4C6FA8BEAD9}" srcId="{52145494-62D5-47D4-AADF-33B9BB5F34F1}" destId="{74245736-EADC-4728-8AD7-E673F4E472EB}" srcOrd="3" destOrd="0" parTransId="{A3062BE4-79B1-4554-B96F-E43439A9DCAF}" sibTransId="{424F74F0-3F03-421D-9A70-3524377CAC03}"/>
    <dgm:cxn modelId="{E0D16548-DB56-4A05-955C-F1FEFAE26918}" srcId="{2E7FAC8C-AA5D-442F-9260-D242E915AC04}" destId="{406558AC-8200-4DB2-AB68-4C69BA8EABD0}" srcOrd="0" destOrd="0" parTransId="{4AE97D45-145C-432B-AEE9-97DFB538C142}" sibTransId="{F741633A-6DBE-42DE-9EE6-C939C7279A0F}"/>
    <dgm:cxn modelId="{78C30A70-96D2-4DD0-B8F2-1FC4D89FBAF8}" srcId="{85FF8899-5648-490A-880E-5050798FC7C7}" destId="{A3084B7A-E25E-4534-A075-5F9C6FCC250C}" srcOrd="0" destOrd="0" parTransId="{0F3FB404-4D70-4FFE-8C36-E138A0FCF7CF}" sibTransId="{3B9282FB-DC39-4F18-AEE4-CEE896AA4CE0}"/>
    <dgm:cxn modelId="{2BC8A471-E2ED-43A5-B230-CC6E913194EB}" type="presOf" srcId="{85FF8899-5648-490A-880E-5050798FC7C7}" destId="{B5AD4E31-686B-4261-B0AB-DB36A2A0D457}" srcOrd="0" destOrd="0" presId="urn:microsoft.com/office/officeart/2009/3/layout/IncreasingArrowsProcess"/>
    <dgm:cxn modelId="{F42F1C53-EF3A-4164-994B-AEE2A060BCAB}" type="presOf" srcId="{D0140C13-B875-4DF8-92A0-60E0F468E2AE}" destId="{C65D81ED-864F-42AB-841A-707F54811911}" srcOrd="0" destOrd="0" presId="urn:microsoft.com/office/officeart/2009/3/layout/IncreasingArrowsProcess"/>
    <dgm:cxn modelId="{DF02528A-ED61-4D16-A085-5134D7E6A6E1}" type="presOf" srcId="{A3084B7A-E25E-4534-A075-5F9C6FCC250C}" destId="{15686F4A-1662-4F64-AF48-D739ABFB731B}" srcOrd="0" destOrd="0" presId="urn:microsoft.com/office/officeart/2009/3/layout/IncreasingArrowsProcess"/>
    <dgm:cxn modelId="{76E9E09C-415F-41F3-ADDE-AE1E23818E25}" type="presOf" srcId="{6E17E6D2-804B-4788-801D-EFA28D0A0DBA}" destId="{D54EF167-58D7-4336-A3EC-1E33D45D5F34}" srcOrd="0" destOrd="0" presId="urn:microsoft.com/office/officeart/2009/3/layout/IncreasingArrowsProcess"/>
    <dgm:cxn modelId="{45E91BB1-1C72-44C7-BA6A-CCCF00B3AF00}" srcId="{52145494-62D5-47D4-AADF-33B9BB5F34F1}" destId="{D0140C13-B875-4DF8-92A0-60E0F468E2AE}" srcOrd="0" destOrd="0" parTransId="{539716F8-CF07-460E-91FC-E4978C6786C7}" sibTransId="{715605EE-92B0-4B73-940F-1DA5AB8DC7DB}"/>
    <dgm:cxn modelId="{F22F2CCE-7B32-4ED0-8985-A644FAEE1DE5}" srcId="{52145494-62D5-47D4-AADF-33B9BB5F34F1}" destId="{2E7FAC8C-AA5D-442F-9260-D242E915AC04}" srcOrd="1" destOrd="0" parTransId="{45D3E6BF-ACC0-4EB6-8466-C3D1F74323B9}" sibTransId="{9CE4F9EA-CEB5-4681-B5DF-D5CB6A97B76F}"/>
    <dgm:cxn modelId="{27D584CE-7899-48A7-A484-0CE150A4C5C3}" type="presOf" srcId="{2E7FAC8C-AA5D-442F-9260-D242E915AC04}" destId="{62E78EF1-83A7-4BBA-B8ED-02D6389AE063}" srcOrd="0" destOrd="0" presId="urn:microsoft.com/office/officeart/2009/3/layout/IncreasingArrowsProcess"/>
    <dgm:cxn modelId="{1BAA70F3-F413-4939-BFF8-3D21D39892C2}" type="presOf" srcId="{74245736-EADC-4728-8AD7-E673F4E472EB}" destId="{F596CA54-A36F-42BD-B71D-0FF9BD51BEA8}" srcOrd="0" destOrd="0" presId="urn:microsoft.com/office/officeart/2009/3/layout/IncreasingArrowsProcess"/>
    <dgm:cxn modelId="{C99D643A-A7FC-44C6-B68A-547521DDD624}" type="presParOf" srcId="{88AC7883-D96E-47F1-BECE-713DC7E9CDE7}" destId="{C65D81ED-864F-42AB-841A-707F54811911}" srcOrd="0" destOrd="0" presId="urn:microsoft.com/office/officeart/2009/3/layout/IncreasingArrowsProcess"/>
    <dgm:cxn modelId="{34CE1ACC-5105-4D3C-BE45-F51985C3D0B7}" type="presParOf" srcId="{88AC7883-D96E-47F1-BECE-713DC7E9CDE7}" destId="{D54EF167-58D7-4336-A3EC-1E33D45D5F34}" srcOrd="1" destOrd="0" presId="urn:microsoft.com/office/officeart/2009/3/layout/IncreasingArrowsProcess"/>
    <dgm:cxn modelId="{568C5A33-B228-47B7-BCA8-EAFDC36C04E3}" type="presParOf" srcId="{88AC7883-D96E-47F1-BECE-713DC7E9CDE7}" destId="{62E78EF1-83A7-4BBA-B8ED-02D6389AE063}" srcOrd="2" destOrd="0" presId="urn:microsoft.com/office/officeart/2009/3/layout/IncreasingArrowsProcess"/>
    <dgm:cxn modelId="{4245D2C7-38F3-4E12-AFF4-5BC6DDF68F9A}" type="presParOf" srcId="{88AC7883-D96E-47F1-BECE-713DC7E9CDE7}" destId="{43156E8D-96CB-421A-A0A7-D1C4EDFEE62F}" srcOrd="3" destOrd="0" presId="urn:microsoft.com/office/officeart/2009/3/layout/IncreasingArrowsProcess"/>
    <dgm:cxn modelId="{A4820164-5525-4143-853A-39A1EB211437}" type="presParOf" srcId="{88AC7883-D96E-47F1-BECE-713DC7E9CDE7}" destId="{B5AD4E31-686B-4261-B0AB-DB36A2A0D457}" srcOrd="4" destOrd="0" presId="urn:microsoft.com/office/officeart/2009/3/layout/IncreasingArrowsProcess"/>
    <dgm:cxn modelId="{5CB95612-CA01-4E09-AC4C-8EE2750066D3}" type="presParOf" srcId="{88AC7883-D96E-47F1-BECE-713DC7E9CDE7}" destId="{15686F4A-1662-4F64-AF48-D739ABFB731B}" srcOrd="5" destOrd="0" presId="urn:microsoft.com/office/officeart/2009/3/layout/IncreasingArrowsProcess"/>
    <dgm:cxn modelId="{4750190E-953E-45B4-A256-0A8F9C649C26}" type="presParOf" srcId="{88AC7883-D96E-47F1-BECE-713DC7E9CDE7}" destId="{F596CA54-A36F-42BD-B71D-0FF9BD51BEA8}" srcOrd="6" destOrd="0" presId="urn:microsoft.com/office/officeart/2009/3/layout/IncreasingArrowsProcess"/>
    <dgm:cxn modelId="{CAEAB5AA-1020-4061-BD0E-CBCAC74D8976}" type="presParOf" srcId="{88AC7883-D96E-47F1-BECE-713DC7E9CDE7}" destId="{B734FD57-FC7E-4040-A23B-94F78A788E4F}"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FD0D2D-27A2-487B-85AD-24F0E617A4E9}" type="doc">
      <dgm:prSet loTypeId="urn:microsoft.com/office/officeart/2005/8/layout/matrix3" loCatId="matrix" qsTypeId="urn:microsoft.com/office/officeart/2005/8/quickstyle/simple1" qsCatId="simple" csTypeId="urn:microsoft.com/office/officeart/2005/8/colors/colorful2" csCatId="colorful" phldr="1"/>
      <dgm:spPr/>
      <dgm:t>
        <a:bodyPr/>
        <a:lstStyle/>
        <a:p>
          <a:endParaRPr lang="zh-CN" altLang="en-US"/>
        </a:p>
      </dgm:t>
    </dgm:pt>
    <dgm:pt modelId="{39AA5C88-D7C4-4E9C-A75E-A4C1A982BDE3}">
      <dgm:prSet phldrT="[文本]"/>
      <dgm:spPr>
        <a:xfrm>
          <a:off x="1166933" y="388437"/>
          <a:ext cx="1594638" cy="1594638"/>
        </a:xfrm>
        <a:prstGeom prst="roundRect">
          <a:avLst/>
        </a:prstGeom>
        <a:solidFill>
          <a:schemeClr val="accent1">
            <a:lumMod val="75000"/>
          </a:schemeClr>
        </a:solidFill>
        <a:ln w="12700" cap="flat" cmpd="sng" algn="ctr">
          <a:no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图（</a:t>
          </a:r>
          <a:r>
            <a:rPr lang="en-US" altLang="zh-CN" dirty="0">
              <a:solidFill>
                <a:sysClr val="window" lastClr="FFFFFF"/>
              </a:solidFill>
              <a:latin typeface="Calibri"/>
              <a:ea typeface="微软雅黑" panose="020B0503020204020204" pitchFamily="34" charset="-122"/>
              <a:cs typeface="+mn-cs"/>
            </a:rPr>
            <a:t>a)</a:t>
          </a:r>
          <a:r>
            <a:rPr lang="zh-CN" altLang="en-US" dirty="0">
              <a:solidFill>
                <a:sysClr val="window" lastClr="FFFFFF"/>
              </a:solidFill>
              <a:latin typeface="Calibri"/>
              <a:ea typeface="微软雅黑" panose="020B0503020204020204" pitchFamily="34" charset="-122"/>
              <a:cs typeface="+mn-cs"/>
            </a:rPr>
            <a:t>是</a:t>
          </a:r>
          <a:r>
            <a:rPr lang="en-US" altLang="zh-CN" dirty="0">
              <a:solidFill>
                <a:sysClr val="window" lastClr="FFFFFF"/>
              </a:solidFill>
              <a:latin typeface="Calibri"/>
              <a:ea typeface="微软雅黑" panose="020B0503020204020204" pitchFamily="34" charset="-122"/>
              <a:cs typeface="+mn-cs"/>
            </a:rPr>
            <a:t>Wi-Fi</a:t>
          </a:r>
          <a:r>
            <a:rPr lang="zh-CN" altLang="en-US" dirty="0">
              <a:solidFill>
                <a:sysClr val="window" lastClr="FFFFFF"/>
              </a:solidFill>
              <a:latin typeface="Calibri"/>
              <a:ea typeface="微软雅黑" panose="020B0503020204020204" pitchFamily="34" charset="-122"/>
              <a:cs typeface="+mn-cs"/>
            </a:rPr>
            <a:t>基于载波侦听多路接入</a:t>
          </a:r>
          <a:r>
            <a:rPr lang="en-US" altLang="zh-CN" dirty="0">
              <a:solidFill>
                <a:sysClr val="window" lastClr="FFFFFF"/>
              </a:solidFill>
              <a:latin typeface="Calibri"/>
              <a:ea typeface="微软雅黑" panose="020B0503020204020204" pitchFamily="34" charset="-122"/>
              <a:cs typeface="+mn-cs"/>
            </a:rPr>
            <a:t>/</a:t>
          </a:r>
          <a:r>
            <a:rPr lang="zh-CN" altLang="en-US" dirty="0">
              <a:solidFill>
                <a:sysClr val="window" lastClr="FFFFFF"/>
              </a:solidFill>
              <a:latin typeface="Calibri"/>
              <a:ea typeface="微软雅黑" panose="020B0503020204020204" pitchFamily="34" charset="-122"/>
              <a:cs typeface="+mn-cs"/>
            </a:rPr>
            <a:t>冲突避免（</a:t>
          </a:r>
          <a:r>
            <a:rPr lang="en-US" altLang="zh-CN" dirty="0">
              <a:solidFill>
                <a:sysClr val="window" lastClr="FFFFFF"/>
              </a:solidFill>
              <a:latin typeface="Calibri"/>
              <a:ea typeface="微软雅黑" panose="020B0503020204020204" pitchFamily="34" charset="-122"/>
              <a:cs typeface="+mn-cs"/>
            </a:rPr>
            <a:t>CSMA/CA</a:t>
          </a:r>
          <a:r>
            <a:rPr lang="zh-CN" altLang="en-US" dirty="0">
              <a:solidFill>
                <a:sysClr val="window" lastClr="FFFFFF"/>
              </a:solidFill>
              <a:latin typeface="Calibri"/>
              <a:ea typeface="微软雅黑" panose="020B0503020204020204" pitchFamily="34" charset="-122"/>
              <a:cs typeface="+mn-cs"/>
            </a:rPr>
            <a:t>）的时分复用下的多用户接入方式</a:t>
          </a:r>
        </a:p>
      </dgm:t>
    </dgm:pt>
    <dgm:pt modelId="{0777C7EE-7282-48C7-BAB0-DBC928EB082D}" type="parTrans" cxnId="{5528BEFB-5E83-4084-83A7-DC8B0301686F}">
      <dgm:prSet/>
      <dgm:spPr/>
      <dgm:t>
        <a:bodyPr/>
        <a:lstStyle/>
        <a:p>
          <a:endParaRPr lang="zh-CN" altLang="en-US"/>
        </a:p>
      </dgm:t>
    </dgm:pt>
    <dgm:pt modelId="{856B4B31-D900-49B5-BC17-925D32E1D898}" type="sibTrans" cxnId="{5528BEFB-5E83-4084-83A7-DC8B0301686F}">
      <dgm:prSet/>
      <dgm:spPr/>
      <dgm:t>
        <a:bodyPr/>
        <a:lstStyle/>
        <a:p>
          <a:endParaRPr lang="zh-CN" altLang="en-US"/>
        </a:p>
      </dgm:t>
    </dgm:pt>
    <dgm:pt modelId="{0B9EB05E-5DF3-4625-A23D-FB7AAA9D3EBD}">
      <dgm:prSet phldrT="[文本]"/>
      <dgm:spPr>
        <a:xfrm>
          <a:off x="2884235" y="388437"/>
          <a:ext cx="1594638" cy="1594638"/>
        </a:xfrm>
        <a:prstGeom prst="roundRect">
          <a:avLst/>
        </a:prstGeom>
        <a:solidFill>
          <a:schemeClr val="accent1">
            <a:lumMod val="60000"/>
            <a:lumOff val="40000"/>
          </a:schemeClr>
        </a:solidFill>
        <a:ln w="12700" cap="flat" cmpd="sng" algn="ctr">
          <a:no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图（</a:t>
          </a:r>
          <a:r>
            <a:rPr lang="en-US" altLang="zh-CN" dirty="0">
              <a:solidFill>
                <a:sysClr val="window" lastClr="FFFFFF"/>
              </a:solidFill>
              <a:latin typeface="Calibri"/>
              <a:ea typeface="微软雅黑" panose="020B0503020204020204" pitchFamily="34" charset="-122"/>
              <a:cs typeface="+mn-cs"/>
            </a:rPr>
            <a:t>b)</a:t>
          </a:r>
          <a:r>
            <a:rPr lang="zh-CN" altLang="en-US" dirty="0">
              <a:solidFill>
                <a:sysClr val="window" lastClr="FFFFFF"/>
              </a:solidFill>
              <a:latin typeface="Calibri"/>
              <a:ea typeface="微软雅黑" panose="020B0503020204020204" pitchFamily="34" charset="-122"/>
              <a:cs typeface="+mn-cs"/>
            </a:rPr>
            <a:t>是</a:t>
          </a:r>
          <a:r>
            <a:rPr lang="en-US" altLang="zh-CN" dirty="0">
              <a:solidFill>
                <a:sysClr val="window" lastClr="FFFFFF"/>
              </a:solidFill>
              <a:latin typeface="Calibri"/>
              <a:ea typeface="微软雅黑" panose="020B0503020204020204" pitchFamily="34" charset="-122"/>
              <a:cs typeface="+mn-cs"/>
            </a:rPr>
            <a:t>Wi-Fi5</a:t>
          </a:r>
          <a:r>
            <a:rPr lang="zh-CN" altLang="en-US" dirty="0">
              <a:solidFill>
                <a:sysClr val="window" lastClr="FFFFFF"/>
              </a:solidFill>
              <a:latin typeface="Calibri"/>
              <a:ea typeface="微软雅黑" panose="020B0503020204020204" pitchFamily="34" charset="-122"/>
              <a:cs typeface="+mn-cs"/>
            </a:rPr>
            <a:t>之后在多天线配置下，基于多条空间流的空间复用的多用户接入（</a:t>
          </a:r>
          <a:r>
            <a:rPr lang="en-US" altLang="zh-CN" dirty="0">
              <a:solidFill>
                <a:sysClr val="window" lastClr="FFFFFF"/>
              </a:solidFill>
              <a:latin typeface="Calibri"/>
              <a:ea typeface="微软雅黑" panose="020B0503020204020204" pitchFamily="34" charset="-122"/>
              <a:cs typeface="+mn-cs"/>
            </a:rPr>
            <a:t>MU-MIMO</a:t>
          </a:r>
          <a:r>
            <a:rPr lang="zh-CN" altLang="en-US" dirty="0">
              <a:solidFill>
                <a:sysClr val="window" lastClr="FFFFFF"/>
              </a:solidFill>
              <a:latin typeface="Calibri"/>
              <a:ea typeface="微软雅黑" panose="020B0503020204020204" pitchFamily="34" charset="-122"/>
              <a:cs typeface="+mn-cs"/>
            </a:rPr>
            <a:t>）</a:t>
          </a:r>
        </a:p>
      </dgm:t>
    </dgm:pt>
    <dgm:pt modelId="{568005FE-19DB-47A8-B0E8-E9019B360CC6}" type="parTrans" cxnId="{E504E757-9C57-4D6F-A815-506E4FA59C68}">
      <dgm:prSet/>
      <dgm:spPr/>
      <dgm:t>
        <a:bodyPr/>
        <a:lstStyle/>
        <a:p>
          <a:endParaRPr lang="zh-CN" altLang="en-US"/>
        </a:p>
      </dgm:t>
    </dgm:pt>
    <dgm:pt modelId="{F0D46DDE-429E-45AF-ADEA-81833E6EB503}" type="sibTrans" cxnId="{E504E757-9C57-4D6F-A815-506E4FA59C68}">
      <dgm:prSet/>
      <dgm:spPr/>
      <dgm:t>
        <a:bodyPr/>
        <a:lstStyle/>
        <a:p>
          <a:endParaRPr lang="zh-CN" altLang="en-US"/>
        </a:p>
      </dgm:t>
    </dgm:pt>
    <dgm:pt modelId="{9A6A52FF-94D4-4046-9B9E-054441CA54B3}">
      <dgm:prSet phldrT="[文本]"/>
      <dgm:spPr>
        <a:xfrm>
          <a:off x="1166933" y="2105740"/>
          <a:ext cx="1594638" cy="1594638"/>
        </a:xfrm>
        <a:prstGeom prst="roundRect">
          <a:avLst/>
        </a:prstGeom>
        <a:solidFill>
          <a:schemeClr val="accent2">
            <a:lumMod val="75000"/>
          </a:schemeClr>
        </a:solidFill>
        <a:ln w="12700" cap="flat" cmpd="sng" algn="ctr">
          <a:no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图（</a:t>
          </a:r>
          <a:r>
            <a:rPr lang="en-US" altLang="zh-CN" dirty="0">
              <a:solidFill>
                <a:sysClr val="window" lastClr="FFFFFF"/>
              </a:solidFill>
              <a:latin typeface="Calibri"/>
              <a:ea typeface="微软雅黑" panose="020B0503020204020204" pitchFamily="34" charset="-122"/>
              <a:cs typeface="+mn-cs"/>
            </a:rPr>
            <a:t>c)</a:t>
          </a:r>
          <a:r>
            <a:rPr lang="zh-CN" altLang="en-US" dirty="0">
              <a:solidFill>
                <a:sysClr val="window" lastClr="FFFFFF"/>
              </a:solidFill>
              <a:latin typeface="Calibri"/>
              <a:ea typeface="微软雅黑" panose="020B0503020204020204" pitchFamily="34" charset="-122"/>
              <a:cs typeface="+mn-cs"/>
            </a:rPr>
            <a:t>是</a:t>
          </a:r>
          <a:r>
            <a:rPr lang="en-US" altLang="zh-CN" dirty="0">
              <a:solidFill>
                <a:sysClr val="window" lastClr="FFFFFF"/>
              </a:solidFill>
              <a:latin typeface="Calibri"/>
              <a:ea typeface="微软雅黑" panose="020B0503020204020204" pitchFamily="34" charset="-122"/>
              <a:cs typeface="+mn-cs"/>
            </a:rPr>
            <a:t>Wi-Fi6</a:t>
          </a:r>
          <a:r>
            <a:rPr lang="zh-CN" altLang="en-US" dirty="0">
              <a:solidFill>
                <a:sysClr val="window" lastClr="FFFFFF"/>
              </a:solidFill>
              <a:latin typeface="Calibri"/>
              <a:ea typeface="微软雅黑" panose="020B0503020204020204" pitchFamily="34" charset="-122"/>
              <a:cs typeface="+mn-cs"/>
            </a:rPr>
            <a:t>通过</a:t>
          </a:r>
          <a:r>
            <a:rPr lang="en-US" altLang="zh-CN" dirty="0">
              <a:solidFill>
                <a:sysClr val="window" lastClr="FFFFFF"/>
              </a:solidFill>
              <a:latin typeface="Calibri"/>
              <a:ea typeface="微软雅黑" panose="020B0503020204020204" pitchFamily="34" charset="-122"/>
              <a:cs typeface="+mn-cs"/>
            </a:rPr>
            <a:t>OFDMA</a:t>
          </a:r>
          <a:r>
            <a:rPr lang="zh-CN" altLang="en-US" dirty="0">
              <a:solidFill>
                <a:sysClr val="window" lastClr="FFFFFF"/>
              </a:solidFill>
              <a:latin typeface="Calibri"/>
              <a:ea typeface="微软雅黑" panose="020B0503020204020204" pitchFamily="34" charset="-122"/>
              <a:cs typeface="+mn-cs"/>
            </a:rPr>
            <a:t>进行资源单位分配，支持频分复用的多用户接入</a:t>
          </a:r>
        </a:p>
      </dgm:t>
    </dgm:pt>
    <dgm:pt modelId="{ED2D55A1-2729-49AD-BB75-73D92B3CA016}" type="parTrans" cxnId="{C0EC2365-7640-4194-9971-5B3B121A6106}">
      <dgm:prSet/>
      <dgm:spPr/>
      <dgm:t>
        <a:bodyPr/>
        <a:lstStyle/>
        <a:p>
          <a:endParaRPr lang="zh-CN" altLang="en-US"/>
        </a:p>
      </dgm:t>
    </dgm:pt>
    <dgm:pt modelId="{2C495D9A-BE63-4FBE-B13B-7423B436200A}" type="sibTrans" cxnId="{C0EC2365-7640-4194-9971-5B3B121A6106}">
      <dgm:prSet/>
      <dgm:spPr/>
      <dgm:t>
        <a:bodyPr/>
        <a:lstStyle/>
        <a:p>
          <a:endParaRPr lang="zh-CN" altLang="en-US"/>
        </a:p>
      </dgm:t>
    </dgm:pt>
    <dgm:pt modelId="{04BF1707-03B9-4717-89B4-471C56AF3E6B}">
      <dgm:prSet phldrT="[文本]"/>
      <dgm:spPr>
        <a:xfrm>
          <a:off x="2884235" y="2105740"/>
          <a:ext cx="1594638" cy="1594638"/>
        </a:xfrm>
        <a:prstGeom prst="roundRect">
          <a:avLst/>
        </a:prstGeom>
        <a:solidFill>
          <a:schemeClr val="accent3">
            <a:lumMod val="75000"/>
          </a:schemeClr>
        </a:solidFill>
        <a:ln w="12700" cap="flat" cmpd="sng" algn="ctr">
          <a:noFill/>
          <a:prstDash val="solid"/>
          <a:miter lim="800000"/>
        </a:ln>
        <a:effectLst/>
      </dgm:spPr>
      <dgm:t>
        <a:bodyPr/>
        <a:lstStyle/>
        <a:p>
          <a:pPr>
            <a:buNone/>
          </a:pPr>
          <a:r>
            <a:rPr lang="zh-CN" altLang="en-US" dirty="0">
              <a:solidFill>
                <a:sysClr val="window" lastClr="FFFFFF"/>
              </a:solidFill>
              <a:latin typeface="Calibri"/>
              <a:ea typeface="微软雅黑" panose="020B0503020204020204" pitchFamily="34" charset="-122"/>
              <a:cs typeface="+mn-cs"/>
            </a:rPr>
            <a:t>图</a:t>
          </a:r>
          <a:r>
            <a:rPr lang="en-US" altLang="zh-CN" dirty="0">
              <a:solidFill>
                <a:sysClr val="window" lastClr="FFFFFF"/>
              </a:solidFill>
              <a:latin typeface="Calibri"/>
              <a:ea typeface="微软雅黑" panose="020B0503020204020204" pitchFamily="34" charset="-122"/>
              <a:cs typeface="+mn-cs"/>
            </a:rPr>
            <a:t>(d)</a:t>
          </a:r>
          <a:r>
            <a:rPr lang="zh-CN" altLang="en-US" dirty="0">
              <a:solidFill>
                <a:sysClr val="window" lastClr="FFFFFF"/>
              </a:solidFill>
              <a:latin typeface="Calibri"/>
              <a:ea typeface="微软雅黑" panose="020B0503020204020204" pitchFamily="34" charset="-122"/>
              <a:cs typeface="+mn-cs"/>
            </a:rPr>
            <a:t>是</a:t>
          </a:r>
          <a:r>
            <a:rPr lang="en-US" altLang="zh-CN" dirty="0">
              <a:solidFill>
                <a:sysClr val="window" lastClr="FFFFFF"/>
              </a:solidFill>
              <a:latin typeface="Calibri"/>
              <a:ea typeface="微软雅黑" panose="020B0503020204020204" pitchFamily="34" charset="-122"/>
              <a:cs typeface="+mn-cs"/>
            </a:rPr>
            <a:t>Wi-Fi6</a:t>
          </a:r>
          <a:r>
            <a:rPr lang="zh-CN" altLang="en-US" dirty="0">
              <a:solidFill>
                <a:sysClr val="window" lastClr="FFFFFF"/>
              </a:solidFill>
              <a:latin typeface="Calibri"/>
              <a:ea typeface="微软雅黑" panose="020B0503020204020204" pitchFamily="34" charset="-122"/>
              <a:cs typeface="+mn-cs"/>
            </a:rPr>
            <a:t>在多天线配置下，把空间复用与</a:t>
          </a:r>
          <a:r>
            <a:rPr lang="en-US" altLang="zh-CN" dirty="0">
              <a:solidFill>
                <a:sysClr val="window" lastClr="FFFFFF"/>
              </a:solidFill>
              <a:latin typeface="Calibri"/>
              <a:ea typeface="微软雅黑" panose="020B0503020204020204" pitchFamily="34" charset="-122"/>
              <a:cs typeface="+mn-cs"/>
            </a:rPr>
            <a:t>OFDMA</a:t>
          </a:r>
          <a:r>
            <a:rPr lang="zh-CN" altLang="en-US" dirty="0">
              <a:solidFill>
                <a:sysClr val="window" lastClr="FFFFFF"/>
              </a:solidFill>
              <a:latin typeface="Calibri"/>
              <a:ea typeface="微软雅黑" panose="020B0503020204020204" pitchFamily="34" charset="-122"/>
              <a:cs typeface="+mn-cs"/>
            </a:rPr>
            <a:t>混合在一起的多用户接入技术。</a:t>
          </a:r>
        </a:p>
      </dgm:t>
    </dgm:pt>
    <dgm:pt modelId="{87F4C1F6-23FA-461D-9A03-80AFBB925DE6}" type="parTrans" cxnId="{F4E2C2D0-14A5-41BB-92A0-800A7610E565}">
      <dgm:prSet/>
      <dgm:spPr/>
      <dgm:t>
        <a:bodyPr/>
        <a:lstStyle/>
        <a:p>
          <a:endParaRPr lang="zh-CN" altLang="en-US"/>
        </a:p>
      </dgm:t>
    </dgm:pt>
    <dgm:pt modelId="{52C9C7F4-E837-49D5-844E-0A07FAC44320}" type="sibTrans" cxnId="{F4E2C2D0-14A5-41BB-92A0-800A7610E565}">
      <dgm:prSet/>
      <dgm:spPr/>
      <dgm:t>
        <a:bodyPr/>
        <a:lstStyle/>
        <a:p>
          <a:endParaRPr lang="zh-CN" altLang="en-US"/>
        </a:p>
      </dgm:t>
    </dgm:pt>
    <dgm:pt modelId="{4557E421-A2B7-4028-97C5-70C0FFDEE4E3}" type="pres">
      <dgm:prSet presAssocID="{B1FD0D2D-27A2-487B-85AD-24F0E617A4E9}" presName="matrix" presStyleCnt="0">
        <dgm:presLayoutVars>
          <dgm:chMax val="1"/>
          <dgm:dir/>
          <dgm:resizeHandles val="exact"/>
        </dgm:presLayoutVars>
      </dgm:prSet>
      <dgm:spPr/>
    </dgm:pt>
    <dgm:pt modelId="{C4421773-7049-44E2-AFA5-D9AB3393750E}" type="pres">
      <dgm:prSet presAssocID="{B1FD0D2D-27A2-487B-85AD-24F0E617A4E9}" presName="diamond" presStyleLbl="bgShp" presStyleIdx="0" presStyleCnt="1"/>
      <dgm:spPr>
        <a:xfrm>
          <a:off x="778495" y="0"/>
          <a:ext cx="4088816" cy="4088816"/>
        </a:xfrm>
        <a:prstGeom prst="diamond">
          <a:avLst/>
        </a:prstGeom>
        <a:solidFill>
          <a:srgbClr val="EE822F">
            <a:tint val="40000"/>
            <a:hueOff val="0"/>
            <a:satOff val="0"/>
            <a:lumOff val="0"/>
            <a:alphaOff val="0"/>
          </a:srgbClr>
        </a:solidFill>
        <a:ln>
          <a:noFill/>
        </a:ln>
        <a:effectLst/>
      </dgm:spPr>
    </dgm:pt>
    <dgm:pt modelId="{8E341F49-E9CF-4A3C-AE54-ADC96B244B4A}" type="pres">
      <dgm:prSet presAssocID="{B1FD0D2D-27A2-487B-85AD-24F0E617A4E9}" presName="quad1" presStyleLbl="node1" presStyleIdx="0" presStyleCnt="4">
        <dgm:presLayoutVars>
          <dgm:chMax val="0"/>
          <dgm:chPref val="0"/>
          <dgm:bulletEnabled val="1"/>
        </dgm:presLayoutVars>
      </dgm:prSet>
      <dgm:spPr/>
    </dgm:pt>
    <dgm:pt modelId="{860EC0FC-5BE1-4BBD-A2D4-F3236FEEAAF3}" type="pres">
      <dgm:prSet presAssocID="{B1FD0D2D-27A2-487B-85AD-24F0E617A4E9}" presName="quad2" presStyleLbl="node1" presStyleIdx="1" presStyleCnt="4">
        <dgm:presLayoutVars>
          <dgm:chMax val="0"/>
          <dgm:chPref val="0"/>
          <dgm:bulletEnabled val="1"/>
        </dgm:presLayoutVars>
      </dgm:prSet>
      <dgm:spPr/>
    </dgm:pt>
    <dgm:pt modelId="{B585C9DB-C866-4BD9-84A9-F45EFF67695C}" type="pres">
      <dgm:prSet presAssocID="{B1FD0D2D-27A2-487B-85AD-24F0E617A4E9}" presName="quad3" presStyleLbl="node1" presStyleIdx="2" presStyleCnt="4">
        <dgm:presLayoutVars>
          <dgm:chMax val="0"/>
          <dgm:chPref val="0"/>
          <dgm:bulletEnabled val="1"/>
        </dgm:presLayoutVars>
      </dgm:prSet>
      <dgm:spPr/>
    </dgm:pt>
    <dgm:pt modelId="{FC8EA9AB-B203-430D-BCA5-A275E874A5BA}" type="pres">
      <dgm:prSet presAssocID="{B1FD0D2D-27A2-487B-85AD-24F0E617A4E9}" presName="quad4" presStyleLbl="node1" presStyleIdx="3" presStyleCnt="4">
        <dgm:presLayoutVars>
          <dgm:chMax val="0"/>
          <dgm:chPref val="0"/>
          <dgm:bulletEnabled val="1"/>
        </dgm:presLayoutVars>
      </dgm:prSet>
      <dgm:spPr/>
    </dgm:pt>
  </dgm:ptLst>
  <dgm:cxnLst>
    <dgm:cxn modelId="{AD5F232E-585C-4DB2-A816-CE8E63FAC37E}" type="presOf" srcId="{0B9EB05E-5DF3-4625-A23D-FB7AAA9D3EBD}" destId="{860EC0FC-5BE1-4BBD-A2D4-F3236FEEAAF3}" srcOrd="0" destOrd="0" presId="urn:microsoft.com/office/officeart/2005/8/layout/matrix3"/>
    <dgm:cxn modelId="{ED049830-9977-41DD-B07C-EB60A249F3F1}" type="presOf" srcId="{9A6A52FF-94D4-4046-9B9E-054441CA54B3}" destId="{B585C9DB-C866-4BD9-84A9-F45EFF67695C}" srcOrd="0" destOrd="0" presId="urn:microsoft.com/office/officeart/2005/8/layout/matrix3"/>
    <dgm:cxn modelId="{37F2B93C-D043-4458-84B4-B8AC75134E1E}" type="presOf" srcId="{04BF1707-03B9-4717-89B4-471C56AF3E6B}" destId="{FC8EA9AB-B203-430D-BCA5-A275E874A5BA}" srcOrd="0" destOrd="0" presId="urn:microsoft.com/office/officeart/2005/8/layout/matrix3"/>
    <dgm:cxn modelId="{63854F5E-A9D2-418D-AC87-667F88DDF094}" type="presOf" srcId="{39AA5C88-D7C4-4E9C-A75E-A4C1A982BDE3}" destId="{8E341F49-E9CF-4A3C-AE54-ADC96B244B4A}" srcOrd="0" destOrd="0" presId="urn:microsoft.com/office/officeart/2005/8/layout/matrix3"/>
    <dgm:cxn modelId="{C0EC2365-7640-4194-9971-5B3B121A6106}" srcId="{B1FD0D2D-27A2-487B-85AD-24F0E617A4E9}" destId="{9A6A52FF-94D4-4046-9B9E-054441CA54B3}" srcOrd="2" destOrd="0" parTransId="{ED2D55A1-2729-49AD-BB75-73D92B3CA016}" sibTransId="{2C495D9A-BE63-4FBE-B13B-7423B436200A}"/>
    <dgm:cxn modelId="{E504E757-9C57-4D6F-A815-506E4FA59C68}" srcId="{B1FD0D2D-27A2-487B-85AD-24F0E617A4E9}" destId="{0B9EB05E-5DF3-4625-A23D-FB7AAA9D3EBD}" srcOrd="1" destOrd="0" parTransId="{568005FE-19DB-47A8-B0E8-E9019B360CC6}" sibTransId="{F0D46DDE-429E-45AF-ADEA-81833E6EB503}"/>
    <dgm:cxn modelId="{0D3D4989-AEFB-4658-822A-8462D3F06D36}" type="presOf" srcId="{B1FD0D2D-27A2-487B-85AD-24F0E617A4E9}" destId="{4557E421-A2B7-4028-97C5-70C0FFDEE4E3}" srcOrd="0" destOrd="0" presId="urn:microsoft.com/office/officeart/2005/8/layout/matrix3"/>
    <dgm:cxn modelId="{F4E2C2D0-14A5-41BB-92A0-800A7610E565}" srcId="{B1FD0D2D-27A2-487B-85AD-24F0E617A4E9}" destId="{04BF1707-03B9-4717-89B4-471C56AF3E6B}" srcOrd="3" destOrd="0" parTransId="{87F4C1F6-23FA-461D-9A03-80AFBB925DE6}" sibTransId="{52C9C7F4-E837-49D5-844E-0A07FAC44320}"/>
    <dgm:cxn modelId="{5528BEFB-5E83-4084-83A7-DC8B0301686F}" srcId="{B1FD0D2D-27A2-487B-85AD-24F0E617A4E9}" destId="{39AA5C88-D7C4-4E9C-A75E-A4C1A982BDE3}" srcOrd="0" destOrd="0" parTransId="{0777C7EE-7282-48C7-BAB0-DBC928EB082D}" sibTransId="{856B4B31-D900-49B5-BC17-925D32E1D898}"/>
    <dgm:cxn modelId="{11257FFD-1F76-4323-A7D6-D90B42A07E07}" type="presParOf" srcId="{4557E421-A2B7-4028-97C5-70C0FFDEE4E3}" destId="{C4421773-7049-44E2-AFA5-D9AB3393750E}" srcOrd="0" destOrd="0" presId="urn:microsoft.com/office/officeart/2005/8/layout/matrix3"/>
    <dgm:cxn modelId="{8601E917-16A1-4FF3-BAB2-9661E74668E8}" type="presParOf" srcId="{4557E421-A2B7-4028-97C5-70C0FFDEE4E3}" destId="{8E341F49-E9CF-4A3C-AE54-ADC96B244B4A}" srcOrd="1" destOrd="0" presId="urn:microsoft.com/office/officeart/2005/8/layout/matrix3"/>
    <dgm:cxn modelId="{F20F07B3-B9F6-4257-9E6C-C93F1F74D4B4}" type="presParOf" srcId="{4557E421-A2B7-4028-97C5-70C0FFDEE4E3}" destId="{860EC0FC-5BE1-4BBD-A2D4-F3236FEEAAF3}" srcOrd="2" destOrd="0" presId="urn:microsoft.com/office/officeart/2005/8/layout/matrix3"/>
    <dgm:cxn modelId="{17428626-315F-4311-9BA5-CAF15EE58C77}" type="presParOf" srcId="{4557E421-A2B7-4028-97C5-70C0FFDEE4E3}" destId="{B585C9DB-C866-4BD9-84A9-F45EFF67695C}" srcOrd="3" destOrd="0" presId="urn:microsoft.com/office/officeart/2005/8/layout/matrix3"/>
    <dgm:cxn modelId="{05278B46-B865-4A50-BD7E-06CBA6BB9080}" type="presParOf" srcId="{4557E421-A2B7-4028-97C5-70C0FFDEE4E3}" destId="{FC8EA9AB-B203-430D-BCA5-A275E874A5BA}"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201B45-272F-41F8-97EB-B52FFEA44F45}" type="doc">
      <dgm:prSet loTypeId="urn:microsoft.com/office/officeart/2005/8/layout/vList6" loCatId="process" qsTypeId="urn:microsoft.com/office/officeart/2005/8/quickstyle/simple1" qsCatId="simple" csTypeId="urn:microsoft.com/office/officeart/2005/8/colors/accent1_3" csCatId="accent1" phldr="1"/>
      <dgm:spPr/>
      <dgm:t>
        <a:bodyPr/>
        <a:lstStyle/>
        <a:p>
          <a:endParaRPr lang="zh-CN" altLang="en-US"/>
        </a:p>
      </dgm:t>
    </dgm:pt>
    <dgm:pt modelId="{E6913F61-1942-4B63-A72F-EFCBF65E3499}">
      <dgm:prSet phldrT="[文本]"/>
      <dgm:spPr/>
      <dgm:t>
        <a:bodyPr/>
        <a:lstStyle/>
        <a:p>
          <a:r>
            <a:rPr lang="zh-CN" altLang="en-US" dirty="0"/>
            <a:t>高速率</a:t>
          </a:r>
        </a:p>
      </dgm:t>
    </dgm:pt>
    <dgm:pt modelId="{88AA0A26-5621-4DD2-84DD-D4D0061EBF8E}" type="parTrans" cxnId="{301DA97B-A20C-48A0-933C-844DB3247F71}">
      <dgm:prSet/>
      <dgm:spPr/>
      <dgm:t>
        <a:bodyPr/>
        <a:lstStyle/>
        <a:p>
          <a:endParaRPr lang="zh-CN" altLang="en-US"/>
        </a:p>
      </dgm:t>
    </dgm:pt>
    <dgm:pt modelId="{747A1544-9F20-449E-BEF7-88D4C7FFC88A}" type="sibTrans" cxnId="{301DA97B-A20C-48A0-933C-844DB3247F71}">
      <dgm:prSet/>
      <dgm:spPr/>
      <dgm:t>
        <a:bodyPr/>
        <a:lstStyle/>
        <a:p>
          <a:endParaRPr lang="zh-CN" altLang="en-US"/>
        </a:p>
      </dgm:t>
    </dgm:pt>
    <dgm:pt modelId="{F3D7A0E4-90A5-42D0-8EEA-2DD15EEB01FD}">
      <dgm:prSet phldrT="[文本]"/>
      <dgm:spPr/>
      <dgm:t>
        <a:bodyPr/>
        <a:lstStyle/>
        <a:p>
          <a:r>
            <a:rPr lang="en-US" altLang="zh-CN" dirty="0"/>
            <a:t>Wi</a:t>
          </a:r>
          <a:r>
            <a:rPr lang="zh-CN" altLang="en-US" dirty="0"/>
            <a:t>－</a:t>
          </a:r>
          <a:r>
            <a:rPr lang="en-US" altLang="zh-CN" dirty="0"/>
            <a:t>Fi</a:t>
          </a:r>
          <a:r>
            <a:rPr lang="zh-CN" altLang="en-US" dirty="0"/>
            <a:t>６</a:t>
          </a:r>
          <a:r>
            <a:rPr lang="zh-CN" altLang="en-US" b="1" dirty="0"/>
            <a:t>支持更高阶的１０２４－ＱＡＭ调制方式</a:t>
          </a:r>
          <a:r>
            <a:rPr lang="zh-CN" altLang="en-US" dirty="0"/>
            <a:t>，</a:t>
          </a:r>
          <a:r>
            <a:rPr lang="en-US" altLang="zh-CN" dirty="0"/>
            <a:t>Wi</a:t>
          </a:r>
          <a:r>
            <a:rPr lang="zh-CN" altLang="en-US" dirty="0"/>
            <a:t>－</a:t>
          </a:r>
          <a:r>
            <a:rPr lang="en-US" altLang="zh-CN" dirty="0"/>
            <a:t>Fi</a:t>
          </a:r>
          <a:r>
            <a:rPr lang="zh-CN" altLang="en-US" dirty="0"/>
            <a:t>６单台设备最大连接速率可以达到９</a:t>
          </a:r>
          <a:r>
            <a:rPr lang="en-US" altLang="zh-CN" dirty="0"/>
            <a:t>.</a:t>
          </a:r>
          <a:r>
            <a:rPr lang="zh-CN" altLang="en-US" dirty="0"/>
            <a:t>６Ｇｂｐｓ，相比</a:t>
          </a:r>
          <a:r>
            <a:rPr lang="en-US" altLang="zh-CN" dirty="0"/>
            <a:t>Wi</a:t>
          </a:r>
          <a:r>
            <a:rPr lang="zh-CN" altLang="en-US" dirty="0"/>
            <a:t>－</a:t>
          </a:r>
          <a:r>
            <a:rPr lang="en-US" altLang="zh-CN" dirty="0"/>
            <a:t>Fi</a:t>
          </a:r>
          <a:r>
            <a:rPr lang="zh-CN" altLang="en-US" dirty="0"/>
            <a:t>５速率提升了３９％。在中间部分子信道繁忙状态下，通过引入</a:t>
          </a:r>
          <a:r>
            <a:rPr lang="zh-CN" altLang="en-US" b="1" dirty="0"/>
            <a:t>非联系信道捆绑技术</a:t>
          </a:r>
          <a:r>
            <a:rPr lang="zh-CN" altLang="en-US" dirty="0"/>
            <a:t>，利用非连续信道发送下行数据，提高了捆绑信道利用效率及速率。</a:t>
          </a:r>
        </a:p>
      </dgm:t>
    </dgm:pt>
    <dgm:pt modelId="{5F17502A-BECB-4E3B-B237-16D660E6870B}" type="parTrans" cxnId="{3B748443-67A4-443B-A5B2-A9BDFCC51D7C}">
      <dgm:prSet/>
      <dgm:spPr/>
      <dgm:t>
        <a:bodyPr/>
        <a:lstStyle/>
        <a:p>
          <a:endParaRPr lang="zh-CN" altLang="en-US"/>
        </a:p>
      </dgm:t>
    </dgm:pt>
    <dgm:pt modelId="{3C638590-411F-461B-90E9-16E9A99D222D}" type="sibTrans" cxnId="{3B748443-67A4-443B-A5B2-A9BDFCC51D7C}">
      <dgm:prSet/>
      <dgm:spPr/>
      <dgm:t>
        <a:bodyPr/>
        <a:lstStyle/>
        <a:p>
          <a:endParaRPr lang="zh-CN" altLang="en-US"/>
        </a:p>
      </dgm:t>
    </dgm:pt>
    <dgm:pt modelId="{450F9D4D-5676-461F-99E7-D8889E3392F3}">
      <dgm:prSet phldrT="[文本]"/>
      <dgm:spPr/>
      <dgm:t>
        <a:bodyPr/>
        <a:lstStyle/>
        <a:p>
          <a:r>
            <a:rPr lang="zh-CN" altLang="en-US" dirty="0"/>
            <a:t>高并发</a:t>
          </a:r>
        </a:p>
      </dgm:t>
    </dgm:pt>
    <dgm:pt modelId="{6DDEAD1E-3EEB-44C6-9473-FF25AA5E4AE1}" type="parTrans" cxnId="{12845F85-89B8-4892-A1C4-FE428A1B6B0C}">
      <dgm:prSet/>
      <dgm:spPr/>
      <dgm:t>
        <a:bodyPr/>
        <a:lstStyle/>
        <a:p>
          <a:endParaRPr lang="zh-CN" altLang="en-US"/>
        </a:p>
      </dgm:t>
    </dgm:pt>
    <dgm:pt modelId="{C3AC96B2-B59D-4958-93F9-9D02D4BC23CC}" type="sibTrans" cxnId="{12845F85-89B8-4892-A1C4-FE428A1B6B0C}">
      <dgm:prSet/>
      <dgm:spPr/>
      <dgm:t>
        <a:bodyPr/>
        <a:lstStyle/>
        <a:p>
          <a:endParaRPr lang="zh-CN" altLang="en-US"/>
        </a:p>
      </dgm:t>
    </dgm:pt>
    <dgm:pt modelId="{AA83CDF7-F158-479D-ACAC-88A7940E31C9}">
      <dgm:prSet phldrT="[文本]"/>
      <dgm:spPr/>
      <dgm:t>
        <a:bodyPr/>
        <a:lstStyle/>
        <a:p>
          <a:r>
            <a:rPr lang="zh-CN" altLang="en-US" dirty="0"/>
            <a:t>通过引入</a:t>
          </a:r>
          <a:r>
            <a:rPr lang="en-US" altLang="zh-CN" b="1" dirty="0"/>
            <a:t>OFDMA</a:t>
          </a:r>
          <a:r>
            <a:rPr lang="zh-CN" altLang="en-US" b="1" dirty="0"/>
            <a:t>技术</a:t>
          </a:r>
          <a:r>
            <a:rPr lang="zh-CN" altLang="en-US" dirty="0"/>
            <a:t>，实现多个终端上下行数据在不同子载波同时传输，降低了每个设备等待信道接入的时延。同时，通过引入基于</a:t>
          </a:r>
          <a:r>
            <a:rPr lang="zh-CN" altLang="en-US" b="1" dirty="0"/>
            <a:t>触发帧的信道接入方式</a:t>
          </a:r>
          <a:r>
            <a:rPr lang="zh-CN" altLang="en-US" dirty="0"/>
            <a:t>，降低了多设备竞争信道导致冲突的概率。通过引入多</a:t>
          </a:r>
          <a:r>
            <a:rPr lang="en-US" altLang="zh-CN" dirty="0"/>
            <a:t>BSSID</a:t>
          </a:r>
          <a:r>
            <a:rPr lang="zh-CN" altLang="en-US" dirty="0"/>
            <a:t>技术，减少多</a:t>
          </a:r>
          <a:r>
            <a:rPr lang="en-US" altLang="zh-CN" dirty="0"/>
            <a:t>BSS</a:t>
          </a:r>
          <a:r>
            <a:rPr lang="zh-CN" altLang="en-US" dirty="0"/>
            <a:t>位于同一个物理</a:t>
          </a:r>
          <a:r>
            <a:rPr lang="en-US" altLang="zh-CN" dirty="0"/>
            <a:t>AP</a:t>
          </a:r>
          <a:r>
            <a:rPr lang="zh-CN" altLang="en-US" dirty="0"/>
            <a:t>时信标帧和探测响应帧的交互，提高信道利用效率</a:t>
          </a:r>
        </a:p>
      </dgm:t>
    </dgm:pt>
    <dgm:pt modelId="{732AD8FA-738B-4DEB-8734-BED2A60FD236}" type="parTrans" cxnId="{AAC55578-4F71-47CC-8949-D76618338D63}">
      <dgm:prSet/>
      <dgm:spPr/>
      <dgm:t>
        <a:bodyPr/>
        <a:lstStyle/>
        <a:p>
          <a:endParaRPr lang="zh-CN" altLang="en-US"/>
        </a:p>
      </dgm:t>
    </dgm:pt>
    <dgm:pt modelId="{3137D027-3201-42F8-AC8E-2BDD42DA29B4}" type="sibTrans" cxnId="{AAC55578-4F71-47CC-8949-D76618338D63}">
      <dgm:prSet/>
      <dgm:spPr/>
      <dgm:t>
        <a:bodyPr/>
        <a:lstStyle/>
        <a:p>
          <a:endParaRPr lang="zh-CN" altLang="en-US"/>
        </a:p>
      </dgm:t>
    </dgm:pt>
    <dgm:pt modelId="{D39A3877-9AC9-48B3-8481-249169991044}">
      <dgm:prSet phldrT="[文本]"/>
      <dgm:spPr/>
      <dgm:t>
        <a:bodyPr/>
        <a:lstStyle/>
        <a:p>
          <a:r>
            <a:rPr lang="zh-CN" altLang="en-US" dirty="0"/>
            <a:t>低时延</a:t>
          </a:r>
        </a:p>
      </dgm:t>
    </dgm:pt>
    <dgm:pt modelId="{FF1B1809-7056-4DA1-A776-337EA719018A}" type="parTrans" cxnId="{CB9C79F1-FAEA-4143-B818-F7AD9E1EB6FC}">
      <dgm:prSet/>
      <dgm:spPr/>
      <dgm:t>
        <a:bodyPr/>
        <a:lstStyle/>
        <a:p>
          <a:endParaRPr lang="zh-CN" altLang="en-US"/>
        </a:p>
      </dgm:t>
    </dgm:pt>
    <dgm:pt modelId="{CDFE141F-32D9-4943-A969-37585ECEFB0B}" type="sibTrans" cxnId="{CB9C79F1-FAEA-4143-B818-F7AD9E1EB6FC}">
      <dgm:prSet/>
      <dgm:spPr/>
      <dgm:t>
        <a:bodyPr/>
        <a:lstStyle/>
        <a:p>
          <a:endParaRPr lang="zh-CN" altLang="en-US"/>
        </a:p>
      </dgm:t>
    </dgm:pt>
    <dgm:pt modelId="{D2AAAD90-A5CB-4420-80FA-208743D5D8A1}">
      <dgm:prSet phldrT="[文本]"/>
      <dgm:spPr/>
      <dgm:t>
        <a:bodyPr/>
        <a:lstStyle/>
        <a:p>
          <a:r>
            <a:rPr lang="zh-CN" altLang="en-US"/>
            <a:t>对于多个相邻</a:t>
          </a:r>
          <a:r>
            <a:rPr lang="en-US" altLang="zh-CN"/>
            <a:t>AP</a:t>
          </a:r>
          <a:r>
            <a:rPr lang="zh-CN" altLang="en-US"/>
            <a:t>工作在相同信道的场景，</a:t>
          </a:r>
          <a:r>
            <a:rPr lang="en-US" altLang="zh-CN"/>
            <a:t>Wi</a:t>
          </a:r>
          <a:r>
            <a:rPr lang="zh-CN" altLang="en-US"/>
            <a:t>－</a:t>
          </a:r>
          <a:r>
            <a:rPr lang="en-US" altLang="zh-CN"/>
            <a:t>Fi</a:t>
          </a:r>
          <a:r>
            <a:rPr lang="zh-CN" altLang="en-US"/>
            <a:t>６引入的</a:t>
          </a:r>
          <a:r>
            <a:rPr lang="zh-CN" altLang="en-US" b="1"/>
            <a:t>空间复用（</a:t>
          </a:r>
          <a:r>
            <a:rPr lang="en-US" altLang="zh-CN" b="1"/>
            <a:t>SR</a:t>
          </a:r>
          <a:r>
            <a:rPr lang="zh-CN" altLang="en-US" b="1"/>
            <a:t>）技术</a:t>
          </a:r>
          <a:r>
            <a:rPr lang="zh-CN" altLang="en-US"/>
            <a:t>，实现了两个</a:t>
          </a:r>
          <a:r>
            <a:rPr lang="en-US" altLang="zh-CN"/>
            <a:t>BSS</a:t>
          </a:r>
          <a:r>
            <a:rPr lang="zh-CN" altLang="en-US"/>
            <a:t>内的</a:t>
          </a:r>
          <a:r>
            <a:rPr lang="en-US" altLang="zh-CN"/>
            <a:t>AP</a:t>
          </a:r>
          <a:r>
            <a:rPr lang="zh-CN" altLang="en-US"/>
            <a:t>和</a:t>
          </a:r>
          <a:r>
            <a:rPr lang="en-US" altLang="zh-CN"/>
            <a:t>STA</a:t>
          </a:r>
          <a:r>
            <a:rPr lang="zh-CN" altLang="en-US"/>
            <a:t>在各自空间中传送数据，而彼此不受干扰，降低了多个</a:t>
          </a:r>
          <a:r>
            <a:rPr lang="en-US" altLang="zh-CN"/>
            <a:t>AP</a:t>
          </a:r>
          <a:r>
            <a:rPr lang="zh-CN" altLang="en-US"/>
            <a:t>情况下的数据传送的时延。同时，通过引入</a:t>
          </a:r>
          <a:r>
            <a:rPr lang="en-US" altLang="zh-CN"/>
            <a:t>OFDMA</a:t>
          </a:r>
          <a:r>
            <a:rPr lang="zh-CN" altLang="en-US"/>
            <a:t>方式多用户同时反馈信道信息，降低了多用户信道探测过程的时延。</a:t>
          </a:r>
          <a:endParaRPr lang="zh-CN" altLang="en-US" dirty="0"/>
        </a:p>
      </dgm:t>
    </dgm:pt>
    <dgm:pt modelId="{22E99584-F088-4354-B0D2-3C8B48301C1E}" type="parTrans" cxnId="{45E05BAB-AA8F-4A56-9744-2936A166E2B7}">
      <dgm:prSet/>
      <dgm:spPr/>
      <dgm:t>
        <a:bodyPr/>
        <a:lstStyle/>
        <a:p>
          <a:endParaRPr lang="zh-CN" altLang="en-US"/>
        </a:p>
      </dgm:t>
    </dgm:pt>
    <dgm:pt modelId="{C188D1A7-6448-4471-BD5D-7B07A008D03F}" type="sibTrans" cxnId="{45E05BAB-AA8F-4A56-9744-2936A166E2B7}">
      <dgm:prSet/>
      <dgm:spPr/>
      <dgm:t>
        <a:bodyPr/>
        <a:lstStyle/>
        <a:p>
          <a:endParaRPr lang="zh-CN" altLang="en-US"/>
        </a:p>
      </dgm:t>
    </dgm:pt>
    <dgm:pt modelId="{845CA3D0-C01C-4EE3-82F3-D38AF3B421E3}">
      <dgm:prSet phldrT="[文本]"/>
      <dgm:spPr/>
      <dgm:t>
        <a:bodyPr/>
        <a:lstStyle/>
        <a:p>
          <a:r>
            <a:rPr lang="zh-CN" altLang="en-US" dirty="0"/>
            <a:t>低功耗</a:t>
          </a:r>
        </a:p>
      </dgm:t>
    </dgm:pt>
    <dgm:pt modelId="{00D66718-D391-4543-AF9C-3F93BAFB029A}" type="parTrans" cxnId="{1E330239-9FEF-43DF-BB19-EA3E6EDD2776}">
      <dgm:prSet/>
      <dgm:spPr/>
      <dgm:t>
        <a:bodyPr/>
        <a:lstStyle/>
        <a:p>
          <a:endParaRPr lang="zh-CN" altLang="en-US"/>
        </a:p>
      </dgm:t>
    </dgm:pt>
    <dgm:pt modelId="{D7E66EC2-51AF-4F26-9CBE-20E989934DE3}" type="sibTrans" cxnId="{1E330239-9FEF-43DF-BB19-EA3E6EDD2776}">
      <dgm:prSet/>
      <dgm:spPr/>
      <dgm:t>
        <a:bodyPr/>
        <a:lstStyle/>
        <a:p>
          <a:endParaRPr lang="zh-CN" altLang="en-US"/>
        </a:p>
      </dgm:t>
    </dgm:pt>
    <dgm:pt modelId="{29D4F7D1-CB40-456A-9395-D315764A8C65}">
      <dgm:prSet phldrT="[文本]"/>
      <dgm:spPr/>
      <dgm:t>
        <a:bodyPr/>
        <a:lstStyle/>
        <a:p>
          <a:r>
            <a:rPr lang="en-US" altLang="zh-CN" dirty="0"/>
            <a:t>Wi</a:t>
          </a:r>
          <a:r>
            <a:rPr lang="zh-CN" altLang="en-US" dirty="0"/>
            <a:t>－</a:t>
          </a:r>
          <a:r>
            <a:rPr lang="en-US" altLang="zh-CN" dirty="0"/>
            <a:t>Fi</a:t>
          </a:r>
          <a:r>
            <a:rPr lang="zh-CN" altLang="en-US" dirty="0"/>
            <a:t>６支持</a:t>
          </a:r>
          <a:r>
            <a:rPr lang="zh-CN" altLang="en-US" b="1" dirty="0"/>
            <a:t>基于目标唤醒时间（</a:t>
          </a:r>
          <a:r>
            <a:rPr lang="en-US" altLang="zh-CN" b="1" dirty="0"/>
            <a:t>TWT</a:t>
          </a:r>
          <a:r>
            <a:rPr lang="zh-CN" altLang="en-US" b="1" dirty="0"/>
            <a:t>）</a:t>
          </a:r>
          <a:r>
            <a:rPr lang="zh-CN" altLang="en-US" dirty="0"/>
            <a:t>，</a:t>
          </a:r>
          <a:r>
            <a:rPr lang="en-US" altLang="zh-CN" dirty="0"/>
            <a:t>AP</a:t>
          </a:r>
          <a:r>
            <a:rPr lang="zh-CN" altLang="en-US" dirty="0"/>
            <a:t>与</a:t>
          </a:r>
          <a:r>
            <a:rPr lang="en-US" altLang="zh-CN" dirty="0"/>
            <a:t>STA</a:t>
          </a:r>
          <a:r>
            <a:rPr lang="zh-CN" altLang="en-US" dirty="0"/>
            <a:t>协商唤醒时间和发送、接收数据周期的机制，其中，ＡＰ通过　</a:t>
          </a:r>
          <a:r>
            <a:rPr lang="en-US" altLang="zh-CN" dirty="0" err="1"/>
            <a:t>i</a:t>
          </a:r>
          <a:r>
            <a:rPr lang="en-US" altLang="zh-CN" dirty="0"/>
            <a:t>-TWT</a:t>
          </a:r>
          <a:r>
            <a:rPr lang="zh-CN" altLang="en-US" dirty="0"/>
            <a:t>　技术与</a:t>
          </a:r>
          <a:r>
            <a:rPr lang="en-US" altLang="zh-CN" dirty="0"/>
            <a:t>STA</a:t>
          </a:r>
          <a:r>
            <a:rPr lang="zh-CN" altLang="en-US" dirty="0"/>
            <a:t>协商不同的唤醒时间，也可以通过ｂ－ＴＷＴ将</a:t>
          </a:r>
          <a:r>
            <a:rPr lang="en-US" altLang="zh-CN" dirty="0"/>
            <a:t>STA</a:t>
          </a:r>
          <a:r>
            <a:rPr lang="zh-CN" altLang="en-US" dirty="0"/>
            <a:t>分到不同的唤醒周期组，减少了唤醒后同时竞争无限媒介的设备数量。</a:t>
          </a:r>
          <a:r>
            <a:rPr lang="en-US" altLang="zh-CN" dirty="0"/>
            <a:t>TWT</a:t>
          </a:r>
          <a:r>
            <a:rPr lang="zh-CN" altLang="en-US" dirty="0"/>
            <a:t>技术改进了设备睡眠管理的机制，</a:t>
          </a:r>
          <a:r>
            <a:rPr lang="en-US" altLang="zh-CN" dirty="0"/>
            <a:t>STA</a:t>
          </a:r>
          <a:r>
            <a:rPr lang="zh-CN" altLang="en-US" dirty="0"/>
            <a:t>不需要定期醒来接收信标信息以及查看缓存信息，从而提高了设备的电池寿命，降低了终端功耗。</a:t>
          </a:r>
        </a:p>
      </dgm:t>
    </dgm:pt>
    <dgm:pt modelId="{98A52B70-2D94-4E85-8EE5-BCF7DFDBE412}" type="parTrans" cxnId="{D52515BD-74B0-4C27-A00A-D6E82ECA1F42}">
      <dgm:prSet/>
      <dgm:spPr/>
      <dgm:t>
        <a:bodyPr/>
        <a:lstStyle/>
        <a:p>
          <a:endParaRPr lang="zh-CN" altLang="en-US"/>
        </a:p>
      </dgm:t>
    </dgm:pt>
    <dgm:pt modelId="{2D0B317D-9277-4284-98C2-2C4F6652C870}" type="sibTrans" cxnId="{D52515BD-74B0-4C27-A00A-D6E82ECA1F42}">
      <dgm:prSet/>
      <dgm:spPr/>
      <dgm:t>
        <a:bodyPr/>
        <a:lstStyle/>
        <a:p>
          <a:endParaRPr lang="zh-CN" altLang="en-US"/>
        </a:p>
      </dgm:t>
    </dgm:pt>
    <dgm:pt modelId="{2DDBA7A8-0369-45D7-99BA-798AA21B7910}">
      <dgm:prSet phldrT="[文本]"/>
      <dgm:spPr/>
      <dgm:t>
        <a:bodyPr/>
        <a:lstStyle/>
        <a:p>
          <a:r>
            <a:rPr lang="zh-CN" altLang="en-US"/>
            <a:t>新频段</a:t>
          </a:r>
          <a:endParaRPr lang="zh-CN" altLang="en-US" dirty="0"/>
        </a:p>
      </dgm:t>
    </dgm:pt>
    <dgm:pt modelId="{29201C0F-AB67-47C8-8711-7BDA60E703C9}" type="parTrans" cxnId="{A446B738-6049-4C62-BCAC-67B5E35AAB3E}">
      <dgm:prSet/>
      <dgm:spPr/>
      <dgm:t>
        <a:bodyPr/>
        <a:lstStyle/>
        <a:p>
          <a:endParaRPr lang="zh-CN" altLang="en-US"/>
        </a:p>
      </dgm:t>
    </dgm:pt>
    <dgm:pt modelId="{C641E107-7B58-44F1-9D09-E976537340DA}" type="sibTrans" cxnId="{A446B738-6049-4C62-BCAC-67B5E35AAB3E}">
      <dgm:prSet/>
      <dgm:spPr/>
      <dgm:t>
        <a:bodyPr/>
        <a:lstStyle/>
        <a:p>
          <a:endParaRPr lang="zh-CN" altLang="en-US"/>
        </a:p>
      </dgm:t>
    </dgm:pt>
    <dgm:pt modelId="{51260FA8-D0E9-41C7-8A2D-D185D2A34796}">
      <dgm:prSet phldrT="[文本]"/>
      <dgm:spPr/>
      <dgm:t>
        <a:bodyPr/>
        <a:lstStyle/>
        <a:p>
          <a:r>
            <a:rPr lang="en-US" altLang="zh-CN" dirty="0"/>
            <a:t>Wi</a:t>
          </a:r>
          <a:r>
            <a:rPr lang="zh-CN" altLang="en-US" dirty="0"/>
            <a:t>－</a:t>
          </a:r>
          <a:r>
            <a:rPr lang="en-US" altLang="zh-CN" dirty="0"/>
            <a:t>Fi</a:t>
          </a:r>
          <a:r>
            <a:rPr lang="zh-CN" altLang="en-US" dirty="0"/>
            <a:t>６支持</a:t>
          </a:r>
          <a:r>
            <a:rPr lang="zh-CN" altLang="en-US" b="1" dirty="0"/>
            <a:t>６</a:t>
          </a:r>
          <a:r>
            <a:rPr lang="en-US" altLang="zh-CN" b="1" dirty="0"/>
            <a:t>G</a:t>
          </a:r>
          <a:r>
            <a:rPr lang="zh-CN" altLang="en-US" b="1" dirty="0"/>
            <a:t>Ｈｚ频段</a:t>
          </a:r>
          <a:r>
            <a:rPr lang="zh-CN" altLang="en-US" dirty="0"/>
            <a:t>，新频段上不存在</a:t>
          </a:r>
          <a:r>
            <a:rPr lang="en-US" altLang="zh-CN" dirty="0"/>
            <a:t>Wi</a:t>
          </a:r>
          <a:r>
            <a:rPr lang="zh-CN" altLang="en-US" dirty="0"/>
            <a:t>－</a:t>
          </a:r>
          <a:r>
            <a:rPr lang="en-US" altLang="zh-CN" dirty="0"/>
            <a:t>Fi</a:t>
          </a:r>
          <a:r>
            <a:rPr lang="zh-CN" altLang="en-US" dirty="0"/>
            <a:t>５等传统设备，协议设计不需要考虑对于</a:t>
          </a:r>
          <a:r>
            <a:rPr lang="en-US" altLang="zh-CN" dirty="0"/>
            <a:t>Wi</a:t>
          </a:r>
          <a:r>
            <a:rPr lang="zh-CN" altLang="en-US" dirty="0"/>
            <a:t>－</a:t>
          </a:r>
          <a:r>
            <a:rPr lang="en-US" altLang="zh-CN" dirty="0"/>
            <a:t>Fi</a:t>
          </a:r>
          <a:r>
            <a:rPr lang="zh-CN" altLang="en-US" dirty="0"/>
            <a:t>５旧设备的兼容性，</a:t>
          </a:r>
          <a:r>
            <a:rPr lang="en-US" altLang="zh-CN" dirty="0"/>
            <a:t>Wi</a:t>
          </a:r>
          <a:r>
            <a:rPr lang="zh-CN" altLang="en-US" dirty="0"/>
            <a:t>－</a:t>
          </a:r>
          <a:r>
            <a:rPr lang="en-US" altLang="zh-CN" dirty="0"/>
            <a:t>Fi</a:t>
          </a:r>
          <a:r>
            <a:rPr lang="zh-CN" altLang="en-US" dirty="0"/>
            <a:t>６通过新的探测流程减少探测请求帧和响应帧的交互，提高信道利用率。６ＧＨｚ频段上只支持</a:t>
          </a:r>
          <a:r>
            <a:rPr lang="en-US" altLang="zh-CN" dirty="0"/>
            <a:t>Wi</a:t>
          </a:r>
          <a:r>
            <a:rPr lang="zh-CN" altLang="en-US" dirty="0"/>
            <a:t>－Ｆｉ联盟定义的</a:t>
          </a:r>
          <a:r>
            <a:rPr lang="en-US" altLang="zh-CN" dirty="0"/>
            <a:t>WPA</a:t>
          </a:r>
          <a:r>
            <a:rPr lang="zh-CN" altLang="en-US" dirty="0"/>
            <a:t>３认证方式，进一步提升设备接入信道的安全性。</a:t>
          </a:r>
        </a:p>
      </dgm:t>
    </dgm:pt>
    <dgm:pt modelId="{363FC686-E9D8-4607-88F6-061320B2E206}" type="parTrans" cxnId="{1EEFAA9E-759A-4A48-97DA-75865A7FD089}">
      <dgm:prSet/>
      <dgm:spPr/>
      <dgm:t>
        <a:bodyPr/>
        <a:lstStyle/>
        <a:p>
          <a:endParaRPr lang="zh-CN" altLang="en-US"/>
        </a:p>
      </dgm:t>
    </dgm:pt>
    <dgm:pt modelId="{28F29843-7B96-4E78-A98D-C9EC39F601CD}" type="sibTrans" cxnId="{1EEFAA9E-759A-4A48-97DA-75865A7FD089}">
      <dgm:prSet/>
      <dgm:spPr/>
      <dgm:t>
        <a:bodyPr/>
        <a:lstStyle/>
        <a:p>
          <a:endParaRPr lang="zh-CN" altLang="en-US"/>
        </a:p>
      </dgm:t>
    </dgm:pt>
    <dgm:pt modelId="{6DB2259F-3A1A-4AEA-9E08-59FC903CB1B9}" type="pres">
      <dgm:prSet presAssocID="{D8201B45-272F-41F8-97EB-B52FFEA44F45}" presName="Name0" presStyleCnt="0">
        <dgm:presLayoutVars>
          <dgm:dir/>
          <dgm:animLvl val="lvl"/>
          <dgm:resizeHandles/>
        </dgm:presLayoutVars>
      </dgm:prSet>
      <dgm:spPr/>
    </dgm:pt>
    <dgm:pt modelId="{88517F78-5A2B-4838-A6FD-6211DF21291F}" type="pres">
      <dgm:prSet presAssocID="{E6913F61-1942-4B63-A72F-EFCBF65E3499}" presName="linNode" presStyleCnt="0"/>
      <dgm:spPr/>
    </dgm:pt>
    <dgm:pt modelId="{9DC4DA8D-9A0F-4ECA-97A4-778DFCA0D170}" type="pres">
      <dgm:prSet presAssocID="{E6913F61-1942-4B63-A72F-EFCBF65E3499}" presName="parentShp" presStyleLbl="node1" presStyleIdx="0" presStyleCnt="5">
        <dgm:presLayoutVars>
          <dgm:bulletEnabled val="1"/>
        </dgm:presLayoutVars>
      </dgm:prSet>
      <dgm:spPr/>
    </dgm:pt>
    <dgm:pt modelId="{EDC4EDA3-8FB8-47BF-A545-944EA5DFA3C9}" type="pres">
      <dgm:prSet presAssocID="{E6913F61-1942-4B63-A72F-EFCBF65E3499}" presName="childShp" presStyleLbl="bgAccFollowNode1" presStyleIdx="0" presStyleCnt="5">
        <dgm:presLayoutVars>
          <dgm:bulletEnabled val="1"/>
        </dgm:presLayoutVars>
      </dgm:prSet>
      <dgm:spPr/>
    </dgm:pt>
    <dgm:pt modelId="{74C62A0A-010A-4B62-84C9-ADC8A2AC79C2}" type="pres">
      <dgm:prSet presAssocID="{747A1544-9F20-449E-BEF7-88D4C7FFC88A}" presName="spacing" presStyleCnt="0"/>
      <dgm:spPr/>
    </dgm:pt>
    <dgm:pt modelId="{D132CCEE-114F-4740-9CBD-081B875A3910}" type="pres">
      <dgm:prSet presAssocID="{450F9D4D-5676-461F-99E7-D8889E3392F3}" presName="linNode" presStyleCnt="0"/>
      <dgm:spPr/>
    </dgm:pt>
    <dgm:pt modelId="{3346EFB1-C63F-4197-95DF-17F82284A3D6}" type="pres">
      <dgm:prSet presAssocID="{450F9D4D-5676-461F-99E7-D8889E3392F3}" presName="parentShp" presStyleLbl="node1" presStyleIdx="1" presStyleCnt="5">
        <dgm:presLayoutVars>
          <dgm:bulletEnabled val="1"/>
        </dgm:presLayoutVars>
      </dgm:prSet>
      <dgm:spPr/>
    </dgm:pt>
    <dgm:pt modelId="{E6080584-3F78-48FA-B618-7ED6B2F2A632}" type="pres">
      <dgm:prSet presAssocID="{450F9D4D-5676-461F-99E7-D8889E3392F3}" presName="childShp" presStyleLbl="bgAccFollowNode1" presStyleIdx="1" presStyleCnt="5">
        <dgm:presLayoutVars>
          <dgm:bulletEnabled val="1"/>
        </dgm:presLayoutVars>
      </dgm:prSet>
      <dgm:spPr/>
    </dgm:pt>
    <dgm:pt modelId="{FE8C27F3-C95E-47D8-95F1-1D0BACC421B9}" type="pres">
      <dgm:prSet presAssocID="{C3AC96B2-B59D-4958-93F9-9D02D4BC23CC}" presName="spacing" presStyleCnt="0"/>
      <dgm:spPr/>
    </dgm:pt>
    <dgm:pt modelId="{3633DB44-DB61-4135-9A49-7215D2AA52F7}" type="pres">
      <dgm:prSet presAssocID="{D39A3877-9AC9-48B3-8481-249169991044}" presName="linNode" presStyleCnt="0"/>
      <dgm:spPr/>
    </dgm:pt>
    <dgm:pt modelId="{80A34187-5C24-47F3-A001-86A204B6118A}" type="pres">
      <dgm:prSet presAssocID="{D39A3877-9AC9-48B3-8481-249169991044}" presName="parentShp" presStyleLbl="node1" presStyleIdx="2" presStyleCnt="5">
        <dgm:presLayoutVars>
          <dgm:bulletEnabled val="1"/>
        </dgm:presLayoutVars>
      </dgm:prSet>
      <dgm:spPr/>
    </dgm:pt>
    <dgm:pt modelId="{865EBA9B-B841-45D5-8039-D2E2177950F7}" type="pres">
      <dgm:prSet presAssocID="{D39A3877-9AC9-48B3-8481-249169991044}" presName="childShp" presStyleLbl="bgAccFollowNode1" presStyleIdx="2" presStyleCnt="5">
        <dgm:presLayoutVars>
          <dgm:bulletEnabled val="1"/>
        </dgm:presLayoutVars>
      </dgm:prSet>
      <dgm:spPr/>
    </dgm:pt>
    <dgm:pt modelId="{405B9CC1-9D6B-4A41-A818-6F6BC4329E40}" type="pres">
      <dgm:prSet presAssocID="{CDFE141F-32D9-4943-A969-37585ECEFB0B}" presName="spacing" presStyleCnt="0"/>
      <dgm:spPr/>
    </dgm:pt>
    <dgm:pt modelId="{98BF10B8-04DA-443D-B429-B2D1A94252A7}" type="pres">
      <dgm:prSet presAssocID="{845CA3D0-C01C-4EE3-82F3-D38AF3B421E3}" presName="linNode" presStyleCnt="0"/>
      <dgm:spPr/>
    </dgm:pt>
    <dgm:pt modelId="{595F288C-2847-4E34-B09A-14A55C006BAD}" type="pres">
      <dgm:prSet presAssocID="{845CA3D0-C01C-4EE3-82F3-D38AF3B421E3}" presName="parentShp" presStyleLbl="node1" presStyleIdx="3" presStyleCnt="5">
        <dgm:presLayoutVars>
          <dgm:bulletEnabled val="1"/>
        </dgm:presLayoutVars>
      </dgm:prSet>
      <dgm:spPr/>
    </dgm:pt>
    <dgm:pt modelId="{A87D3A8A-7F7F-487A-8DAD-1D353546AE5E}" type="pres">
      <dgm:prSet presAssocID="{845CA3D0-C01C-4EE3-82F3-D38AF3B421E3}" presName="childShp" presStyleLbl="bgAccFollowNode1" presStyleIdx="3" presStyleCnt="5">
        <dgm:presLayoutVars>
          <dgm:bulletEnabled val="1"/>
        </dgm:presLayoutVars>
      </dgm:prSet>
      <dgm:spPr/>
    </dgm:pt>
    <dgm:pt modelId="{365864E1-3E2A-461A-8A86-C740CBB02C4F}" type="pres">
      <dgm:prSet presAssocID="{D7E66EC2-51AF-4F26-9CBE-20E989934DE3}" presName="spacing" presStyleCnt="0"/>
      <dgm:spPr/>
    </dgm:pt>
    <dgm:pt modelId="{0B9F449F-44CB-46FA-AF74-C6E64303EEF2}" type="pres">
      <dgm:prSet presAssocID="{2DDBA7A8-0369-45D7-99BA-798AA21B7910}" presName="linNode" presStyleCnt="0"/>
      <dgm:spPr/>
    </dgm:pt>
    <dgm:pt modelId="{7A2FA2C2-AFA3-46A0-964A-C4468F213B6F}" type="pres">
      <dgm:prSet presAssocID="{2DDBA7A8-0369-45D7-99BA-798AA21B7910}" presName="parentShp" presStyleLbl="node1" presStyleIdx="4" presStyleCnt="5">
        <dgm:presLayoutVars>
          <dgm:bulletEnabled val="1"/>
        </dgm:presLayoutVars>
      </dgm:prSet>
      <dgm:spPr/>
    </dgm:pt>
    <dgm:pt modelId="{3B1B5AB0-60DD-4710-823A-8A6B60B8950F}" type="pres">
      <dgm:prSet presAssocID="{2DDBA7A8-0369-45D7-99BA-798AA21B7910}" presName="childShp" presStyleLbl="bgAccFollowNode1" presStyleIdx="4" presStyleCnt="5">
        <dgm:presLayoutVars>
          <dgm:bulletEnabled val="1"/>
        </dgm:presLayoutVars>
      </dgm:prSet>
      <dgm:spPr/>
    </dgm:pt>
  </dgm:ptLst>
  <dgm:cxnLst>
    <dgm:cxn modelId="{616A0809-3DC9-47E4-AA9C-F153ECDCA57E}" type="presOf" srcId="{D2AAAD90-A5CB-4420-80FA-208743D5D8A1}" destId="{865EBA9B-B841-45D5-8039-D2E2177950F7}" srcOrd="0" destOrd="0" presId="urn:microsoft.com/office/officeart/2005/8/layout/vList6"/>
    <dgm:cxn modelId="{BD572C0C-7EE8-4CEE-A227-3A064102FA12}" type="presOf" srcId="{AA83CDF7-F158-479D-ACAC-88A7940E31C9}" destId="{E6080584-3F78-48FA-B618-7ED6B2F2A632}" srcOrd="0" destOrd="0" presId="urn:microsoft.com/office/officeart/2005/8/layout/vList6"/>
    <dgm:cxn modelId="{3F90F512-4C26-4A8D-891B-2445907B0DFC}" type="presOf" srcId="{D39A3877-9AC9-48B3-8481-249169991044}" destId="{80A34187-5C24-47F3-A001-86A204B6118A}" srcOrd="0" destOrd="0" presId="urn:microsoft.com/office/officeart/2005/8/layout/vList6"/>
    <dgm:cxn modelId="{1304BC29-8E15-4D66-80F3-4C4104EEFCDF}" type="presOf" srcId="{E6913F61-1942-4B63-A72F-EFCBF65E3499}" destId="{9DC4DA8D-9A0F-4ECA-97A4-778DFCA0D170}" srcOrd="0" destOrd="0" presId="urn:microsoft.com/office/officeart/2005/8/layout/vList6"/>
    <dgm:cxn modelId="{6A1A2335-29FD-46FA-AE78-2197C94A2FA3}" type="presOf" srcId="{2DDBA7A8-0369-45D7-99BA-798AA21B7910}" destId="{7A2FA2C2-AFA3-46A0-964A-C4468F213B6F}" srcOrd="0" destOrd="0" presId="urn:microsoft.com/office/officeart/2005/8/layout/vList6"/>
    <dgm:cxn modelId="{A446B738-6049-4C62-BCAC-67B5E35AAB3E}" srcId="{D8201B45-272F-41F8-97EB-B52FFEA44F45}" destId="{2DDBA7A8-0369-45D7-99BA-798AA21B7910}" srcOrd="4" destOrd="0" parTransId="{29201C0F-AB67-47C8-8711-7BDA60E703C9}" sibTransId="{C641E107-7B58-44F1-9D09-E976537340DA}"/>
    <dgm:cxn modelId="{1E330239-9FEF-43DF-BB19-EA3E6EDD2776}" srcId="{D8201B45-272F-41F8-97EB-B52FFEA44F45}" destId="{845CA3D0-C01C-4EE3-82F3-D38AF3B421E3}" srcOrd="3" destOrd="0" parTransId="{00D66718-D391-4543-AF9C-3F93BAFB029A}" sibTransId="{D7E66EC2-51AF-4F26-9CBE-20E989934DE3}"/>
    <dgm:cxn modelId="{3B748443-67A4-443B-A5B2-A9BDFCC51D7C}" srcId="{E6913F61-1942-4B63-A72F-EFCBF65E3499}" destId="{F3D7A0E4-90A5-42D0-8EEA-2DD15EEB01FD}" srcOrd="0" destOrd="0" parTransId="{5F17502A-BECB-4E3B-B237-16D660E6870B}" sibTransId="{3C638590-411F-461B-90E9-16E9A99D222D}"/>
    <dgm:cxn modelId="{78839452-CCFA-49BA-BE63-0D817DB3203F}" type="presOf" srcId="{450F9D4D-5676-461F-99E7-D8889E3392F3}" destId="{3346EFB1-C63F-4197-95DF-17F82284A3D6}" srcOrd="0" destOrd="0" presId="urn:microsoft.com/office/officeart/2005/8/layout/vList6"/>
    <dgm:cxn modelId="{AAC55578-4F71-47CC-8949-D76618338D63}" srcId="{450F9D4D-5676-461F-99E7-D8889E3392F3}" destId="{AA83CDF7-F158-479D-ACAC-88A7940E31C9}" srcOrd="0" destOrd="0" parTransId="{732AD8FA-738B-4DEB-8734-BED2A60FD236}" sibTransId="{3137D027-3201-42F8-AC8E-2BDD42DA29B4}"/>
    <dgm:cxn modelId="{301DA97B-A20C-48A0-933C-844DB3247F71}" srcId="{D8201B45-272F-41F8-97EB-B52FFEA44F45}" destId="{E6913F61-1942-4B63-A72F-EFCBF65E3499}" srcOrd="0" destOrd="0" parTransId="{88AA0A26-5621-4DD2-84DD-D4D0061EBF8E}" sibTransId="{747A1544-9F20-449E-BEF7-88D4C7FFC88A}"/>
    <dgm:cxn modelId="{12845F85-89B8-4892-A1C4-FE428A1B6B0C}" srcId="{D8201B45-272F-41F8-97EB-B52FFEA44F45}" destId="{450F9D4D-5676-461F-99E7-D8889E3392F3}" srcOrd="1" destOrd="0" parTransId="{6DDEAD1E-3EEB-44C6-9473-FF25AA5E4AE1}" sibTransId="{C3AC96B2-B59D-4958-93F9-9D02D4BC23CC}"/>
    <dgm:cxn modelId="{1EEFAA9E-759A-4A48-97DA-75865A7FD089}" srcId="{2DDBA7A8-0369-45D7-99BA-798AA21B7910}" destId="{51260FA8-D0E9-41C7-8A2D-D185D2A34796}" srcOrd="0" destOrd="0" parTransId="{363FC686-E9D8-4607-88F6-061320B2E206}" sibTransId="{28F29843-7B96-4E78-A98D-C9EC39F601CD}"/>
    <dgm:cxn modelId="{45E05BAB-AA8F-4A56-9744-2936A166E2B7}" srcId="{D39A3877-9AC9-48B3-8481-249169991044}" destId="{D2AAAD90-A5CB-4420-80FA-208743D5D8A1}" srcOrd="0" destOrd="0" parTransId="{22E99584-F088-4354-B0D2-3C8B48301C1E}" sibTransId="{C188D1A7-6448-4471-BD5D-7B07A008D03F}"/>
    <dgm:cxn modelId="{D52515BD-74B0-4C27-A00A-D6E82ECA1F42}" srcId="{845CA3D0-C01C-4EE3-82F3-D38AF3B421E3}" destId="{29D4F7D1-CB40-456A-9395-D315764A8C65}" srcOrd="0" destOrd="0" parTransId="{98A52B70-2D94-4E85-8EE5-BCF7DFDBE412}" sibTransId="{2D0B317D-9277-4284-98C2-2C4F6652C870}"/>
    <dgm:cxn modelId="{AE244FBF-4021-45F9-AD87-50280B0797C6}" type="presOf" srcId="{D8201B45-272F-41F8-97EB-B52FFEA44F45}" destId="{6DB2259F-3A1A-4AEA-9E08-59FC903CB1B9}" srcOrd="0" destOrd="0" presId="urn:microsoft.com/office/officeart/2005/8/layout/vList6"/>
    <dgm:cxn modelId="{C1B616DC-3EE3-4D2B-B215-386E3A4CA5F7}" type="presOf" srcId="{51260FA8-D0E9-41C7-8A2D-D185D2A34796}" destId="{3B1B5AB0-60DD-4710-823A-8A6B60B8950F}" srcOrd="0" destOrd="0" presId="urn:microsoft.com/office/officeart/2005/8/layout/vList6"/>
    <dgm:cxn modelId="{09A4B0DD-60C6-48D8-944F-2BF5795C1668}" type="presOf" srcId="{845CA3D0-C01C-4EE3-82F3-D38AF3B421E3}" destId="{595F288C-2847-4E34-B09A-14A55C006BAD}" srcOrd="0" destOrd="0" presId="urn:microsoft.com/office/officeart/2005/8/layout/vList6"/>
    <dgm:cxn modelId="{60C40BE7-FF57-44AE-929E-281998C0F9A0}" type="presOf" srcId="{F3D7A0E4-90A5-42D0-8EEA-2DD15EEB01FD}" destId="{EDC4EDA3-8FB8-47BF-A545-944EA5DFA3C9}" srcOrd="0" destOrd="0" presId="urn:microsoft.com/office/officeart/2005/8/layout/vList6"/>
    <dgm:cxn modelId="{0B21CAE8-B731-4D91-9DB3-9F9976F63C50}" type="presOf" srcId="{29D4F7D1-CB40-456A-9395-D315764A8C65}" destId="{A87D3A8A-7F7F-487A-8DAD-1D353546AE5E}" srcOrd="0" destOrd="0" presId="urn:microsoft.com/office/officeart/2005/8/layout/vList6"/>
    <dgm:cxn modelId="{CB9C79F1-FAEA-4143-B818-F7AD9E1EB6FC}" srcId="{D8201B45-272F-41F8-97EB-B52FFEA44F45}" destId="{D39A3877-9AC9-48B3-8481-249169991044}" srcOrd="2" destOrd="0" parTransId="{FF1B1809-7056-4DA1-A776-337EA719018A}" sibTransId="{CDFE141F-32D9-4943-A969-37585ECEFB0B}"/>
    <dgm:cxn modelId="{ACBBCEC9-6F9D-4AF3-A1C5-84B3768C26F3}" type="presParOf" srcId="{6DB2259F-3A1A-4AEA-9E08-59FC903CB1B9}" destId="{88517F78-5A2B-4838-A6FD-6211DF21291F}" srcOrd="0" destOrd="0" presId="urn:microsoft.com/office/officeart/2005/8/layout/vList6"/>
    <dgm:cxn modelId="{9F99AD25-3C73-4613-83EE-E209E74690A7}" type="presParOf" srcId="{88517F78-5A2B-4838-A6FD-6211DF21291F}" destId="{9DC4DA8D-9A0F-4ECA-97A4-778DFCA0D170}" srcOrd="0" destOrd="0" presId="urn:microsoft.com/office/officeart/2005/8/layout/vList6"/>
    <dgm:cxn modelId="{689B6E4D-6909-4548-9EE4-E99B5553C356}" type="presParOf" srcId="{88517F78-5A2B-4838-A6FD-6211DF21291F}" destId="{EDC4EDA3-8FB8-47BF-A545-944EA5DFA3C9}" srcOrd="1" destOrd="0" presId="urn:microsoft.com/office/officeart/2005/8/layout/vList6"/>
    <dgm:cxn modelId="{31A0CECB-FBDE-401D-BA5C-B2F9176BBE55}" type="presParOf" srcId="{6DB2259F-3A1A-4AEA-9E08-59FC903CB1B9}" destId="{74C62A0A-010A-4B62-84C9-ADC8A2AC79C2}" srcOrd="1" destOrd="0" presId="urn:microsoft.com/office/officeart/2005/8/layout/vList6"/>
    <dgm:cxn modelId="{5CEDCC35-D333-45A9-844C-58B3D07E6DE9}" type="presParOf" srcId="{6DB2259F-3A1A-4AEA-9E08-59FC903CB1B9}" destId="{D132CCEE-114F-4740-9CBD-081B875A3910}" srcOrd="2" destOrd="0" presId="urn:microsoft.com/office/officeart/2005/8/layout/vList6"/>
    <dgm:cxn modelId="{9733053A-E727-4396-8ED6-68BF06AD2B81}" type="presParOf" srcId="{D132CCEE-114F-4740-9CBD-081B875A3910}" destId="{3346EFB1-C63F-4197-95DF-17F82284A3D6}" srcOrd="0" destOrd="0" presId="urn:microsoft.com/office/officeart/2005/8/layout/vList6"/>
    <dgm:cxn modelId="{5708EE9A-32B6-487B-AB99-FDE8444350FE}" type="presParOf" srcId="{D132CCEE-114F-4740-9CBD-081B875A3910}" destId="{E6080584-3F78-48FA-B618-7ED6B2F2A632}" srcOrd="1" destOrd="0" presId="urn:microsoft.com/office/officeart/2005/8/layout/vList6"/>
    <dgm:cxn modelId="{2B8DA43F-02CF-4524-9539-AD7F673BA412}" type="presParOf" srcId="{6DB2259F-3A1A-4AEA-9E08-59FC903CB1B9}" destId="{FE8C27F3-C95E-47D8-95F1-1D0BACC421B9}" srcOrd="3" destOrd="0" presId="urn:microsoft.com/office/officeart/2005/8/layout/vList6"/>
    <dgm:cxn modelId="{A255C424-2551-4CE0-961E-52C81E25B913}" type="presParOf" srcId="{6DB2259F-3A1A-4AEA-9E08-59FC903CB1B9}" destId="{3633DB44-DB61-4135-9A49-7215D2AA52F7}" srcOrd="4" destOrd="0" presId="urn:microsoft.com/office/officeart/2005/8/layout/vList6"/>
    <dgm:cxn modelId="{05B9F964-1988-4427-843E-48A96288E478}" type="presParOf" srcId="{3633DB44-DB61-4135-9A49-7215D2AA52F7}" destId="{80A34187-5C24-47F3-A001-86A204B6118A}" srcOrd="0" destOrd="0" presId="urn:microsoft.com/office/officeart/2005/8/layout/vList6"/>
    <dgm:cxn modelId="{DD896842-8359-48DD-AEE9-01B0A5E42C61}" type="presParOf" srcId="{3633DB44-DB61-4135-9A49-7215D2AA52F7}" destId="{865EBA9B-B841-45D5-8039-D2E2177950F7}" srcOrd="1" destOrd="0" presId="urn:microsoft.com/office/officeart/2005/8/layout/vList6"/>
    <dgm:cxn modelId="{68E10D16-CF72-4ED8-BDD4-F73659F83638}" type="presParOf" srcId="{6DB2259F-3A1A-4AEA-9E08-59FC903CB1B9}" destId="{405B9CC1-9D6B-4A41-A818-6F6BC4329E40}" srcOrd="5" destOrd="0" presId="urn:microsoft.com/office/officeart/2005/8/layout/vList6"/>
    <dgm:cxn modelId="{A06AB4B3-3330-440D-968C-8FBB26BD35F7}" type="presParOf" srcId="{6DB2259F-3A1A-4AEA-9E08-59FC903CB1B9}" destId="{98BF10B8-04DA-443D-B429-B2D1A94252A7}" srcOrd="6" destOrd="0" presId="urn:microsoft.com/office/officeart/2005/8/layout/vList6"/>
    <dgm:cxn modelId="{4A48643D-B339-43EB-A91D-C45CF48BC273}" type="presParOf" srcId="{98BF10B8-04DA-443D-B429-B2D1A94252A7}" destId="{595F288C-2847-4E34-B09A-14A55C006BAD}" srcOrd="0" destOrd="0" presId="urn:microsoft.com/office/officeart/2005/8/layout/vList6"/>
    <dgm:cxn modelId="{B698C39B-B45C-4AB9-A50A-44313398BBB3}" type="presParOf" srcId="{98BF10B8-04DA-443D-B429-B2D1A94252A7}" destId="{A87D3A8A-7F7F-487A-8DAD-1D353546AE5E}" srcOrd="1" destOrd="0" presId="urn:microsoft.com/office/officeart/2005/8/layout/vList6"/>
    <dgm:cxn modelId="{656CAAEF-95C3-48E7-9925-5253A34AC9B8}" type="presParOf" srcId="{6DB2259F-3A1A-4AEA-9E08-59FC903CB1B9}" destId="{365864E1-3E2A-461A-8A86-C740CBB02C4F}" srcOrd="7" destOrd="0" presId="urn:microsoft.com/office/officeart/2005/8/layout/vList6"/>
    <dgm:cxn modelId="{1A7532B8-4F9B-4E2B-8AE0-D7326A01D302}" type="presParOf" srcId="{6DB2259F-3A1A-4AEA-9E08-59FC903CB1B9}" destId="{0B9F449F-44CB-46FA-AF74-C6E64303EEF2}" srcOrd="8" destOrd="0" presId="urn:microsoft.com/office/officeart/2005/8/layout/vList6"/>
    <dgm:cxn modelId="{9529A4E7-8A7F-4866-AAD9-65B1B81C66F5}" type="presParOf" srcId="{0B9F449F-44CB-46FA-AF74-C6E64303EEF2}" destId="{7A2FA2C2-AFA3-46A0-964A-C4468F213B6F}" srcOrd="0" destOrd="0" presId="urn:microsoft.com/office/officeart/2005/8/layout/vList6"/>
    <dgm:cxn modelId="{C612B7E5-0324-47F4-8933-944349BEAB35}" type="presParOf" srcId="{0B9F449F-44CB-46FA-AF74-C6E64303EEF2}" destId="{3B1B5AB0-60DD-4710-823A-8A6B60B8950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2BFF6D-3B1B-479B-8ADB-FB90CFCBAD87}" type="doc">
      <dgm:prSet loTypeId="urn:microsoft.com/office/officeart/2005/8/layout/hChevron3" loCatId="process" qsTypeId="urn:microsoft.com/office/officeart/2005/8/quickstyle/simple1" qsCatId="simple" csTypeId="urn:microsoft.com/office/officeart/2005/8/colors/colorful3" csCatId="colorful" phldr="1"/>
      <dgm:spPr/>
    </dgm:pt>
    <dgm:pt modelId="{955B9F88-62E2-47CE-A3B3-369EDEAF30A0}">
      <dgm:prSet phldrT="[文本]"/>
      <dgm:spPr/>
      <dgm:t>
        <a:bodyPr/>
        <a:lstStyle/>
        <a:p>
          <a:r>
            <a:rPr lang="en-US" altLang="zh-CN" b="1" dirty="0"/>
            <a:t>Wi-Fi7</a:t>
          </a:r>
          <a:r>
            <a:rPr lang="zh-CN" altLang="en-US" b="1" dirty="0"/>
            <a:t>的核心技术概念和原理</a:t>
          </a:r>
        </a:p>
      </dgm:t>
    </dgm:pt>
    <dgm:pt modelId="{A040D4B2-4A04-4A01-B58E-D917FC75585C}" type="parTrans" cxnId="{07852CDA-D33F-487C-9E19-30B8D16108B8}">
      <dgm:prSet/>
      <dgm:spPr/>
      <dgm:t>
        <a:bodyPr/>
        <a:lstStyle/>
        <a:p>
          <a:endParaRPr lang="zh-CN" altLang="en-US"/>
        </a:p>
      </dgm:t>
    </dgm:pt>
    <dgm:pt modelId="{264D2705-1A56-4E7D-ABC8-372AA62D296D}" type="sibTrans" cxnId="{07852CDA-D33F-487C-9E19-30B8D16108B8}">
      <dgm:prSet/>
      <dgm:spPr/>
      <dgm:t>
        <a:bodyPr/>
        <a:lstStyle/>
        <a:p>
          <a:endParaRPr lang="zh-CN" altLang="en-US"/>
        </a:p>
      </dgm:t>
    </dgm:pt>
    <dgm:pt modelId="{9DDC640B-0618-4EFD-8179-B7B2F4C00D35}">
      <dgm:prSet phldrT="[文本]"/>
      <dgm:spPr>
        <a:solidFill>
          <a:schemeClr val="accent1"/>
        </a:solidFill>
      </dgm:spPr>
      <dgm:t>
        <a:bodyPr/>
        <a:lstStyle/>
        <a:p>
          <a:r>
            <a:rPr lang="en-US" altLang="zh-CN" b="1" dirty="0"/>
            <a:t>Wi-Fi7 </a:t>
          </a:r>
          <a:r>
            <a:rPr lang="zh-CN" altLang="en-US" b="1" dirty="0"/>
            <a:t>的物理层和</a:t>
          </a:r>
          <a:r>
            <a:rPr lang="en-US" altLang="zh-CN" b="1" dirty="0"/>
            <a:t>MAC</a:t>
          </a:r>
          <a:r>
            <a:rPr lang="zh-CN" altLang="en-US" b="1" dirty="0"/>
            <a:t>的规范定义</a:t>
          </a:r>
        </a:p>
      </dgm:t>
    </dgm:pt>
    <dgm:pt modelId="{14E70DE3-5E8A-440A-8BD6-64C267D7987E}" type="parTrans" cxnId="{58526172-396D-4FF2-AA5B-659BE958D2E4}">
      <dgm:prSet/>
      <dgm:spPr/>
      <dgm:t>
        <a:bodyPr/>
        <a:lstStyle/>
        <a:p>
          <a:endParaRPr lang="zh-CN" altLang="en-US"/>
        </a:p>
      </dgm:t>
    </dgm:pt>
    <dgm:pt modelId="{E67CF28E-74FB-4EEB-9FE6-080ABCCC463E}" type="sibTrans" cxnId="{58526172-396D-4FF2-AA5B-659BE958D2E4}">
      <dgm:prSet/>
      <dgm:spPr/>
      <dgm:t>
        <a:bodyPr/>
        <a:lstStyle/>
        <a:p>
          <a:endParaRPr lang="zh-CN" altLang="en-US"/>
        </a:p>
      </dgm:t>
    </dgm:pt>
    <dgm:pt modelId="{761E6F6F-F2B4-4F7A-B941-F9D4E17BA5AE}">
      <dgm:prSet phldrT="[文本]"/>
      <dgm:spPr>
        <a:solidFill>
          <a:schemeClr val="accent1">
            <a:lumMod val="60000"/>
            <a:lumOff val="40000"/>
          </a:schemeClr>
        </a:solidFill>
      </dgm:spPr>
      <dgm:t>
        <a:bodyPr/>
        <a:lstStyle/>
        <a:p>
          <a:r>
            <a:rPr lang="en-US" altLang="zh-CN" b="1" dirty="0"/>
            <a:t>Wi-Fi7</a:t>
          </a:r>
          <a:r>
            <a:rPr lang="zh-CN" altLang="en-US" b="1" dirty="0"/>
            <a:t>相对于</a:t>
          </a:r>
          <a:r>
            <a:rPr lang="en-US" altLang="zh-CN" b="1" dirty="0"/>
            <a:t>Wi-Fi6</a:t>
          </a:r>
          <a:r>
            <a:rPr lang="zh-CN" altLang="en-US" b="1" dirty="0"/>
            <a:t>以及之前技术的区别和联系</a:t>
          </a:r>
        </a:p>
      </dgm:t>
    </dgm:pt>
    <dgm:pt modelId="{46FA33AB-39E6-436E-BF69-5B8DE8C7C286}" type="parTrans" cxnId="{4C10724E-F372-402E-8EF0-395B8AE720E0}">
      <dgm:prSet/>
      <dgm:spPr/>
      <dgm:t>
        <a:bodyPr/>
        <a:lstStyle/>
        <a:p>
          <a:endParaRPr lang="zh-CN" altLang="en-US"/>
        </a:p>
      </dgm:t>
    </dgm:pt>
    <dgm:pt modelId="{39F48126-549B-4D4B-8B30-C32CAADCBE9C}" type="sibTrans" cxnId="{4C10724E-F372-402E-8EF0-395B8AE720E0}">
      <dgm:prSet/>
      <dgm:spPr/>
      <dgm:t>
        <a:bodyPr/>
        <a:lstStyle/>
        <a:p>
          <a:endParaRPr lang="zh-CN" altLang="en-US"/>
        </a:p>
      </dgm:t>
    </dgm:pt>
    <dgm:pt modelId="{28F23327-481B-437A-8B0E-F99F8E38865C}">
      <dgm:prSet phldrT="[文本]"/>
      <dgm:spPr>
        <a:solidFill>
          <a:schemeClr val="accent2">
            <a:lumMod val="60000"/>
            <a:lumOff val="40000"/>
          </a:schemeClr>
        </a:solidFill>
      </dgm:spPr>
      <dgm:t>
        <a:bodyPr/>
        <a:lstStyle/>
        <a:p>
          <a:r>
            <a:rPr lang="en-US" altLang="zh-CN" b="1" dirty="0">
              <a:solidFill>
                <a:srgbClr val="FF0000"/>
              </a:solidFill>
            </a:rPr>
            <a:t>Wi-Fi7</a:t>
          </a:r>
          <a:r>
            <a:rPr lang="zh-CN" altLang="en-US" b="1" dirty="0">
              <a:solidFill>
                <a:srgbClr val="FF0000"/>
              </a:solidFill>
            </a:rPr>
            <a:t>对于</a:t>
          </a:r>
          <a:r>
            <a:rPr lang="en-US" altLang="zh-CN" b="1" dirty="0">
              <a:solidFill>
                <a:srgbClr val="FF0000"/>
              </a:solidFill>
            </a:rPr>
            <a:t>Wi-Fi</a:t>
          </a:r>
          <a:r>
            <a:rPr lang="zh-CN" altLang="en-US" b="1" dirty="0">
              <a:solidFill>
                <a:srgbClr val="FF0000"/>
              </a:solidFill>
            </a:rPr>
            <a:t>的安全</a:t>
          </a:r>
          <a:r>
            <a:rPr lang="zh-CN" altLang="en-US" b="1" dirty="0"/>
            <a:t>以及无线组网技术的影响和变化</a:t>
          </a:r>
        </a:p>
      </dgm:t>
    </dgm:pt>
    <dgm:pt modelId="{8F47C424-BB3C-4375-A819-8DE66B8F0713}" type="parTrans" cxnId="{69CD6B0E-5E5D-47F8-9B80-781BD371A21D}">
      <dgm:prSet/>
      <dgm:spPr/>
      <dgm:t>
        <a:bodyPr/>
        <a:lstStyle/>
        <a:p>
          <a:endParaRPr lang="zh-CN" altLang="en-US"/>
        </a:p>
      </dgm:t>
    </dgm:pt>
    <dgm:pt modelId="{CD304E34-0A6C-4167-8124-48433B643BE3}" type="sibTrans" cxnId="{69CD6B0E-5E5D-47F8-9B80-781BD371A21D}">
      <dgm:prSet/>
      <dgm:spPr/>
      <dgm:t>
        <a:bodyPr/>
        <a:lstStyle/>
        <a:p>
          <a:endParaRPr lang="zh-CN" altLang="en-US"/>
        </a:p>
      </dgm:t>
    </dgm:pt>
    <dgm:pt modelId="{FB6CF684-BDF6-4A56-8AEE-4147C836BD72}" type="pres">
      <dgm:prSet presAssocID="{AE2BFF6D-3B1B-479B-8ADB-FB90CFCBAD87}" presName="Name0" presStyleCnt="0">
        <dgm:presLayoutVars>
          <dgm:dir/>
          <dgm:resizeHandles val="exact"/>
        </dgm:presLayoutVars>
      </dgm:prSet>
      <dgm:spPr/>
    </dgm:pt>
    <dgm:pt modelId="{13765ADD-57E5-4697-B3DF-8663B8FC960B}" type="pres">
      <dgm:prSet presAssocID="{955B9F88-62E2-47CE-A3B3-369EDEAF30A0}" presName="parTxOnly" presStyleLbl="node1" presStyleIdx="0" presStyleCnt="4">
        <dgm:presLayoutVars>
          <dgm:bulletEnabled val="1"/>
        </dgm:presLayoutVars>
      </dgm:prSet>
      <dgm:spPr/>
    </dgm:pt>
    <dgm:pt modelId="{D1DD5EA8-AD5C-4C27-8F96-0A3D73559C38}" type="pres">
      <dgm:prSet presAssocID="{264D2705-1A56-4E7D-ABC8-372AA62D296D}" presName="parSpace" presStyleCnt="0"/>
      <dgm:spPr/>
    </dgm:pt>
    <dgm:pt modelId="{4F61AA70-A8B5-4692-96E7-3209435112BB}" type="pres">
      <dgm:prSet presAssocID="{9DDC640B-0618-4EFD-8179-B7B2F4C00D35}" presName="parTxOnly" presStyleLbl="node1" presStyleIdx="1" presStyleCnt="4">
        <dgm:presLayoutVars>
          <dgm:bulletEnabled val="1"/>
        </dgm:presLayoutVars>
      </dgm:prSet>
      <dgm:spPr/>
    </dgm:pt>
    <dgm:pt modelId="{90CBCD09-AB49-4ED6-9E2F-EC99C2CC6F5E}" type="pres">
      <dgm:prSet presAssocID="{E67CF28E-74FB-4EEB-9FE6-080ABCCC463E}" presName="parSpace" presStyleCnt="0"/>
      <dgm:spPr/>
    </dgm:pt>
    <dgm:pt modelId="{B4D7D312-C8FB-4043-B92A-A18545D396B0}" type="pres">
      <dgm:prSet presAssocID="{761E6F6F-F2B4-4F7A-B941-F9D4E17BA5AE}" presName="parTxOnly" presStyleLbl="node1" presStyleIdx="2" presStyleCnt="4" custLinFactNeighborX="-7251" custLinFactNeighborY="1450">
        <dgm:presLayoutVars>
          <dgm:bulletEnabled val="1"/>
        </dgm:presLayoutVars>
      </dgm:prSet>
      <dgm:spPr/>
    </dgm:pt>
    <dgm:pt modelId="{A2002A16-EF6B-4B6B-9C8B-9BD0AE2D3843}" type="pres">
      <dgm:prSet presAssocID="{39F48126-549B-4D4B-8B30-C32CAADCBE9C}" presName="parSpace" presStyleCnt="0"/>
      <dgm:spPr/>
    </dgm:pt>
    <dgm:pt modelId="{F85FB4DA-146E-45AA-A8E6-C9DA43EE58A0}" type="pres">
      <dgm:prSet presAssocID="{28F23327-481B-437A-8B0E-F99F8E38865C}" presName="parTxOnly" presStyleLbl="node1" presStyleIdx="3" presStyleCnt="4">
        <dgm:presLayoutVars>
          <dgm:bulletEnabled val="1"/>
        </dgm:presLayoutVars>
      </dgm:prSet>
      <dgm:spPr/>
    </dgm:pt>
  </dgm:ptLst>
  <dgm:cxnLst>
    <dgm:cxn modelId="{69CD6B0E-5E5D-47F8-9B80-781BD371A21D}" srcId="{AE2BFF6D-3B1B-479B-8ADB-FB90CFCBAD87}" destId="{28F23327-481B-437A-8B0E-F99F8E38865C}" srcOrd="3" destOrd="0" parTransId="{8F47C424-BB3C-4375-A819-8DE66B8F0713}" sibTransId="{CD304E34-0A6C-4167-8124-48433B643BE3}"/>
    <dgm:cxn modelId="{B9B1CE23-370B-43E2-8B9B-D954403E2EE4}" type="presOf" srcId="{9DDC640B-0618-4EFD-8179-B7B2F4C00D35}" destId="{4F61AA70-A8B5-4692-96E7-3209435112BB}" srcOrd="0" destOrd="0" presId="urn:microsoft.com/office/officeart/2005/8/layout/hChevron3"/>
    <dgm:cxn modelId="{F4A37E42-DF5E-4D0F-B55F-3A3BB27D9957}" type="presOf" srcId="{28F23327-481B-437A-8B0E-F99F8E38865C}" destId="{F85FB4DA-146E-45AA-A8E6-C9DA43EE58A0}" srcOrd="0" destOrd="0" presId="urn:microsoft.com/office/officeart/2005/8/layout/hChevron3"/>
    <dgm:cxn modelId="{4C10724E-F372-402E-8EF0-395B8AE720E0}" srcId="{AE2BFF6D-3B1B-479B-8ADB-FB90CFCBAD87}" destId="{761E6F6F-F2B4-4F7A-B941-F9D4E17BA5AE}" srcOrd="2" destOrd="0" parTransId="{46FA33AB-39E6-436E-BF69-5B8DE8C7C286}" sibTransId="{39F48126-549B-4D4B-8B30-C32CAADCBE9C}"/>
    <dgm:cxn modelId="{58526172-396D-4FF2-AA5B-659BE958D2E4}" srcId="{AE2BFF6D-3B1B-479B-8ADB-FB90CFCBAD87}" destId="{9DDC640B-0618-4EFD-8179-B7B2F4C00D35}" srcOrd="1" destOrd="0" parTransId="{14E70DE3-5E8A-440A-8BD6-64C267D7987E}" sibTransId="{E67CF28E-74FB-4EEB-9FE6-080ABCCC463E}"/>
    <dgm:cxn modelId="{70E10290-73E8-4E25-B396-399CC35836D6}" type="presOf" srcId="{AE2BFF6D-3B1B-479B-8ADB-FB90CFCBAD87}" destId="{FB6CF684-BDF6-4A56-8AEE-4147C836BD72}" srcOrd="0" destOrd="0" presId="urn:microsoft.com/office/officeart/2005/8/layout/hChevron3"/>
    <dgm:cxn modelId="{4EF5C4CD-6ADF-458C-86B2-F39A84478D94}" type="presOf" srcId="{955B9F88-62E2-47CE-A3B3-369EDEAF30A0}" destId="{13765ADD-57E5-4697-B3DF-8663B8FC960B}" srcOrd="0" destOrd="0" presId="urn:microsoft.com/office/officeart/2005/8/layout/hChevron3"/>
    <dgm:cxn modelId="{07852CDA-D33F-487C-9E19-30B8D16108B8}" srcId="{AE2BFF6D-3B1B-479B-8ADB-FB90CFCBAD87}" destId="{955B9F88-62E2-47CE-A3B3-369EDEAF30A0}" srcOrd="0" destOrd="0" parTransId="{A040D4B2-4A04-4A01-B58E-D917FC75585C}" sibTransId="{264D2705-1A56-4E7D-ABC8-372AA62D296D}"/>
    <dgm:cxn modelId="{F62A2BFC-9ABF-475D-B98F-66C426644C87}" type="presOf" srcId="{761E6F6F-F2B4-4F7A-B941-F9D4E17BA5AE}" destId="{B4D7D312-C8FB-4043-B92A-A18545D396B0}" srcOrd="0" destOrd="0" presId="urn:microsoft.com/office/officeart/2005/8/layout/hChevron3"/>
    <dgm:cxn modelId="{F0D6D703-D741-4DCD-A482-95A4DE775B5C}" type="presParOf" srcId="{FB6CF684-BDF6-4A56-8AEE-4147C836BD72}" destId="{13765ADD-57E5-4697-B3DF-8663B8FC960B}" srcOrd="0" destOrd="0" presId="urn:microsoft.com/office/officeart/2005/8/layout/hChevron3"/>
    <dgm:cxn modelId="{A81859A6-FCB0-4845-AE3D-EFF82C9BFAD2}" type="presParOf" srcId="{FB6CF684-BDF6-4A56-8AEE-4147C836BD72}" destId="{D1DD5EA8-AD5C-4C27-8F96-0A3D73559C38}" srcOrd="1" destOrd="0" presId="urn:microsoft.com/office/officeart/2005/8/layout/hChevron3"/>
    <dgm:cxn modelId="{71B81034-3075-4F8A-AAC7-5393A8F944DD}" type="presParOf" srcId="{FB6CF684-BDF6-4A56-8AEE-4147C836BD72}" destId="{4F61AA70-A8B5-4692-96E7-3209435112BB}" srcOrd="2" destOrd="0" presId="urn:microsoft.com/office/officeart/2005/8/layout/hChevron3"/>
    <dgm:cxn modelId="{132791B6-945A-45F9-A150-93621CE7410E}" type="presParOf" srcId="{FB6CF684-BDF6-4A56-8AEE-4147C836BD72}" destId="{90CBCD09-AB49-4ED6-9E2F-EC99C2CC6F5E}" srcOrd="3" destOrd="0" presId="urn:microsoft.com/office/officeart/2005/8/layout/hChevron3"/>
    <dgm:cxn modelId="{719E1E85-232C-434F-BF8C-2AF30C7B0781}" type="presParOf" srcId="{FB6CF684-BDF6-4A56-8AEE-4147C836BD72}" destId="{B4D7D312-C8FB-4043-B92A-A18545D396B0}" srcOrd="4" destOrd="0" presId="urn:microsoft.com/office/officeart/2005/8/layout/hChevron3"/>
    <dgm:cxn modelId="{D420F75E-B18D-4E31-952D-01CBB2DAC973}" type="presParOf" srcId="{FB6CF684-BDF6-4A56-8AEE-4147C836BD72}" destId="{A2002A16-EF6B-4B6B-9C8B-9BD0AE2D3843}" srcOrd="5" destOrd="0" presId="urn:microsoft.com/office/officeart/2005/8/layout/hChevron3"/>
    <dgm:cxn modelId="{242479CF-CE20-47BA-81F4-A08918F3A69F}" type="presParOf" srcId="{FB6CF684-BDF6-4A56-8AEE-4147C836BD72}" destId="{F85FB4DA-146E-45AA-A8E6-C9DA43EE58A0}"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4D10ED-D1F4-4C5C-A104-478BA94368E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zh-CN" altLang="en-US"/>
        </a:p>
      </dgm:t>
    </dgm:pt>
    <dgm:pt modelId="{C649BA4D-BDAE-497C-B643-40D72966A6E2}">
      <dgm:prSet phldrT="[文本]" custT="1"/>
      <dgm:spPr>
        <a:xfrm>
          <a:off x="-205331" y="0"/>
          <a:ext cx="6078490" cy="1281038"/>
        </a:xfrm>
        <a:prstGeom prst="roundRect">
          <a:avLst>
            <a:gd name="adj" fmla="val 10000"/>
          </a:avLst>
        </a:prstGeom>
      </dgm:spPr>
      <dgm:t>
        <a:bodyPr/>
        <a:lstStyle/>
        <a:p>
          <a:pPr>
            <a:buNone/>
          </a:pPr>
          <a:r>
            <a:rPr lang="en-US" altLang="zh-CN" sz="1200" b="1" dirty="0">
              <a:solidFill>
                <a:schemeClr val="tx1"/>
              </a:solidFill>
              <a:latin typeface="Calibri"/>
              <a:ea typeface="微软雅黑" panose="020B0503020204020204" pitchFamily="34" charset="-122"/>
              <a:cs typeface="+mn-cs"/>
            </a:rPr>
            <a:t>Wi-Fi4</a:t>
          </a:r>
          <a:r>
            <a:rPr lang="zh-CN" altLang="en-US" sz="1200" b="1" dirty="0">
              <a:solidFill>
                <a:schemeClr val="tx1"/>
              </a:solidFill>
              <a:latin typeface="Calibri"/>
              <a:ea typeface="微软雅黑" panose="020B0503020204020204" pitchFamily="34" charset="-122"/>
              <a:cs typeface="+mn-cs"/>
            </a:rPr>
            <a:t>和</a:t>
          </a:r>
          <a:r>
            <a:rPr lang="en-US" altLang="zh-CN" sz="1200" b="1" dirty="0">
              <a:solidFill>
                <a:schemeClr val="tx1"/>
              </a:solidFill>
              <a:latin typeface="Calibri"/>
              <a:ea typeface="微软雅黑" panose="020B0503020204020204" pitchFamily="34" charset="-122"/>
              <a:cs typeface="+mn-cs"/>
            </a:rPr>
            <a:t>Wi-Fi5</a:t>
          </a:r>
          <a:r>
            <a:rPr lang="zh-CN" altLang="en-US" sz="1200" b="1" dirty="0">
              <a:solidFill>
                <a:schemeClr val="tx1"/>
              </a:solidFill>
              <a:latin typeface="Calibri"/>
              <a:ea typeface="微软雅黑" panose="020B0503020204020204" pitchFamily="34" charset="-122"/>
              <a:cs typeface="+mn-cs"/>
            </a:rPr>
            <a:t>的信道捆绑</a:t>
          </a:r>
          <a:r>
            <a:rPr lang="zh-CN" altLang="en-US" sz="1200" dirty="0">
              <a:latin typeface="Calibri"/>
              <a:ea typeface="微软雅黑" panose="020B0503020204020204" pitchFamily="34" charset="-122"/>
              <a:cs typeface="+mn-cs"/>
            </a:rPr>
            <a:t>：多个子信道捆绑，每个以</a:t>
          </a:r>
          <a:r>
            <a:rPr lang="en-US" altLang="zh-CN" sz="1200" dirty="0">
              <a:latin typeface="Calibri"/>
              <a:ea typeface="微软雅黑" panose="020B0503020204020204" pitchFamily="34" charset="-122"/>
              <a:cs typeface="+mn-cs"/>
            </a:rPr>
            <a:t>20MHz</a:t>
          </a:r>
          <a:r>
            <a:rPr lang="zh-CN" altLang="en-US" sz="1200" dirty="0">
              <a:latin typeface="Calibri"/>
              <a:ea typeface="微软雅黑" panose="020B0503020204020204" pitchFamily="34" charset="-122"/>
              <a:cs typeface="+mn-cs"/>
            </a:rPr>
            <a:t>为单位，其中某个</a:t>
          </a:r>
          <a:r>
            <a:rPr lang="en-US" altLang="zh-CN" sz="1200" dirty="0">
              <a:latin typeface="Calibri"/>
              <a:ea typeface="微软雅黑" panose="020B0503020204020204" pitchFamily="34" charset="-122"/>
              <a:cs typeface="+mn-cs"/>
            </a:rPr>
            <a:t>20MHz</a:t>
          </a:r>
          <a:r>
            <a:rPr lang="zh-CN" altLang="en-US" sz="1200" dirty="0">
              <a:latin typeface="Calibri"/>
              <a:ea typeface="微软雅黑" panose="020B0503020204020204" pitchFamily="34" charset="-122"/>
              <a:cs typeface="+mn-cs"/>
            </a:rPr>
            <a:t>为主子信道，所有子信道必须在频谱上连续。只有所有子信道都处于空闲状态时，才可以使用该捆绑信道。当捆绑信道的一些子信道检测到干扰信号时，就只能使用主子信道所在的部分连续子信道的捆绑。</a:t>
          </a:r>
        </a:p>
      </dgm:t>
    </dgm:pt>
    <dgm:pt modelId="{69852C7A-CB79-427B-929C-B74F27FD4174}" type="parTrans" cxnId="{BFE1A778-4037-46B2-ADBF-CFE7D5126726}">
      <dgm:prSet/>
      <dgm:spPr/>
      <dgm:t>
        <a:bodyPr/>
        <a:lstStyle/>
        <a:p>
          <a:endParaRPr lang="zh-CN" altLang="en-US"/>
        </a:p>
      </dgm:t>
    </dgm:pt>
    <dgm:pt modelId="{5227C1C5-95E0-41ED-885D-A334D4C82E4B}" type="sibTrans" cxnId="{BFE1A778-4037-46B2-ADBF-CFE7D5126726}">
      <dgm:prSet/>
      <dgm:spPr>
        <a:xfrm>
          <a:off x="4629821" y="971453"/>
          <a:ext cx="832674" cy="832674"/>
        </a:xfrm>
        <a:prstGeom prst="downArrow">
          <a:avLst>
            <a:gd name="adj1" fmla="val 55000"/>
            <a:gd name="adj2" fmla="val 45000"/>
          </a:avLst>
        </a:prstGeom>
      </dgm:spPr>
      <dgm:t>
        <a:bodyPr/>
        <a:lstStyle/>
        <a:p>
          <a:pPr>
            <a:buNone/>
          </a:pPr>
          <a:endParaRPr lang="zh-CN" altLang="en-US">
            <a:solidFill>
              <a:sysClr val="windowText" lastClr="000000">
                <a:hueOff val="0"/>
                <a:satOff val="0"/>
                <a:lumOff val="0"/>
                <a:alphaOff val="0"/>
              </a:sysClr>
            </a:solidFill>
            <a:latin typeface="Calibri"/>
            <a:ea typeface="微软雅黑" panose="020B0503020204020204" pitchFamily="34" charset="-122"/>
            <a:cs typeface="+mn-cs"/>
          </a:endParaRPr>
        </a:p>
      </dgm:t>
    </dgm:pt>
    <dgm:pt modelId="{91B7FB6A-5BC7-40DA-861D-5F941755C5D8}">
      <dgm:prSet phldrT="[文本]"/>
      <dgm:spPr>
        <a:xfrm>
          <a:off x="669199" y="1494544"/>
          <a:ext cx="5257164" cy="1281038"/>
        </a:xfrm>
        <a:prstGeom prst="roundRect">
          <a:avLst>
            <a:gd name="adj" fmla="val 10000"/>
          </a:avLst>
        </a:prstGeom>
      </dgm:spPr>
      <dgm:t>
        <a:bodyPr/>
        <a:lstStyle/>
        <a:p>
          <a:pPr>
            <a:buNone/>
          </a:pPr>
          <a:r>
            <a:rPr lang="en-US" altLang="zh-CN" b="1" dirty="0">
              <a:solidFill>
                <a:schemeClr val="tx1"/>
              </a:solidFill>
              <a:latin typeface="Calibri"/>
              <a:ea typeface="微软雅黑" panose="020B0503020204020204" pitchFamily="34" charset="-122"/>
              <a:cs typeface="+mn-cs"/>
            </a:rPr>
            <a:t>Wi-Fi6</a:t>
          </a:r>
          <a:r>
            <a:rPr lang="zh-CN" altLang="en-US" b="1" dirty="0">
              <a:solidFill>
                <a:schemeClr val="tx1"/>
              </a:solidFill>
              <a:latin typeface="Calibri"/>
              <a:ea typeface="微软雅黑" panose="020B0503020204020204" pitchFamily="34" charset="-122"/>
              <a:cs typeface="+mn-cs"/>
            </a:rPr>
            <a:t>的信道捆绑：第一次支持非连续信道捆绑技术，仅支持下行方向</a:t>
          </a:r>
          <a:r>
            <a:rPr lang="zh-CN" altLang="en-US" dirty="0">
              <a:latin typeface="Calibri"/>
              <a:ea typeface="微软雅黑" panose="020B0503020204020204" pitchFamily="34" charset="-122"/>
              <a:cs typeface="+mn-cs"/>
            </a:rPr>
            <a:t>，每个子信道仍以</a:t>
          </a:r>
          <a:r>
            <a:rPr lang="en-US" altLang="zh-CN" dirty="0">
              <a:latin typeface="Calibri"/>
              <a:ea typeface="微软雅黑" panose="020B0503020204020204" pitchFamily="34" charset="-122"/>
              <a:cs typeface="+mn-cs"/>
            </a:rPr>
            <a:t>20MHz</a:t>
          </a:r>
          <a:r>
            <a:rPr lang="zh-CN" altLang="en-US" dirty="0">
              <a:latin typeface="Calibri"/>
              <a:ea typeface="微软雅黑" panose="020B0503020204020204" pitchFamily="34" charset="-122"/>
              <a:cs typeface="+mn-cs"/>
            </a:rPr>
            <a:t>为单位。如果下行方向出现子信道的干扰，</a:t>
          </a:r>
          <a:r>
            <a:rPr lang="en-US" altLang="zh-CN" dirty="0">
              <a:latin typeface="Calibri"/>
              <a:ea typeface="微软雅黑" panose="020B0503020204020204" pitchFamily="34" charset="-122"/>
              <a:cs typeface="+mn-cs"/>
            </a:rPr>
            <a:t>Wi-Fi6</a:t>
          </a:r>
          <a:r>
            <a:rPr lang="zh-CN" altLang="en-US" dirty="0">
              <a:latin typeface="Calibri"/>
              <a:ea typeface="微软雅黑" panose="020B0503020204020204" pitchFamily="34" charset="-122"/>
              <a:cs typeface="+mn-cs"/>
            </a:rPr>
            <a:t>能够在频谱中选择没有干扰、包含主子信道在内但允许非连续子信道进行捆绑</a:t>
          </a:r>
        </a:p>
      </dgm:t>
    </dgm:pt>
    <dgm:pt modelId="{242815A5-17D6-4E6B-A5E9-130195D0C847}" type="parTrans" cxnId="{60F47C91-092A-4729-8E89-AC37DAF802C4}">
      <dgm:prSet/>
      <dgm:spPr/>
      <dgm:t>
        <a:bodyPr/>
        <a:lstStyle/>
        <a:p>
          <a:endParaRPr lang="zh-CN" altLang="en-US"/>
        </a:p>
      </dgm:t>
    </dgm:pt>
    <dgm:pt modelId="{DA237EBB-4C74-4C33-9A26-DF83DFBEB138}" type="sibTrans" cxnId="{60F47C91-092A-4729-8E89-AC37DAF802C4}">
      <dgm:prSet/>
      <dgm:spPr>
        <a:xfrm>
          <a:off x="5093688" y="2457458"/>
          <a:ext cx="832674" cy="832674"/>
        </a:xfrm>
        <a:prstGeom prst="downArrow">
          <a:avLst>
            <a:gd name="adj1" fmla="val 55000"/>
            <a:gd name="adj2" fmla="val 45000"/>
          </a:avLst>
        </a:prstGeom>
      </dgm:spPr>
      <dgm:t>
        <a:bodyPr/>
        <a:lstStyle/>
        <a:p>
          <a:pPr>
            <a:buNone/>
          </a:pPr>
          <a:endParaRPr lang="zh-CN" altLang="en-US">
            <a:solidFill>
              <a:sysClr val="windowText" lastClr="000000">
                <a:hueOff val="0"/>
                <a:satOff val="0"/>
                <a:lumOff val="0"/>
                <a:alphaOff val="0"/>
              </a:sysClr>
            </a:solidFill>
            <a:latin typeface="Calibri"/>
            <a:ea typeface="微软雅黑" panose="020B0503020204020204" pitchFamily="34" charset="-122"/>
            <a:cs typeface="+mn-cs"/>
          </a:endParaRPr>
        </a:p>
      </dgm:t>
    </dgm:pt>
    <dgm:pt modelId="{622FEA02-FE0C-4097-9631-91E5E299CB12}">
      <dgm:prSet phldrT="[文本]"/>
      <dgm:spPr>
        <a:xfrm>
          <a:off x="1133066" y="2989088"/>
          <a:ext cx="5257164" cy="1281038"/>
        </a:xfrm>
        <a:prstGeom prst="roundRect">
          <a:avLst>
            <a:gd name="adj" fmla="val 10000"/>
          </a:avLst>
        </a:prstGeom>
      </dgm:spPr>
      <dgm:t>
        <a:bodyPr/>
        <a:lstStyle/>
        <a:p>
          <a:pPr>
            <a:buNone/>
          </a:pPr>
          <a:r>
            <a:rPr lang="en-US" altLang="zh-CN" b="1" dirty="0">
              <a:solidFill>
                <a:schemeClr val="tx1"/>
              </a:solidFill>
              <a:latin typeface="Calibri"/>
              <a:ea typeface="微软雅黑" panose="020B0503020204020204" pitchFamily="34" charset="-122"/>
              <a:cs typeface="+mn-cs"/>
            </a:rPr>
            <a:t>Wi-Fi7</a:t>
          </a:r>
          <a:r>
            <a:rPr lang="zh-CN" altLang="en-US" b="1" dirty="0">
              <a:solidFill>
                <a:schemeClr val="tx1"/>
              </a:solidFill>
              <a:latin typeface="Calibri"/>
              <a:ea typeface="微软雅黑" panose="020B0503020204020204" pitchFamily="34" charset="-122"/>
              <a:cs typeface="+mn-cs"/>
            </a:rPr>
            <a:t>的信道捆绑：支持下行方向和上行方向的非连续信道捆绑技术，并且支持以资源单位（</a:t>
          </a:r>
          <a:r>
            <a:rPr lang="en-US" altLang="zh-CN" b="1" dirty="0">
              <a:solidFill>
                <a:schemeClr val="tx1"/>
              </a:solidFill>
              <a:latin typeface="Calibri"/>
              <a:ea typeface="微软雅黑" panose="020B0503020204020204" pitchFamily="34" charset="-122"/>
              <a:cs typeface="+mn-cs"/>
            </a:rPr>
            <a:t>RU</a:t>
          </a:r>
          <a:r>
            <a:rPr lang="zh-CN" altLang="en-US" b="1" dirty="0">
              <a:solidFill>
                <a:schemeClr val="tx1"/>
              </a:solidFill>
              <a:latin typeface="Calibri"/>
              <a:ea typeface="微软雅黑" panose="020B0503020204020204" pitchFamily="34" charset="-122"/>
              <a:cs typeface="+mn-cs"/>
            </a:rPr>
            <a:t>）为方式的信道组合</a:t>
          </a:r>
          <a:r>
            <a:rPr lang="zh-CN" altLang="en-US" dirty="0">
              <a:latin typeface="Calibri"/>
              <a:ea typeface="微软雅黑" panose="020B0503020204020204" pitchFamily="34" charset="-122"/>
              <a:cs typeface="+mn-cs"/>
            </a:rPr>
            <a:t>，因而全面支持捆绑信道技术的各种方式，提高干扰情况下的信道带宽拓展和并发用户数量。</a:t>
          </a:r>
        </a:p>
      </dgm:t>
    </dgm:pt>
    <dgm:pt modelId="{9686B406-9792-4299-92AC-3B5E8DBB60E8}" type="parTrans" cxnId="{87FD5C24-C2CB-4A16-8607-7CDF924F65E4}">
      <dgm:prSet/>
      <dgm:spPr/>
      <dgm:t>
        <a:bodyPr/>
        <a:lstStyle/>
        <a:p>
          <a:endParaRPr lang="zh-CN" altLang="en-US"/>
        </a:p>
      </dgm:t>
    </dgm:pt>
    <dgm:pt modelId="{22731AC1-2669-4FEA-9471-032BB67B5B7F}" type="sibTrans" cxnId="{87FD5C24-C2CB-4A16-8607-7CDF924F65E4}">
      <dgm:prSet/>
      <dgm:spPr/>
      <dgm:t>
        <a:bodyPr/>
        <a:lstStyle/>
        <a:p>
          <a:endParaRPr lang="zh-CN" altLang="en-US"/>
        </a:p>
      </dgm:t>
    </dgm:pt>
    <dgm:pt modelId="{E1FCC508-3D7A-4FB2-9819-617191BDF387}" type="pres">
      <dgm:prSet presAssocID="{9E4D10ED-D1F4-4C5C-A104-478BA94368EB}" presName="outerComposite" presStyleCnt="0">
        <dgm:presLayoutVars>
          <dgm:chMax val="5"/>
          <dgm:dir/>
          <dgm:resizeHandles val="exact"/>
        </dgm:presLayoutVars>
      </dgm:prSet>
      <dgm:spPr/>
    </dgm:pt>
    <dgm:pt modelId="{6DA13631-2EAA-4ECC-806B-73E5B97E9FAA}" type="pres">
      <dgm:prSet presAssocID="{9E4D10ED-D1F4-4C5C-A104-478BA94368EB}" presName="dummyMaxCanvas" presStyleCnt="0">
        <dgm:presLayoutVars/>
      </dgm:prSet>
      <dgm:spPr/>
    </dgm:pt>
    <dgm:pt modelId="{513AC016-8140-45A8-BF29-DE6B90882B89}" type="pres">
      <dgm:prSet presAssocID="{9E4D10ED-D1F4-4C5C-A104-478BA94368EB}" presName="ThreeNodes_1" presStyleLbl="node1" presStyleIdx="0" presStyleCnt="3" custScaleX="115623">
        <dgm:presLayoutVars>
          <dgm:bulletEnabled val="1"/>
        </dgm:presLayoutVars>
      </dgm:prSet>
      <dgm:spPr/>
    </dgm:pt>
    <dgm:pt modelId="{93B18CE8-5FD8-4933-BB6C-685C49A3E9D6}" type="pres">
      <dgm:prSet presAssocID="{9E4D10ED-D1F4-4C5C-A104-478BA94368EB}" presName="ThreeNodes_2" presStyleLbl="node1" presStyleIdx="1" presStyleCnt="3">
        <dgm:presLayoutVars>
          <dgm:bulletEnabled val="1"/>
        </dgm:presLayoutVars>
      </dgm:prSet>
      <dgm:spPr/>
    </dgm:pt>
    <dgm:pt modelId="{DA796674-C136-4CFD-87BD-65A528DD3768}" type="pres">
      <dgm:prSet presAssocID="{9E4D10ED-D1F4-4C5C-A104-478BA94368EB}" presName="ThreeNodes_3" presStyleLbl="node1" presStyleIdx="2" presStyleCnt="3" custLinFactNeighborX="0" custLinFactNeighborY="5358">
        <dgm:presLayoutVars>
          <dgm:bulletEnabled val="1"/>
        </dgm:presLayoutVars>
      </dgm:prSet>
      <dgm:spPr/>
    </dgm:pt>
    <dgm:pt modelId="{2459D9BB-CB22-46FE-8B5B-39B9C6CE6862}" type="pres">
      <dgm:prSet presAssocID="{9E4D10ED-D1F4-4C5C-A104-478BA94368EB}" presName="ThreeConn_1-2" presStyleLbl="fgAccFollowNode1" presStyleIdx="0" presStyleCnt="2">
        <dgm:presLayoutVars>
          <dgm:bulletEnabled val="1"/>
        </dgm:presLayoutVars>
      </dgm:prSet>
      <dgm:spPr/>
    </dgm:pt>
    <dgm:pt modelId="{77CDA293-1745-4C84-846F-D3CAD9229263}" type="pres">
      <dgm:prSet presAssocID="{9E4D10ED-D1F4-4C5C-A104-478BA94368EB}" presName="ThreeConn_2-3" presStyleLbl="fgAccFollowNode1" presStyleIdx="1" presStyleCnt="2">
        <dgm:presLayoutVars>
          <dgm:bulletEnabled val="1"/>
        </dgm:presLayoutVars>
      </dgm:prSet>
      <dgm:spPr/>
    </dgm:pt>
    <dgm:pt modelId="{D9ED8BEA-3707-4413-ABF4-83852343CD98}" type="pres">
      <dgm:prSet presAssocID="{9E4D10ED-D1F4-4C5C-A104-478BA94368EB}" presName="ThreeNodes_1_text" presStyleLbl="node1" presStyleIdx="2" presStyleCnt="3">
        <dgm:presLayoutVars>
          <dgm:bulletEnabled val="1"/>
        </dgm:presLayoutVars>
      </dgm:prSet>
      <dgm:spPr/>
    </dgm:pt>
    <dgm:pt modelId="{73FFB6FE-0094-46D7-8610-2CDDACD6ECD4}" type="pres">
      <dgm:prSet presAssocID="{9E4D10ED-D1F4-4C5C-A104-478BA94368EB}" presName="ThreeNodes_2_text" presStyleLbl="node1" presStyleIdx="2" presStyleCnt="3">
        <dgm:presLayoutVars>
          <dgm:bulletEnabled val="1"/>
        </dgm:presLayoutVars>
      </dgm:prSet>
      <dgm:spPr/>
    </dgm:pt>
    <dgm:pt modelId="{7CDDA2CD-9CE8-4FE7-A584-34D1BF8251E6}" type="pres">
      <dgm:prSet presAssocID="{9E4D10ED-D1F4-4C5C-A104-478BA94368EB}" presName="ThreeNodes_3_text" presStyleLbl="node1" presStyleIdx="2" presStyleCnt="3">
        <dgm:presLayoutVars>
          <dgm:bulletEnabled val="1"/>
        </dgm:presLayoutVars>
      </dgm:prSet>
      <dgm:spPr/>
    </dgm:pt>
  </dgm:ptLst>
  <dgm:cxnLst>
    <dgm:cxn modelId="{E8F8EA22-709C-4F0E-84CE-86DBB0C36F79}" type="presOf" srcId="{C649BA4D-BDAE-497C-B643-40D72966A6E2}" destId="{513AC016-8140-45A8-BF29-DE6B90882B89}" srcOrd="0" destOrd="0" presId="urn:microsoft.com/office/officeart/2005/8/layout/vProcess5"/>
    <dgm:cxn modelId="{87FD5C24-C2CB-4A16-8607-7CDF924F65E4}" srcId="{9E4D10ED-D1F4-4C5C-A104-478BA94368EB}" destId="{622FEA02-FE0C-4097-9631-91E5E299CB12}" srcOrd="2" destOrd="0" parTransId="{9686B406-9792-4299-92AC-3B5E8DBB60E8}" sibTransId="{22731AC1-2669-4FEA-9471-032BB67B5B7F}"/>
    <dgm:cxn modelId="{338F675B-DE0E-45FE-85BE-1F0D76F2490B}" type="presOf" srcId="{C649BA4D-BDAE-497C-B643-40D72966A6E2}" destId="{D9ED8BEA-3707-4413-ABF4-83852343CD98}" srcOrd="1" destOrd="0" presId="urn:microsoft.com/office/officeart/2005/8/layout/vProcess5"/>
    <dgm:cxn modelId="{6FD0BA44-7F15-419D-B757-712BC832D8E1}" type="presOf" srcId="{622FEA02-FE0C-4097-9631-91E5E299CB12}" destId="{7CDDA2CD-9CE8-4FE7-A584-34D1BF8251E6}" srcOrd="1" destOrd="0" presId="urn:microsoft.com/office/officeart/2005/8/layout/vProcess5"/>
    <dgm:cxn modelId="{7FBAF847-E8DD-4DDD-96D9-AC60ECF304D5}" type="presOf" srcId="{9E4D10ED-D1F4-4C5C-A104-478BA94368EB}" destId="{E1FCC508-3D7A-4FB2-9819-617191BDF387}" srcOrd="0" destOrd="0" presId="urn:microsoft.com/office/officeart/2005/8/layout/vProcess5"/>
    <dgm:cxn modelId="{BFE1A778-4037-46B2-ADBF-CFE7D5126726}" srcId="{9E4D10ED-D1F4-4C5C-A104-478BA94368EB}" destId="{C649BA4D-BDAE-497C-B643-40D72966A6E2}" srcOrd="0" destOrd="0" parTransId="{69852C7A-CB79-427B-929C-B74F27FD4174}" sibTransId="{5227C1C5-95E0-41ED-885D-A334D4C82E4B}"/>
    <dgm:cxn modelId="{CD039383-2EAA-4BCC-BC47-01E12F802E57}" type="presOf" srcId="{91B7FB6A-5BC7-40DA-861D-5F941755C5D8}" destId="{73FFB6FE-0094-46D7-8610-2CDDACD6ECD4}" srcOrd="1" destOrd="0" presId="urn:microsoft.com/office/officeart/2005/8/layout/vProcess5"/>
    <dgm:cxn modelId="{60F47C91-092A-4729-8E89-AC37DAF802C4}" srcId="{9E4D10ED-D1F4-4C5C-A104-478BA94368EB}" destId="{91B7FB6A-5BC7-40DA-861D-5F941755C5D8}" srcOrd="1" destOrd="0" parTransId="{242815A5-17D6-4E6B-A5E9-130195D0C847}" sibTransId="{DA237EBB-4C74-4C33-9A26-DF83DFBEB138}"/>
    <dgm:cxn modelId="{53C5309C-DE2D-419E-8C28-E5A03A6B65A4}" type="presOf" srcId="{DA237EBB-4C74-4C33-9A26-DF83DFBEB138}" destId="{77CDA293-1745-4C84-846F-D3CAD9229263}" srcOrd="0" destOrd="0" presId="urn:microsoft.com/office/officeart/2005/8/layout/vProcess5"/>
    <dgm:cxn modelId="{FCFD60B2-FEAF-4299-BC7C-A74635D8F46B}" type="presOf" srcId="{5227C1C5-95E0-41ED-885D-A334D4C82E4B}" destId="{2459D9BB-CB22-46FE-8B5B-39B9C6CE6862}" srcOrd="0" destOrd="0" presId="urn:microsoft.com/office/officeart/2005/8/layout/vProcess5"/>
    <dgm:cxn modelId="{09200BCB-65EC-470D-B5B8-83B98A8A2D9F}" type="presOf" srcId="{622FEA02-FE0C-4097-9631-91E5E299CB12}" destId="{DA796674-C136-4CFD-87BD-65A528DD3768}" srcOrd="0" destOrd="0" presId="urn:microsoft.com/office/officeart/2005/8/layout/vProcess5"/>
    <dgm:cxn modelId="{0617EBF2-50A5-47EE-B237-B41A851B679D}" type="presOf" srcId="{91B7FB6A-5BC7-40DA-861D-5F941755C5D8}" destId="{93B18CE8-5FD8-4933-BB6C-685C49A3E9D6}" srcOrd="0" destOrd="0" presId="urn:microsoft.com/office/officeart/2005/8/layout/vProcess5"/>
    <dgm:cxn modelId="{A7FE0BEC-A1FC-41CE-AF2D-73110577C888}" type="presParOf" srcId="{E1FCC508-3D7A-4FB2-9819-617191BDF387}" destId="{6DA13631-2EAA-4ECC-806B-73E5B97E9FAA}" srcOrd="0" destOrd="0" presId="urn:microsoft.com/office/officeart/2005/8/layout/vProcess5"/>
    <dgm:cxn modelId="{4AE8E582-5C18-4641-B886-1B39416B3792}" type="presParOf" srcId="{E1FCC508-3D7A-4FB2-9819-617191BDF387}" destId="{513AC016-8140-45A8-BF29-DE6B90882B89}" srcOrd="1" destOrd="0" presId="urn:microsoft.com/office/officeart/2005/8/layout/vProcess5"/>
    <dgm:cxn modelId="{9D4FCA6B-D218-4FAF-BF3A-D89FD9C97608}" type="presParOf" srcId="{E1FCC508-3D7A-4FB2-9819-617191BDF387}" destId="{93B18CE8-5FD8-4933-BB6C-685C49A3E9D6}" srcOrd="2" destOrd="0" presId="urn:microsoft.com/office/officeart/2005/8/layout/vProcess5"/>
    <dgm:cxn modelId="{4BB39652-935A-4608-91C1-66ACBFCF1AB9}" type="presParOf" srcId="{E1FCC508-3D7A-4FB2-9819-617191BDF387}" destId="{DA796674-C136-4CFD-87BD-65A528DD3768}" srcOrd="3" destOrd="0" presId="urn:microsoft.com/office/officeart/2005/8/layout/vProcess5"/>
    <dgm:cxn modelId="{250A704D-24D2-424E-BDD9-13AB9D0786DC}" type="presParOf" srcId="{E1FCC508-3D7A-4FB2-9819-617191BDF387}" destId="{2459D9BB-CB22-46FE-8B5B-39B9C6CE6862}" srcOrd="4" destOrd="0" presId="urn:microsoft.com/office/officeart/2005/8/layout/vProcess5"/>
    <dgm:cxn modelId="{18A7C450-17C8-42EE-A9FD-8504D205B877}" type="presParOf" srcId="{E1FCC508-3D7A-4FB2-9819-617191BDF387}" destId="{77CDA293-1745-4C84-846F-D3CAD9229263}" srcOrd="5" destOrd="0" presId="urn:microsoft.com/office/officeart/2005/8/layout/vProcess5"/>
    <dgm:cxn modelId="{9A564F0F-EEDE-44F1-A0A3-567AB2EE2701}" type="presParOf" srcId="{E1FCC508-3D7A-4FB2-9819-617191BDF387}" destId="{D9ED8BEA-3707-4413-ABF4-83852343CD98}" srcOrd="6" destOrd="0" presId="urn:microsoft.com/office/officeart/2005/8/layout/vProcess5"/>
    <dgm:cxn modelId="{D9482176-F989-433B-951E-FD6FFEFAD598}" type="presParOf" srcId="{E1FCC508-3D7A-4FB2-9819-617191BDF387}" destId="{73FFB6FE-0094-46D7-8610-2CDDACD6ECD4}" srcOrd="7" destOrd="0" presId="urn:microsoft.com/office/officeart/2005/8/layout/vProcess5"/>
    <dgm:cxn modelId="{A8DC5CBD-9D7E-4635-9413-36C4D5777A28}" type="presParOf" srcId="{E1FCC508-3D7A-4FB2-9819-617191BDF387}" destId="{7CDDA2CD-9CE8-4FE7-A584-34D1BF8251E6}"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0A787-BCD6-4C9A-A179-5B235CE5C252}">
      <dsp:nvSpPr>
        <dsp:cNvPr id="0" name=""/>
        <dsp:cNvSpPr/>
      </dsp:nvSpPr>
      <dsp:spPr>
        <a:xfrm>
          <a:off x="0" y="2904093"/>
          <a:ext cx="9909629" cy="95296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Wi-Fi</a:t>
          </a:r>
          <a:r>
            <a:rPr lang="zh-CN" altLang="en-US" sz="1700" kern="1200" dirty="0"/>
            <a:t>设备的产品特点来看</a:t>
          </a:r>
        </a:p>
      </dsp:txBody>
      <dsp:txXfrm>
        <a:off x="0" y="2904093"/>
        <a:ext cx="9909629" cy="514600"/>
      </dsp:txXfrm>
    </dsp:sp>
    <dsp:sp modelId="{F9327E70-B6E6-4BD6-8DB5-77D9AA9DDE7E}">
      <dsp:nvSpPr>
        <dsp:cNvPr id="0" name=""/>
        <dsp:cNvSpPr/>
      </dsp:nvSpPr>
      <dsp:spPr>
        <a:xfrm>
          <a:off x="0" y="3398953"/>
          <a:ext cx="4954814" cy="43836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需要掌握多天线所带来的无限媒介等核心机制</a:t>
          </a:r>
        </a:p>
      </dsp:txBody>
      <dsp:txXfrm>
        <a:off x="0" y="3398953"/>
        <a:ext cx="4954814" cy="438363"/>
      </dsp:txXfrm>
    </dsp:sp>
    <dsp:sp modelId="{4C3162BE-0C21-4598-9D89-66E6C9483950}">
      <dsp:nvSpPr>
        <dsp:cNvPr id="0" name=""/>
        <dsp:cNvSpPr/>
      </dsp:nvSpPr>
      <dsp:spPr>
        <a:xfrm>
          <a:off x="4954814" y="3398953"/>
          <a:ext cx="4954814" cy="43836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Wi-Fi</a:t>
          </a:r>
          <a:r>
            <a:rPr lang="zh-CN" altLang="en-US" sz="1200" kern="1200" dirty="0"/>
            <a:t>省电模式的处理方式</a:t>
          </a:r>
        </a:p>
      </dsp:txBody>
      <dsp:txXfrm>
        <a:off x="4954814" y="3398953"/>
        <a:ext cx="4954814" cy="438363"/>
      </dsp:txXfrm>
    </dsp:sp>
    <dsp:sp modelId="{9A4CE394-5B0F-4957-8605-A60151470E66}">
      <dsp:nvSpPr>
        <dsp:cNvPr id="0" name=""/>
        <dsp:cNvSpPr/>
      </dsp:nvSpPr>
      <dsp:spPr>
        <a:xfrm rot="10800000">
          <a:off x="0" y="1452046"/>
          <a:ext cx="9909629" cy="14656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从</a:t>
          </a:r>
          <a:r>
            <a:rPr lang="en-US" altLang="zh-CN" sz="1700" kern="1200" dirty="0"/>
            <a:t>Wi-Fi</a:t>
          </a:r>
          <a:r>
            <a:rPr lang="zh-CN" altLang="en-US" sz="1700" kern="1200" dirty="0"/>
            <a:t>网络运行的基本原理来看</a:t>
          </a:r>
        </a:p>
      </dsp:txBody>
      <dsp:txXfrm rot="-10800000">
        <a:off x="0" y="1452046"/>
        <a:ext cx="9909629" cy="514446"/>
      </dsp:txXfrm>
    </dsp:sp>
    <dsp:sp modelId="{9C865410-664A-44B0-9600-E2AE357742C1}">
      <dsp:nvSpPr>
        <dsp:cNvPr id="0" name=""/>
        <dsp:cNvSpPr/>
      </dsp:nvSpPr>
      <dsp:spPr>
        <a:xfrm>
          <a:off x="4838" y="2019335"/>
          <a:ext cx="3299983" cy="4382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理解</a:t>
          </a:r>
          <a:r>
            <a:rPr lang="en-US" altLang="zh-CN" sz="1200" kern="1200" dirty="0"/>
            <a:t>Wi-Fi</a:t>
          </a:r>
          <a:r>
            <a:rPr lang="zh-CN" altLang="en-US" sz="1200" kern="1200" dirty="0"/>
            <a:t>所特有频段和信道的概念</a:t>
          </a:r>
        </a:p>
      </dsp:txBody>
      <dsp:txXfrm>
        <a:off x="4838" y="2019335"/>
        <a:ext cx="3299983" cy="438232"/>
      </dsp:txXfrm>
    </dsp:sp>
    <dsp:sp modelId="{9AD23DAB-E696-465A-BEF1-549D3FD47ED3}">
      <dsp:nvSpPr>
        <dsp:cNvPr id="0" name=""/>
        <dsp:cNvSpPr/>
      </dsp:nvSpPr>
      <dsp:spPr>
        <a:xfrm>
          <a:off x="3304822" y="2019335"/>
          <a:ext cx="3299983" cy="4382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学习</a:t>
          </a:r>
          <a:r>
            <a:rPr lang="en-US" altLang="zh-CN" sz="1200" kern="1200" dirty="0"/>
            <a:t>AP</a:t>
          </a:r>
          <a:r>
            <a:rPr lang="zh-CN" altLang="en-US" sz="1200" kern="1200" dirty="0"/>
            <a:t>与</a:t>
          </a:r>
          <a:r>
            <a:rPr lang="en-US" altLang="zh-CN" sz="1200" kern="1200" dirty="0"/>
            <a:t>STA</a:t>
          </a:r>
          <a:r>
            <a:rPr lang="zh-CN" altLang="en-US" sz="1200" kern="1200" dirty="0"/>
            <a:t>如何建立连接</a:t>
          </a:r>
        </a:p>
      </dsp:txBody>
      <dsp:txXfrm>
        <a:off x="3304822" y="2019335"/>
        <a:ext cx="3299983" cy="438232"/>
      </dsp:txXfrm>
    </dsp:sp>
    <dsp:sp modelId="{95F7FBCB-9AAF-4D43-AB6E-A7360C9FE9CF}">
      <dsp:nvSpPr>
        <dsp:cNvPr id="0" name=""/>
        <dsp:cNvSpPr/>
      </dsp:nvSpPr>
      <dsp:spPr>
        <a:xfrm>
          <a:off x="6604806" y="2019335"/>
          <a:ext cx="3299983" cy="4382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Wi-Fi</a:t>
          </a:r>
          <a:r>
            <a:rPr lang="zh-CN" altLang="en-US" sz="1200" kern="1200" dirty="0"/>
            <a:t>设备之间如何竞争相同的无线媒介等核心机制</a:t>
          </a:r>
        </a:p>
      </dsp:txBody>
      <dsp:txXfrm>
        <a:off x="6604806" y="2019335"/>
        <a:ext cx="3299983" cy="438232"/>
      </dsp:txXfrm>
    </dsp:sp>
    <dsp:sp modelId="{BC18494E-8A66-4E30-896F-3E77B4177365}">
      <dsp:nvSpPr>
        <dsp:cNvPr id="0" name=""/>
        <dsp:cNvSpPr/>
      </dsp:nvSpPr>
      <dsp:spPr>
        <a:xfrm rot="10800000">
          <a:off x="0" y="56010"/>
          <a:ext cx="9909629" cy="146565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从</a:t>
          </a:r>
          <a:r>
            <a:rPr lang="en-US" altLang="zh-CN" sz="1700" kern="1200" dirty="0"/>
            <a:t>IEEE</a:t>
          </a:r>
          <a:r>
            <a:rPr lang="zh-CN" altLang="en-US" sz="1700" kern="1200" dirty="0"/>
            <a:t>制定</a:t>
          </a:r>
          <a:r>
            <a:rPr lang="en-US" altLang="zh-CN" sz="1700" kern="1200" dirty="0"/>
            <a:t>802.11</a:t>
          </a:r>
          <a:r>
            <a:rPr lang="zh-CN" altLang="en-US" sz="1700" kern="1200" dirty="0"/>
            <a:t>标准的角度来看</a:t>
          </a:r>
        </a:p>
      </dsp:txBody>
      <dsp:txXfrm rot="-10800000">
        <a:off x="0" y="56010"/>
        <a:ext cx="9909629" cy="514446"/>
      </dsp:txXfrm>
    </dsp:sp>
    <dsp:sp modelId="{77642768-41E6-49B4-AA8C-3DF2B7822961}">
      <dsp:nvSpPr>
        <dsp:cNvPr id="0" name=""/>
        <dsp:cNvSpPr/>
      </dsp:nvSpPr>
      <dsp:spPr>
        <a:xfrm>
          <a:off x="0" y="567970"/>
          <a:ext cx="9909629" cy="43823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主要是学习物理层和数据链路层的规范</a:t>
          </a:r>
        </a:p>
      </dsp:txBody>
      <dsp:txXfrm>
        <a:off x="0" y="567970"/>
        <a:ext cx="9909629" cy="4382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5DE7E-30E2-41E7-9B7D-E13CA8990B35}">
      <dsp:nvSpPr>
        <dsp:cNvPr id="0" name=""/>
        <dsp:cNvSpPr/>
      </dsp:nvSpPr>
      <dsp:spPr>
        <a:xfrm rot="5400000">
          <a:off x="3481863" y="-1261711"/>
          <a:ext cx="962236" cy="372986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a:latin typeface="Calibri"/>
              <a:ea typeface="微软雅黑" panose="020B0503020204020204" pitchFamily="34" charset="-122"/>
              <a:cs typeface="+mn-cs"/>
            </a:rPr>
            <a:t>具有单独的媒介访问控制层和物理层</a:t>
          </a:r>
          <a:endParaRPr lang="zh-CN" altLang="en-US" sz="1400" kern="1200" dirty="0">
            <a:latin typeface="Calibri"/>
            <a:ea typeface="微软雅黑" panose="020B0503020204020204" pitchFamily="34" charset="-122"/>
            <a:cs typeface="+mn-cs"/>
          </a:endParaRPr>
        </a:p>
      </dsp:txBody>
      <dsp:txXfrm rot="-5400000">
        <a:off x="2098049" y="169075"/>
        <a:ext cx="3682892" cy="868292"/>
      </dsp:txXfrm>
    </dsp:sp>
    <dsp:sp modelId="{CE9C0174-B701-4875-B28F-A5F197AE7971}">
      <dsp:nvSpPr>
        <dsp:cNvPr id="0" name=""/>
        <dsp:cNvSpPr/>
      </dsp:nvSpPr>
      <dsp:spPr>
        <a:xfrm>
          <a:off x="0" y="1822"/>
          <a:ext cx="2098049" cy="12027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a:ea typeface="微软雅黑" panose="020B0503020204020204" pitchFamily="34" charset="-122"/>
              <a:cs typeface="+mn-cs"/>
            </a:rPr>
            <a:t>单频</a:t>
          </a:r>
          <a:r>
            <a:rPr lang="en-US" altLang="zh-CN" sz="2000" kern="1200">
              <a:latin typeface="Calibri"/>
              <a:ea typeface="微软雅黑" panose="020B0503020204020204" pitchFamily="34" charset="-122"/>
              <a:cs typeface="+mn-cs"/>
            </a:rPr>
            <a:t>STA</a:t>
          </a:r>
          <a:r>
            <a:rPr lang="zh-CN" altLang="en-US" sz="2000" kern="1200">
              <a:latin typeface="Calibri"/>
              <a:ea typeface="微软雅黑" panose="020B0503020204020204" pitchFamily="34" charset="-122"/>
              <a:cs typeface="+mn-cs"/>
            </a:rPr>
            <a:t>协议层</a:t>
          </a:r>
          <a:endParaRPr lang="zh-CN" altLang="en-US" sz="2000" kern="1200" dirty="0">
            <a:latin typeface="Calibri"/>
            <a:ea typeface="微软雅黑" panose="020B0503020204020204" pitchFamily="34" charset="-122"/>
            <a:cs typeface="+mn-cs"/>
          </a:endParaRPr>
        </a:p>
      </dsp:txBody>
      <dsp:txXfrm>
        <a:off x="58716" y="60538"/>
        <a:ext cx="1980617" cy="1085364"/>
      </dsp:txXfrm>
    </dsp:sp>
    <dsp:sp modelId="{98BFC3D4-DCB1-4FEB-9604-832282CCCDEB}">
      <dsp:nvSpPr>
        <dsp:cNvPr id="0" name=""/>
        <dsp:cNvSpPr/>
      </dsp:nvSpPr>
      <dsp:spPr>
        <a:xfrm rot="5400000">
          <a:off x="3481863" y="1224"/>
          <a:ext cx="962236" cy="3729864"/>
        </a:xfrm>
        <a:prstGeom prst="round2SameRect">
          <a:avLst/>
        </a:prstGeom>
        <a:solidFill>
          <a:schemeClr val="accent2">
            <a:tint val="40000"/>
            <a:alpha val="90000"/>
            <a:hueOff val="-9753"/>
            <a:satOff val="3288"/>
            <a:lumOff val="1842"/>
            <a:alphaOff val="0"/>
          </a:schemeClr>
        </a:solidFill>
        <a:ln w="12700" cap="flat" cmpd="sng" algn="ctr">
          <a:solidFill>
            <a:schemeClr val="accent2">
              <a:tint val="40000"/>
              <a:alpha val="90000"/>
              <a:hueOff val="-9753"/>
              <a:satOff val="3288"/>
              <a:lumOff val="18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a:latin typeface="Calibri"/>
              <a:ea typeface="微软雅黑" panose="020B0503020204020204" pitchFamily="34" charset="-122"/>
              <a:cs typeface="+mn-cs"/>
            </a:rPr>
            <a:t>有两个物理上独立的频段，所以有两个对应的媒介访问控制层与物理层，各自完成</a:t>
          </a:r>
          <a:r>
            <a:rPr lang="en-US" altLang="zh-CN" sz="1200" kern="1200">
              <a:latin typeface="Calibri"/>
              <a:ea typeface="微软雅黑" panose="020B0503020204020204" pitchFamily="34" charset="-122"/>
              <a:cs typeface="+mn-cs"/>
            </a:rPr>
            <a:t>Wi-Fi</a:t>
          </a:r>
          <a:r>
            <a:rPr lang="zh-CN" altLang="en-US" sz="1200" kern="1200">
              <a:latin typeface="Calibri"/>
              <a:ea typeface="微软雅黑" panose="020B0503020204020204" pitchFamily="34" charset="-122"/>
              <a:cs typeface="+mn-cs"/>
            </a:rPr>
            <a:t>的连接和数据通信</a:t>
          </a:r>
          <a:endParaRPr lang="zh-CN" altLang="en-US" sz="1200" kern="1200" dirty="0">
            <a:latin typeface="Calibri"/>
            <a:ea typeface="微软雅黑" panose="020B0503020204020204" pitchFamily="34" charset="-122"/>
            <a:cs typeface="+mn-cs"/>
          </a:endParaRPr>
        </a:p>
      </dsp:txBody>
      <dsp:txXfrm rot="-5400000">
        <a:off x="2098049" y="1432010"/>
        <a:ext cx="3682892" cy="868292"/>
      </dsp:txXfrm>
    </dsp:sp>
    <dsp:sp modelId="{CA77B7EB-57BE-4D84-8CFA-F8C7AC4F258D}">
      <dsp:nvSpPr>
        <dsp:cNvPr id="0" name=""/>
        <dsp:cNvSpPr/>
      </dsp:nvSpPr>
      <dsp:spPr>
        <a:xfrm>
          <a:off x="0" y="1264758"/>
          <a:ext cx="2098049" cy="1202796"/>
        </a:xfrm>
        <a:prstGeom prst="roundRect">
          <a:avLst/>
        </a:prstGeom>
        <a:solidFill>
          <a:schemeClr val="accent2">
            <a:hueOff val="6776"/>
            <a:satOff val="182"/>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a:ea typeface="微软雅黑" panose="020B0503020204020204" pitchFamily="34" charset="-122"/>
              <a:cs typeface="+mn-cs"/>
            </a:rPr>
            <a:t>双频</a:t>
          </a:r>
          <a:r>
            <a:rPr lang="en-US" altLang="zh-CN" sz="2000" kern="1200">
              <a:latin typeface="Calibri"/>
              <a:ea typeface="微软雅黑" panose="020B0503020204020204" pitchFamily="34" charset="-122"/>
              <a:cs typeface="+mn-cs"/>
            </a:rPr>
            <a:t>AP</a:t>
          </a:r>
          <a:r>
            <a:rPr lang="zh-CN" altLang="en-US" sz="2000" kern="1200">
              <a:latin typeface="Calibri"/>
              <a:ea typeface="微软雅黑" panose="020B0503020204020204" pitchFamily="34" charset="-122"/>
              <a:cs typeface="+mn-cs"/>
            </a:rPr>
            <a:t>协议层</a:t>
          </a:r>
          <a:endParaRPr lang="zh-CN" altLang="en-US" sz="2000" kern="1200" dirty="0">
            <a:latin typeface="Calibri"/>
            <a:ea typeface="微软雅黑" panose="020B0503020204020204" pitchFamily="34" charset="-122"/>
            <a:cs typeface="+mn-cs"/>
          </a:endParaRPr>
        </a:p>
      </dsp:txBody>
      <dsp:txXfrm>
        <a:off x="58716" y="1323474"/>
        <a:ext cx="1980617" cy="1085364"/>
      </dsp:txXfrm>
    </dsp:sp>
    <dsp:sp modelId="{F3619D4F-6AC9-4AF4-B88B-6C334979CFEE}">
      <dsp:nvSpPr>
        <dsp:cNvPr id="0" name=""/>
        <dsp:cNvSpPr/>
      </dsp:nvSpPr>
      <dsp:spPr>
        <a:xfrm rot="5400000">
          <a:off x="3481863" y="1264160"/>
          <a:ext cx="962236" cy="3729864"/>
        </a:xfrm>
        <a:prstGeom prst="round2SameRect">
          <a:avLst/>
        </a:prstGeom>
        <a:solidFill>
          <a:schemeClr val="accent2">
            <a:tint val="40000"/>
            <a:alpha val="90000"/>
            <a:hueOff val="-19506"/>
            <a:satOff val="6576"/>
            <a:lumOff val="3683"/>
            <a:alphaOff val="0"/>
          </a:schemeClr>
        </a:solidFill>
        <a:ln w="12700" cap="flat" cmpd="sng" algn="ctr">
          <a:solidFill>
            <a:schemeClr val="accent2">
              <a:tint val="40000"/>
              <a:alpha val="90000"/>
              <a:hueOff val="-19506"/>
              <a:satOff val="6576"/>
              <a:lumOff val="36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a:latin typeface="Calibri"/>
              <a:ea typeface="微软雅黑" panose="020B0503020204020204" pitchFamily="34" charset="-122"/>
              <a:cs typeface="+mn-cs"/>
            </a:rPr>
            <a:t>仍然有两个物理上独立的频段，有对应的两个物理层，但媒介访问控制层只有一个，它分为一个高</a:t>
          </a:r>
          <a:r>
            <a:rPr lang="en-US" altLang="zh-CN" sz="1000" kern="1200" dirty="0">
              <a:latin typeface="Calibri"/>
              <a:ea typeface="微软雅黑" panose="020B0503020204020204" pitchFamily="34" charset="-122"/>
              <a:cs typeface="+mn-cs"/>
            </a:rPr>
            <a:t>MAC</a:t>
          </a:r>
          <a:r>
            <a:rPr lang="zh-CN" altLang="en-US" sz="1000" kern="1200" dirty="0">
              <a:latin typeface="Calibri"/>
              <a:ea typeface="微软雅黑" panose="020B0503020204020204" pitchFamily="34" charset="-122"/>
              <a:cs typeface="+mn-cs"/>
            </a:rPr>
            <a:t>层一个低</a:t>
          </a:r>
          <a:r>
            <a:rPr lang="en-US" altLang="zh-CN" sz="1000" kern="1200" dirty="0">
              <a:latin typeface="Calibri"/>
              <a:ea typeface="微软雅黑" panose="020B0503020204020204" pitchFamily="34" charset="-122"/>
              <a:cs typeface="+mn-cs"/>
            </a:rPr>
            <a:t>MAC</a:t>
          </a:r>
          <a:r>
            <a:rPr lang="zh-CN" altLang="en-US" sz="1000" kern="1200" dirty="0">
              <a:latin typeface="Calibri"/>
              <a:ea typeface="微软雅黑" panose="020B0503020204020204" pitchFamily="34" charset="-122"/>
              <a:cs typeface="+mn-cs"/>
            </a:rPr>
            <a:t>层，对应着一个</a:t>
          </a:r>
          <a:r>
            <a:rPr lang="en-US" altLang="zh-CN" sz="1000" kern="1200" dirty="0">
              <a:latin typeface="Calibri"/>
              <a:ea typeface="微软雅黑" panose="020B0503020204020204" pitchFamily="34" charset="-122"/>
              <a:cs typeface="+mn-cs"/>
            </a:rPr>
            <a:t>MLD MAC </a:t>
          </a:r>
          <a:r>
            <a:rPr lang="zh-CN" altLang="en-US" sz="1000" kern="1200" dirty="0">
              <a:latin typeface="Calibri"/>
              <a:ea typeface="微软雅黑" panose="020B0503020204020204" pitchFamily="34" charset="-122"/>
              <a:cs typeface="+mn-cs"/>
            </a:rPr>
            <a:t>地址和两个低</a:t>
          </a:r>
          <a:r>
            <a:rPr lang="en-US" altLang="zh-CN" sz="1000" kern="1200" dirty="0">
              <a:latin typeface="Calibri"/>
              <a:ea typeface="微软雅黑" panose="020B0503020204020204" pitchFamily="34" charset="-122"/>
              <a:cs typeface="+mn-cs"/>
            </a:rPr>
            <a:t>MAC</a:t>
          </a:r>
          <a:r>
            <a:rPr lang="zh-CN" altLang="en-US" sz="1000" kern="1200" dirty="0">
              <a:latin typeface="Calibri"/>
              <a:ea typeface="微软雅黑" panose="020B0503020204020204" pitchFamily="34" charset="-122"/>
              <a:cs typeface="+mn-cs"/>
            </a:rPr>
            <a:t>层的</a:t>
          </a:r>
          <a:r>
            <a:rPr lang="en-US" altLang="zh-CN" sz="1000" kern="1200" dirty="0">
              <a:latin typeface="Calibri"/>
              <a:ea typeface="微软雅黑" panose="020B0503020204020204" pitchFamily="34" charset="-122"/>
              <a:cs typeface="+mn-cs"/>
            </a:rPr>
            <a:t>MAC</a:t>
          </a:r>
          <a:r>
            <a:rPr lang="zh-CN" altLang="en-US" sz="1000" kern="1200" dirty="0">
              <a:latin typeface="Calibri"/>
              <a:ea typeface="微软雅黑" panose="020B0503020204020204" pitchFamily="34" charset="-122"/>
              <a:cs typeface="+mn-cs"/>
            </a:rPr>
            <a:t>地址。</a:t>
          </a:r>
        </a:p>
      </dsp:txBody>
      <dsp:txXfrm rot="-5400000">
        <a:off x="2098049" y="2694946"/>
        <a:ext cx="3682892" cy="868292"/>
      </dsp:txXfrm>
    </dsp:sp>
    <dsp:sp modelId="{7CAF8CA3-1CE1-4286-A549-691ACD56987D}">
      <dsp:nvSpPr>
        <dsp:cNvPr id="0" name=""/>
        <dsp:cNvSpPr/>
      </dsp:nvSpPr>
      <dsp:spPr>
        <a:xfrm>
          <a:off x="0" y="2527694"/>
          <a:ext cx="2098049" cy="1202796"/>
        </a:xfrm>
        <a:prstGeom prst="roundRect">
          <a:avLst/>
        </a:prstGeom>
        <a:solidFill>
          <a:schemeClr val="accent2">
            <a:hueOff val="13552"/>
            <a:satOff val="364"/>
            <a:lumOff val="18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zh-CN" altLang="en-US" sz="2100" kern="1200">
              <a:latin typeface="Calibri"/>
              <a:ea typeface="微软雅黑" panose="020B0503020204020204" pitchFamily="34" charset="-122"/>
              <a:cs typeface="+mn-cs"/>
            </a:rPr>
            <a:t>双链路</a:t>
          </a:r>
          <a:r>
            <a:rPr lang="en-US" altLang="zh-CN" sz="2100" kern="1200">
              <a:latin typeface="Calibri"/>
              <a:ea typeface="微软雅黑" panose="020B0503020204020204" pitchFamily="34" charset="-122"/>
              <a:cs typeface="+mn-cs"/>
            </a:rPr>
            <a:t>Wi-Fi7AP</a:t>
          </a:r>
          <a:r>
            <a:rPr lang="zh-CN" altLang="en-US" sz="2100" kern="1200">
              <a:latin typeface="Calibri"/>
              <a:ea typeface="微软雅黑" panose="020B0503020204020204" pitchFamily="34" charset="-122"/>
              <a:cs typeface="+mn-cs"/>
            </a:rPr>
            <a:t>的</a:t>
          </a:r>
          <a:r>
            <a:rPr lang="en-US" altLang="zh-CN" sz="2100" kern="1200">
              <a:latin typeface="Calibri"/>
              <a:ea typeface="微软雅黑" panose="020B0503020204020204" pitchFamily="34" charset="-122"/>
              <a:cs typeface="+mn-cs"/>
            </a:rPr>
            <a:t>MLD</a:t>
          </a:r>
          <a:r>
            <a:rPr lang="zh-CN" altLang="en-US" sz="2100" kern="1200">
              <a:latin typeface="Calibri"/>
              <a:ea typeface="微软雅黑" panose="020B0503020204020204" pitchFamily="34" charset="-122"/>
              <a:cs typeface="+mn-cs"/>
            </a:rPr>
            <a:t>协议层</a:t>
          </a:r>
          <a:endParaRPr lang="zh-CN" altLang="en-US" sz="2100" kern="1200" dirty="0">
            <a:latin typeface="Calibri"/>
            <a:ea typeface="微软雅黑" panose="020B0503020204020204" pitchFamily="34" charset="-122"/>
            <a:cs typeface="+mn-cs"/>
          </a:endParaRPr>
        </a:p>
      </dsp:txBody>
      <dsp:txXfrm>
        <a:off x="58716" y="2586410"/>
        <a:ext cx="1980617" cy="10853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0989F-9DD4-4A79-ACFD-592EC52E239A}">
      <dsp:nvSpPr>
        <dsp:cNvPr id="0" name=""/>
        <dsp:cNvSpPr/>
      </dsp:nvSpPr>
      <dsp:spPr>
        <a:xfrm>
          <a:off x="2987218" y="0"/>
          <a:ext cx="4480827" cy="1002565"/>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altLang="zh-CN" sz="1200" b="1" kern="1200">
              <a:latin typeface="Calibri"/>
              <a:ea typeface="微软雅黑" panose="020B0503020204020204" pitchFamily="34" charset="-122"/>
              <a:cs typeface="+mn-cs"/>
            </a:rPr>
            <a:t>Wi-Fi7</a:t>
          </a:r>
          <a:r>
            <a:rPr lang="zh-CN" altLang="en-US" sz="1200" b="1" kern="1200">
              <a:latin typeface="Calibri"/>
              <a:ea typeface="微软雅黑" panose="020B0503020204020204" pitchFamily="34" charset="-122"/>
              <a:cs typeface="+mn-cs"/>
            </a:rPr>
            <a:t>在</a:t>
          </a:r>
          <a:r>
            <a:rPr lang="en-US" altLang="zh-CN" sz="1200" b="1" kern="1200">
              <a:latin typeface="Calibri"/>
              <a:ea typeface="微软雅黑" panose="020B0503020204020204" pitchFamily="34" charset="-122"/>
              <a:cs typeface="+mn-cs"/>
            </a:rPr>
            <a:t>OFDMA</a:t>
          </a:r>
          <a:r>
            <a:rPr lang="zh-CN" altLang="en-US" sz="1200" b="1" kern="1200">
              <a:latin typeface="Calibri"/>
              <a:ea typeface="微软雅黑" panose="020B0503020204020204" pitchFamily="34" charset="-122"/>
              <a:cs typeface="+mn-cs"/>
            </a:rPr>
            <a:t>的资源单位（</a:t>
          </a:r>
          <a:r>
            <a:rPr lang="en-US" altLang="zh-CN" sz="1200" b="1" kern="1200">
              <a:latin typeface="Calibri"/>
              <a:ea typeface="微软雅黑" panose="020B0503020204020204" pitchFamily="34" charset="-122"/>
              <a:cs typeface="+mn-cs"/>
            </a:rPr>
            <a:t>RU</a:t>
          </a:r>
          <a:r>
            <a:rPr lang="zh-CN" altLang="en-US" sz="1200" b="1" kern="1200">
              <a:latin typeface="Calibri"/>
              <a:ea typeface="微软雅黑" panose="020B0503020204020204" pitchFamily="34" charset="-122"/>
              <a:cs typeface="+mn-cs"/>
            </a:rPr>
            <a:t>）的基础上，支持对不连续的多个</a:t>
          </a:r>
          <a:r>
            <a:rPr lang="en-US" altLang="zh-CN" sz="1200" b="1" kern="1200">
              <a:latin typeface="Calibri"/>
              <a:ea typeface="微软雅黑" panose="020B0503020204020204" pitchFamily="34" charset="-122"/>
              <a:cs typeface="+mn-cs"/>
            </a:rPr>
            <a:t>RU</a:t>
          </a:r>
          <a:r>
            <a:rPr lang="zh-CN" altLang="en-US" sz="1200" b="1" kern="1200">
              <a:latin typeface="Calibri"/>
              <a:ea typeface="微软雅黑" panose="020B0503020204020204" pitchFamily="34" charset="-122"/>
              <a:cs typeface="+mn-cs"/>
            </a:rPr>
            <a:t>进行捆绑，分配给一个</a:t>
          </a:r>
          <a:r>
            <a:rPr lang="en-US" altLang="zh-CN" sz="1200" b="1" kern="1200">
              <a:latin typeface="Calibri"/>
              <a:ea typeface="微软雅黑" panose="020B0503020204020204" pitchFamily="34" charset="-122"/>
              <a:cs typeface="+mn-cs"/>
            </a:rPr>
            <a:t>STA</a:t>
          </a:r>
          <a:r>
            <a:rPr lang="zh-CN" altLang="en-US" sz="1200" b="1" kern="1200">
              <a:latin typeface="Calibri"/>
              <a:ea typeface="微软雅黑" panose="020B0503020204020204" pitchFamily="34" charset="-122"/>
              <a:cs typeface="+mn-cs"/>
            </a:rPr>
            <a:t>，或利用</a:t>
          </a:r>
          <a:r>
            <a:rPr lang="en-US" altLang="zh-CN" sz="1200" b="1" kern="1200">
              <a:latin typeface="Calibri"/>
              <a:ea typeface="微软雅黑" panose="020B0503020204020204" pitchFamily="34" charset="-122"/>
              <a:cs typeface="+mn-cs"/>
            </a:rPr>
            <a:t>MU_MIMO</a:t>
          </a:r>
          <a:r>
            <a:rPr lang="zh-CN" altLang="en-US" sz="1200" b="1" kern="1200">
              <a:latin typeface="Calibri"/>
              <a:ea typeface="微软雅黑" panose="020B0503020204020204" pitchFamily="34" charset="-122"/>
              <a:cs typeface="+mn-cs"/>
            </a:rPr>
            <a:t>技术分配给多个</a:t>
          </a:r>
          <a:r>
            <a:rPr lang="en-US" altLang="zh-CN" sz="1200" b="1" kern="1200">
              <a:latin typeface="Calibri"/>
              <a:ea typeface="微软雅黑" panose="020B0503020204020204" pitchFamily="34" charset="-122"/>
              <a:cs typeface="+mn-cs"/>
            </a:rPr>
            <a:t>STA</a:t>
          </a:r>
          <a:endParaRPr lang="zh-CN" altLang="en-US" sz="1200" b="1" kern="1200" dirty="0">
            <a:latin typeface="Calibri"/>
            <a:ea typeface="微软雅黑" panose="020B0503020204020204" pitchFamily="34" charset="-122"/>
            <a:cs typeface="+mn-cs"/>
          </a:endParaRPr>
        </a:p>
      </dsp:txBody>
      <dsp:txXfrm>
        <a:off x="2987218" y="125321"/>
        <a:ext cx="4104865" cy="751923"/>
      </dsp:txXfrm>
    </dsp:sp>
    <dsp:sp modelId="{6A85083B-96F7-4FA6-998D-8016F1D903B7}">
      <dsp:nvSpPr>
        <dsp:cNvPr id="0" name=""/>
        <dsp:cNvSpPr/>
      </dsp:nvSpPr>
      <dsp:spPr>
        <a:xfrm>
          <a:off x="0" y="0"/>
          <a:ext cx="2987218" cy="10025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a:ea typeface="微软雅黑" panose="020B0503020204020204" pitchFamily="34" charset="-122"/>
              <a:cs typeface="+mn-cs"/>
            </a:rPr>
            <a:t>支持多资源单元（</a:t>
          </a:r>
          <a:r>
            <a:rPr lang="en-US" altLang="zh-CN" sz="2000" kern="1200">
              <a:latin typeface="Calibri"/>
              <a:ea typeface="微软雅黑" panose="020B0503020204020204" pitchFamily="34" charset="-122"/>
              <a:cs typeface="+mn-cs"/>
            </a:rPr>
            <a:t>MRU</a:t>
          </a:r>
          <a:r>
            <a:rPr lang="zh-CN" altLang="en-US" sz="2000" kern="1200">
              <a:latin typeface="Calibri"/>
              <a:ea typeface="微软雅黑" panose="020B0503020204020204" pitchFamily="34" charset="-122"/>
              <a:cs typeface="+mn-cs"/>
            </a:rPr>
            <a:t>）技术</a:t>
          </a:r>
          <a:endParaRPr lang="zh-CN" altLang="en-US" sz="2000" kern="1200" dirty="0">
            <a:latin typeface="Calibri"/>
            <a:ea typeface="微软雅黑" panose="020B0503020204020204" pitchFamily="34" charset="-122"/>
            <a:cs typeface="+mn-cs"/>
          </a:endParaRPr>
        </a:p>
      </dsp:txBody>
      <dsp:txXfrm>
        <a:off x="48941" y="48941"/>
        <a:ext cx="2889336" cy="904683"/>
      </dsp:txXfrm>
    </dsp:sp>
    <dsp:sp modelId="{2CC6E796-AEB2-4806-8CCD-D02AC5584F54}">
      <dsp:nvSpPr>
        <dsp:cNvPr id="0" name=""/>
        <dsp:cNvSpPr/>
      </dsp:nvSpPr>
      <dsp:spPr>
        <a:xfrm>
          <a:off x="2987218" y="1102822"/>
          <a:ext cx="4480827" cy="1002565"/>
        </a:xfrm>
        <a:prstGeom prst="rightArrow">
          <a:avLst>
            <a:gd name="adj1" fmla="val 75000"/>
            <a:gd name="adj2" fmla="val 50000"/>
          </a:avLst>
        </a:prstGeom>
        <a:solidFill>
          <a:schemeClr val="accent2">
            <a:tint val="40000"/>
            <a:alpha val="90000"/>
            <a:hueOff val="-9753"/>
            <a:satOff val="3288"/>
            <a:lumOff val="1842"/>
            <a:alphaOff val="0"/>
          </a:schemeClr>
        </a:solidFill>
        <a:ln w="12700" cap="flat" cmpd="sng" algn="ctr">
          <a:solidFill>
            <a:schemeClr val="accent2">
              <a:tint val="40000"/>
              <a:alpha val="90000"/>
              <a:hueOff val="-9753"/>
              <a:satOff val="3288"/>
              <a:lumOff val="18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altLang="zh-CN" sz="1200" b="1" kern="1200">
              <a:latin typeface="Calibri"/>
              <a:ea typeface="微软雅黑" panose="020B0503020204020204" pitchFamily="34" charset="-122"/>
              <a:cs typeface="+mn-cs"/>
            </a:rPr>
            <a:t>AP</a:t>
          </a:r>
          <a:r>
            <a:rPr lang="zh-CN" altLang="en-US" sz="1200" b="1" kern="1200">
              <a:latin typeface="Calibri"/>
              <a:ea typeface="微软雅黑" panose="020B0503020204020204" pitchFamily="34" charset="-122"/>
              <a:cs typeface="+mn-cs"/>
            </a:rPr>
            <a:t>给</a:t>
          </a:r>
          <a:r>
            <a:rPr lang="en-US" altLang="zh-CN" sz="1200" b="1" kern="1200">
              <a:latin typeface="Calibri"/>
              <a:ea typeface="微软雅黑" panose="020B0503020204020204" pitchFamily="34" charset="-122"/>
              <a:cs typeface="+mn-cs"/>
            </a:rPr>
            <a:t>STA</a:t>
          </a:r>
          <a:r>
            <a:rPr lang="zh-CN" altLang="en-US" sz="1200" b="1" kern="1200">
              <a:latin typeface="Calibri"/>
              <a:ea typeface="微软雅黑" panose="020B0503020204020204" pitchFamily="34" charset="-122"/>
              <a:cs typeface="+mn-cs"/>
            </a:rPr>
            <a:t>发送触发帧，其中包含了前导码屏蔽子信道的</a:t>
          </a:r>
          <a:r>
            <a:rPr lang="en-US" altLang="zh-CN" sz="1200" b="1" kern="1200">
              <a:latin typeface="Calibri"/>
              <a:ea typeface="微软雅黑" panose="020B0503020204020204" pitchFamily="34" charset="-122"/>
              <a:cs typeface="+mn-cs"/>
            </a:rPr>
            <a:t>RU</a:t>
          </a:r>
          <a:r>
            <a:rPr lang="zh-CN" altLang="en-US" sz="1200" b="1" kern="1200">
              <a:latin typeface="Calibri"/>
              <a:ea typeface="微软雅黑" panose="020B0503020204020204" pitchFamily="34" charset="-122"/>
              <a:cs typeface="+mn-cs"/>
            </a:rPr>
            <a:t>信息，然后</a:t>
          </a:r>
          <a:r>
            <a:rPr lang="en-US" altLang="zh-CN" sz="1200" b="1" kern="1200">
              <a:latin typeface="Calibri"/>
              <a:ea typeface="微软雅黑" panose="020B0503020204020204" pitchFamily="34" charset="-122"/>
              <a:cs typeface="+mn-cs"/>
            </a:rPr>
            <a:t>STA</a:t>
          </a:r>
          <a:r>
            <a:rPr lang="zh-CN" altLang="en-US" sz="1200" b="1" kern="1200">
              <a:latin typeface="Calibri"/>
              <a:ea typeface="微软雅黑" panose="020B0503020204020204" pitchFamily="34" charset="-122"/>
              <a:cs typeface="+mn-cs"/>
            </a:rPr>
            <a:t>根据所分配的</a:t>
          </a:r>
          <a:r>
            <a:rPr lang="en-US" altLang="zh-CN" sz="1200" b="1" kern="1200">
              <a:latin typeface="Calibri"/>
              <a:ea typeface="微软雅黑" panose="020B0503020204020204" pitchFamily="34" charset="-122"/>
              <a:cs typeface="+mn-cs"/>
            </a:rPr>
            <a:t>RU</a:t>
          </a:r>
          <a:r>
            <a:rPr lang="zh-CN" altLang="en-US" sz="1200" b="1" kern="1200">
              <a:latin typeface="Calibri"/>
              <a:ea typeface="微软雅黑" panose="020B0503020204020204" pitchFamily="34" charset="-122"/>
              <a:cs typeface="+mn-cs"/>
            </a:rPr>
            <a:t>和前导码屏蔽信息向</a:t>
          </a:r>
          <a:r>
            <a:rPr lang="en-US" altLang="zh-CN" sz="1200" b="1" kern="1200">
              <a:latin typeface="Calibri"/>
              <a:ea typeface="微软雅黑" panose="020B0503020204020204" pitchFamily="34" charset="-122"/>
              <a:cs typeface="+mn-cs"/>
            </a:rPr>
            <a:t>AP</a:t>
          </a:r>
          <a:r>
            <a:rPr lang="zh-CN" altLang="en-US" sz="1200" b="1" kern="1200">
              <a:latin typeface="Calibri"/>
              <a:ea typeface="微软雅黑" panose="020B0503020204020204" pitchFamily="34" charset="-122"/>
              <a:cs typeface="+mn-cs"/>
            </a:rPr>
            <a:t>发送上行数据报文</a:t>
          </a:r>
          <a:endParaRPr lang="zh-CN" altLang="en-US" sz="1200" b="1" kern="1200" dirty="0">
            <a:latin typeface="Calibri"/>
            <a:ea typeface="微软雅黑" panose="020B0503020204020204" pitchFamily="34" charset="-122"/>
            <a:cs typeface="+mn-cs"/>
          </a:endParaRPr>
        </a:p>
      </dsp:txBody>
      <dsp:txXfrm>
        <a:off x="2987218" y="1228143"/>
        <a:ext cx="4104865" cy="751923"/>
      </dsp:txXfrm>
    </dsp:sp>
    <dsp:sp modelId="{89A7A4F5-0F36-4687-83CB-085246FFC430}">
      <dsp:nvSpPr>
        <dsp:cNvPr id="0" name=""/>
        <dsp:cNvSpPr/>
      </dsp:nvSpPr>
      <dsp:spPr>
        <a:xfrm>
          <a:off x="0" y="1102822"/>
          <a:ext cx="2987218" cy="1002565"/>
        </a:xfrm>
        <a:prstGeom prst="roundRect">
          <a:avLst/>
        </a:prstGeom>
        <a:solidFill>
          <a:schemeClr val="accent2">
            <a:hueOff val="6776"/>
            <a:satOff val="182"/>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a:ea typeface="微软雅黑" panose="020B0503020204020204" pitchFamily="34" charset="-122"/>
              <a:cs typeface="+mn-cs"/>
            </a:rPr>
            <a:t>基于</a:t>
          </a:r>
          <a:r>
            <a:rPr lang="en-US" altLang="zh-CN" sz="2000" kern="1200">
              <a:latin typeface="Calibri"/>
              <a:ea typeface="微软雅黑" panose="020B0503020204020204" pitchFamily="34" charset="-122"/>
              <a:cs typeface="+mn-cs"/>
            </a:rPr>
            <a:t>MRU</a:t>
          </a:r>
          <a:r>
            <a:rPr lang="zh-CN" altLang="en-US" sz="2000" kern="1200">
              <a:latin typeface="Calibri"/>
              <a:ea typeface="微软雅黑" panose="020B0503020204020204" pitchFamily="34" charset="-122"/>
              <a:cs typeface="+mn-cs"/>
            </a:rPr>
            <a:t>技术的上行方向前导码屏蔽</a:t>
          </a:r>
          <a:endParaRPr lang="zh-CN" altLang="en-US" sz="2000" kern="1200" dirty="0">
            <a:latin typeface="Calibri"/>
            <a:ea typeface="微软雅黑" panose="020B0503020204020204" pitchFamily="34" charset="-122"/>
            <a:cs typeface="+mn-cs"/>
          </a:endParaRPr>
        </a:p>
      </dsp:txBody>
      <dsp:txXfrm>
        <a:off x="48941" y="1151763"/>
        <a:ext cx="2889336" cy="904683"/>
      </dsp:txXfrm>
    </dsp:sp>
    <dsp:sp modelId="{FF99D569-B0C8-470A-A5FD-E2B095A885C0}">
      <dsp:nvSpPr>
        <dsp:cNvPr id="0" name=""/>
        <dsp:cNvSpPr/>
      </dsp:nvSpPr>
      <dsp:spPr>
        <a:xfrm>
          <a:off x="2987218" y="2205644"/>
          <a:ext cx="4480827" cy="1002565"/>
        </a:xfrm>
        <a:prstGeom prst="rightArrow">
          <a:avLst>
            <a:gd name="adj1" fmla="val 75000"/>
            <a:gd name="adj2" fmla="val 50000"/>
          </a:avLst>
        </a:prstGeom>
        <a:solidFill>
          <a:schemeClr val="accent2">
            <a:tint val="40000"/>
            <a:alpha val="90000"/>
            <a:hueOff val="-19506"/>
            <a:satOff val="6576"/>
            <a:lumOff val="3683"/>
            <a:alphaOff val="0"/>
          </a:schemeClr>
        </a:solidFill>
        <a:ln w="12700" cap="flat" cmpd="sng" algn="ctr">
          <a:solidFill>
            <a:schemeClr val="accent2">
              <a:tint val="40000"/>
              <a:alpha val="90000"/>
              <a:hueOff val="-19506"/>
              <a:satOff val="6576"/>
              <a:lumOff val="36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altLang="zh-CN" sz="1200" b="1" kern="1200">
              <a:latin typeface="Calibri"/>
              <a:ea typeface="微软雅黑" panose="020B0503020204020204" pitchFamily="34" charset="-122"/>
              <a:cs typeface="+mn-cs"/>
            </a:rPr>
            <a:t>Wi-Fi 7 AP</a:t>
          </a:r>
          <a:r>
            <a:rPr lang="zh-CN" altLang="en-US" sz="1200" b="1" kern="1200">
              <a:latin typeface="Calibri"/>
              <a:ea typeface="微软雅黑" panose="020B0503020204020204" pitchFamily="34" charset="-122"/>
              <a:cs typeface="+mn-cs"/>
            </a:rPr>
            <a:t>将非连续信道捆绑信息通过信标帧广播出去，</a:t>
          </a:r>
          <a:r>
            <a:rPr lang="en-US" altLang="zh-CN" sz="1200" b="1" kern="1200">
              <a:latin typeface="Calibri"/>
              <a:ea typeface="微软雅黑" panose="020B0503020204020204" pitchFamily="34" charset="-122"/>
              <a:cs typeface="+mn-cs"/>
            </a:rPr>
            <a:t>STA</a:t>
          </a:r>
          <a:r>
            <a:rPr lang="zh-CN" altLang="en-US" sz="1200" b="1" kern="1200">
              <a:latin typeface="Calibri"/>
              <a:ea typeface="微软雅黑" panose="020B0503020204020204" pitchFamily="34" charset="-122"/>
              <a:cs typeface="+mn-cs"/>
            </a:rPr>
            <a:t>与</a:t>
          </a:r>
          <a:r>
            <a:rPr lang="en-US" altLang="zh-CN" sz="1200" b="1" kern="1200">
              <a:latin typeface="Calibri"/>
              <a:ea typeface="微软雅黑" panose="020B0503020204020204" pitchFamily="34" charset="-122"/>
              <a:cs typeface="+mn-cs"/>
            </a:rPr>
            <a:t>AP</a:t>
          </a:r>
          <a:r>
            <a:rPr lang="zh-CN" altLang="en-US" sz="1200" b="1" kern="1200">
              <a:latin typeface="Calibri"/>
              <a:ea typeface="微软雅黑" panose="020B0503020204020204" pitchFamily="34" charset="-122"/>
              <a:cs typeface="+mn-cs"/>
            </a:rPr>
            <a:t>建立连接的时候就开始使用非连续信道捆绑</a:t>
          </a:r>
          <a:endParaRPr lang="zh-CN" altLang="en-US" sz="1200" b="1" kern="1200" dirty="0">
            <a:latin typeface="Calibri"/>
            <a:ea typeface="微软雅黑" panose="020B0503020204020204" pitchFamily="34" charset="-122"/>
            <a:cs typeface="+mn-cs"/>
          </a:endParaRPr>
        </a:p>
      </dsp:txBody>
      <dsp:txXfrm>
        <a:off x="2987218" y="2330965"/>
        <a:ext cx="4104865" cy="751923"/>
      </dsp:txXfrm>
    </dsp:sp>
    <dsp:sp modelId="{5E7FE3B1-8378-405A-8017-7B891BD5C34E}">
      <dsp:nvSpPr>
        <dsp:cNvPr id="0" name=""/>
        <dsp:cNvSpPr/>
      </dsp:nvSpPr>
      <dsp:spPr>
        <a:xfrm>
          <a:off x="0" y="2205644"/>
          <a:ext cx="2987218" cy="1002565"/>
        </a:xfrm>
        <a:prstGeom prst="roundRect">
          <a:avLst/>
        </a:prstGeom>
        <a:solidFill>
          <a:schemeClr val="accent2">
            <a:hueOff val="13552"/>
            <a:satOff val="364"/>
            <a:lumOff val="18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Calibri"/>
              <a:ea typeface="微软雅黑" panose="020B0503020204020204" pitchFamily="34" charset="-122"/>
              <a:cs typeface="+mn-cs"/>
            </a:rPr>
            <a:t>基于</a:t>
          </a:r>
          <a:r>
            <a:rPr lang="en-US" altLang="zh-CN" sz="2000" kern="1200">
              <a:latin typeface="Calibri"/>
              <a:ea typeface="微软雅黑" panose="020B0503020204020204" pitchFamily="34" charset="-122"/>
              <a:cs typeface="+mn-cs"/>
            </a:rPr>
            <a:t>MRU</a:t>
          </a:r>
          <a:r>
            <a:rPr lang="zh-CN" altLang="en-US" sz="2000" kern="1200">
              <a:latin typeface="Calibri"/>
              <a:ea typeface="微软雅黑" panose="020B0503020204020204" pitchFamily="34" charset="-122"/>
              <a:cs typeface="+mn-cs"/>
            </a:rPr>
            <a:t>技术的静态前导码屏蔽</a:t>
          </a:r>
          <a:endParaRPr lang="zh-CN" altLang="en-US" sz="2000" kern="1200" dirty="0">
            <a:latin typeface="Calibri"/>
            <a:ea typeface="微软雅黑" panose="020B0503020204020204" pitchFamily="34" charset="-122"/>
            <a:cs typeface="+mn-cs"/>
          </a:endParaRPr>
        </a:p>
      </dsp:txBody>
      <dsp:txXfrm>
        <a:off x="48941" y="2254585"/>
        <a:ext cx="2889336" cy="9046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A2D6B-B6FC-452E-A0F9-BF373F50A5E9}">
      <dsp:nvSpPr>
        <dsp:cNvPr id="0" name=""/>
        <dsp:cNvSpPr/>
      </dsp:nvSpPr>
      <dsp:spPr>
        <a:xfrm>
          <a:off x="2639620" y="1209"/>
          <a:ext cx="3959430" cy="959549"/>
        </a:xfrm>
        <a:prstGeom prst="rightArrow">
          <a:avLst>
            <a:gd name="adj1" fmla="val 75000"/>
            <a:gd name="adj2" fmla="val 50000"/>
          </a:avLst>
        </a:prstGeom>
        <a:solidFill>
          <a:schemeClr val="accent1">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altLang="zh-CN" sz="900" kern="1200">
              <a:latin typeface="Calibri"/>
              <a:ea typeface="微软雅黑" panose="020B0503020204020204" pitchFamily="34" charset="-122"/>
              <a:cs typeface="+mn-cs"/>
            </a:rPr>
            <a:t>STA</a:t>
          </a:r>
          <a:r>
            <a:rPr lang="zh-CN" altLang="en-US" sz="900" kern="1200">
              <a:latin typeface="Calibri"/>
              <a:ea typeface="微软雅黑" panose="020B0503020204020204" pitchFamily="34" charset="-122"/>
              <a:cs typeface="+mn-cs"/>
            </a:rPr>
            <a:t>利用</a:t>
          </a:r>
          <a:r>
            <a:rPr lang="en-US" altLang="zh-CN" sz="900" kern="1200">
              <a:latin typeface="Calibri"/>
              <a:ea typeface="微软雅黑" panose="020B0503020204020204" pitchFamily="34" charset="-122"/>
              <a:cs typeface="+mn-cs"/>
            </a:rPr>
            <a:t>action </a:t>
          </a:r>
          <a:r>
            <a:rPr lang="zh-CN" altLang="en-US" sz="900" kern="1200">
              <a:latin typeface="Calibri"/>
              <a:ea typeface="微软雅黑" panose="020B0503020204020204" pitchFamily="34" charset="-122"/>
              <a:cs typeface="+mn-cs"/>
            </a:rPr>
            <a:t>帧向</a:t>
          </a:r>
          <a:r>
            <a:rPr lang="en-US" altLang="zh-CN" sz="900" kern="1200">
              <a:latin typeface="Calibri"/>
              <a:ea typeface="微软雅黑" panose="020B0503020204020204" pitchFamily="34" charset="-122"/>
              <a:cs typeface="+mn-cs"/>
            </a:rPr>
            <a:t>AP</a:t>
          </a:r>
          <a:r>
            <a:rPr lang="zh-CN" altLang="en-US" sz="900" kern="1200">
              <a:latin typeface="Calibri"/>
              <a:ea typeface="微软雅黑" panose="020B0503020204020204" pitchFamily="34" charset="-122"/>
              <a:cs typeface="+mn-cs"/>
            </a:rPr>
            <a:t>发送流信息识别请求，包括业务流</a:t>
          </a:r>
          <a:r>
            <a:rPr lang="en-US" altLang="zh-CN" sz="900" kern="1200">
              <a:latin typeface="Calibri"/>
              <a:ea typeface="微软雅黑" panose="020B0503020204020204" pitchFamily="34" charset="-122"/>
              <a:cs typeface="+mn-cs"/>
            </a:rPr>
            <a:t>IP</a:t>
          </a:r>
          <a:r>
            <a:rPr lang="zh-CN" altLang="en-US" sz="900" kern="1200">
              <a:latin typeface="Calibri"/>
              <a:ea typeface="微软雅黑" panose="020B0503020204020204" pitchFamily="34" charset="-122"/>
              <a:cs typeface="+mn-cs"/>
            </a:rPr>
            <a:t>层信息和</a:t>
          </a:r>
          <a:r>
            <a:rPr lang="en-US" altLang="zh-CN" sz="900" kern="1200">
              <a:latin typeface="Calibri"/>
              <a:ea typeface="微软雅黑" panose="020B0503020204020204" pitchFamily="34" charset="-122"/>
              <a:cs typeface="+mn-cs"/>
            </a:rPr>
            <a:t>MAC</a:t>
          </a:r>
          <a:r>
            <a:rPr lang="zh-CN" altLang="en-US" sz="900" kern="1200">
              <a:latin typeface="Calibri"/>
              <a:ea typeface="微软雅黑" panose="020B0503020204020204" pitchFamily="34" charset="-122"/>
              <a:cs typeface="+mn-cs"/>
            </a:rPr>
            <a:t>层地址信息等</a:t>
          </a:r>
          <a:endParaRPr lang="zh-CN" altLang="en-US" sz="900" kern="1200" dirty="0">
            <a:latin typeface="Calibri"/>
            <a:ea typeface="微软雅黑" panose="020B0503020204020204" pitchFamily="34" charset="-122"/>
            <a:cs typeface="+mn-cs"/>
          </a:endParaRPr>
        </a:p>
      </dsp:txBody>
      <dsp:txXfrm>
        <a:off x="2639620" y="121153"/>
        <a:ext cx="3599599" cy="719661"/>
      </dsp:txXfrm>
    </dsp:sp>
    <dsp:sp modelId="{E22F3F61-ECBF-40BA-A5D3-DD3C8C5E39D7}">
      <dsp:nvSpPr>
        <dsp:cNvPr id="0" name=""/>
        <dsp:cNvSpPr/>
      </dsp:nvSpPr>
      <dsp:spPr>
        <a:xfrm>
          <a:off x="0" y="1209"/>
          <a:ext cx="2639620" cy="959549"/>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kern="1200">
              <a:latin typeface="Calibri"/>
              <a:ea typeface="微软雅黑" panose="020B0503020204020204" pitchFamily="34" charset="-122"/>
              <a:cs typeface="+mn-cs"/>
            </a:rPr>
            <a:t>流分类服务请求</a:t>
          </a:r>
          <a:endParaRPr lang="zh-CN" altLang="en-US" sz="2300" kern="1200" dirty="0">
            <a:latin typeface="Calibri"/>
            <a:ea typeface="微软雅黑" panose="020B0503020204020204" pitchFamily="34" charset="-122"/>
            <a:cs typeface="+mn-cs"/>
          </a:endParaRPr>
        </a:p>
      </dsp:txBody>
      <dsp:txXfrm>
        <a:off x="46841" y="48050"/>
        <a:ext cx="2545938" cy="865867"/>
      </dsp:txXfrm>
    </dsp:sp>
    <dsp:sp modelId="{AED0BA3E-1FAC-4745-A749-03B022A34BFD}">
      <dsp:nvSpPr>
        <dsp:cNvPr id="0" name=""/>
        <dsp:cNvSpPr/>
      </dsp:nvSpPr>
      <dsp:spPr>
        <a:xfrm>
          <a:off x="2639620" y="1056714"/>
          <a:ext cx="3959430" cy="959549"/>
        </a:xfrm>
        <a:prstGeom prst="rightArrow">
          <a:avLst>
            <a:gd name="adj1" fmla="val 75000"/>
            <a:gd name="adj2" fmla="val 50000"/>
          </a:avLst>
        </a:prstGeom>
        <a:solidFill>
          <a:schemeClr val="accent1">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altLang="zh-CN" sz="900" kern="1200">
              <a:latin typeface="Calibri"/>
              <a:ea typeface="微软雅黑" panose="020B0503020204020204" pitchFamily="34" charset="-122"/>
              <a:cs typeface="+mn-cs"/>
            </a:rPr>
            <a:t>Ap</a:t>
          </a:r>
          <a:r>
            <a:rPr lang="zh-CN" altLang="en-US" sz="900" kern="1200">
              <a:latin typeface="Calibri"/>
              <a:ea typeface="微软雅黑" panose="020B0503020204020204" pitchFamily="34" charset="-122"/>
              <a:cs typeface="+mn-cs"/>
            </a:rPr>
            <a:t>接收到</a:t>
          </a:r>
          <a:r>
            <a:rPr lang="en-US" altLang="zh-CN" sz="900" kern="1200">
              <a:latin typeface="Calibri"/>
              <a:ea typeface="微软雅黑" panose="020B0503020204020204" pitchFamily="34" charset="-122"/>
              <a:cs typeface="+mn-cs"/>
            </a:rPr>
            <a:t>STA</a:t>
          </a:r>
          <a:r>
            <a:rPr lang="zh-CN" altLang="en-US" sz="900" kern="1200">
              <a:latin typeface="Calibri"/>
              <a:ea typeface="微软雅黑" panose="020B0503020204020204" pitchFamily="34" charset="-122"/>
              <a:cs typeface="+mn-cs"/>
            </a:rPr>
            <a:t>的请求后，利用</a:t>
          </a:r>
          <a:r>
            <a:rPr lang="en-US" altLang="zh-CN" sz="900" kern="1200">
              <a:latin typeface="Calibri"/>
              <a:ea typeface="微软雅黑" panose="020B0503020204020204" pitchFamily="34" charset="-122"/>
              <a:cs typeface="+mn-cs"/>
            </a:rPr>
            <a:t>action</a:t>
          </a:r>
          <a:r>
            <a:rPr lang="zh-CN" altLang="en-US" sz="900" kern="1200">
              <a:latin typeface="Calibri"/>
              <a:ea typeface="微软雅黑" panose="020B0503020204020204" pitchFamily="34" charset="-122"/>
              <a:cs typeface="+mn-cs"/>
            </a:rPr>
            <a:t>帧向</a:t>
          </a:r>
          <a:r>
            <a:rPr lang="en-US" altLang="zh-CN" sz="900" kern="1200">
              <a:latin typeface="Calibri"/>
              <a:ea typeface="微软雅黑" panose="020B0503020204020204" pitchFamily="34" charset="-122"/>
              <a:cs typeface="+mn-cs"/>
            </a:rPr>
            <a:t>STA</a:t>
          </a:r>
          <a:r>
            <a:rPr lang="zh-CN" altLang="en-US" sz="900" kern="1200">
              <a:latin typeface="Calibri"/>
              <a:ea typeface="微软雅黑" panose="020B0503020204020204" pitchFamily="34" charset="-122"/>
              <a:cs typeface="+mn-cs"/>
            </a:rPr>
            <a:t>发送流信息识别响应。如果</a:t>
          </a:r>
          <a:r>
            <a:rPr lang="en-US" altLang="zh-CN" sz="900" kern="1200">
              <a:latin typeface="Calibri"/>
              <a:ea typeface="微软雅黑" panose="020B0503020204020204" pitchFamily="34" charset="-122"/>
              <a:cs typeface="+mn-cs"/>
            </a:rPr>
            <a:t>AP</a:t>
          </a:r>
          <a:r>
            <a:rPr lang="zh-CN" altLang="en-US" sz="900" kern="1200">
              <a:latin typeface="Calibri"/>
              <a:ea typeface="微软雅黑" panose="020B0503020204020204" pitchFamily="34" charset="-122"/>
              <a:cs typeface="+mn-cs"/>
            </a:rPr>
            <a:t>接受流信息识别请求，则本地记录该流信息</a:t>
          </a:r>
          <a:endParaRPr lang="zh-CN" altLang="en-US" sz="900" kern="1200" dirty="0">
            <a:latin typeface="Calibri"/>
            <a:ea typeface="微软雅黑" panose="020B0503020204020204" pitchFamily="34" charset="-122"/>
            <a:cs typeface="+mn-cs"/>
          </a:endParaRPr>
        </a:p>
      </dsp:txBody>
      <dsp:txXfrm>
        <a:off x="2639620" y="1176658"/>
        <a:ext cx="3599599" cy="719661"/>
      </dsp:txXfrm>
    </dsp:sp>
    <dsp:sp modelId="{A4BCA9A7-E5E2-4E65-8E6A-638B02F500BB}">
      <dsp:nvSpPr>
        <dsp:cNvPr id="0" name=""/>
        <dsp:cNvSpPr/>
      </dsp:nvSpPr>
      <dsp:spPr>
        <a:xfrm>
          <a:off x="0" y="1056714"/>
          <a:ext cx="2639620" cy="959549"/>
        </a:xfrm>
        <a:prstGeom prst="roundRect">
          <a:avLst/>
        </a:prstGeom>
        <a:solidFill>
          <a:schemeClr val="accent1">
            <a:shade val="50000"/>
            <a:hueOff val="34742"/>
            <a:satOff val="-20142"/>
            <a:lumOff val="242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kern="1200">
              <a:latin typeface="Calibri"/>
              <a:ea typeface="微软雅黑" panose="020B0503020204020204" pitchFamily="34" charset="-122"/>
              <a:cs typeface="+mn-cs"/>
            </a:rPr>
            <a:t>流分类服务响应</a:t>
          </a:r>
          <a:endParaRPr lang="zh-CN" altLang="en-US" sz="2300" kern="1200" dirty="0">
            <a:latin typeface="Calibri"/>
            <a:ea typeface="微软雅黑" panose="020B0503020204020204" pitchFamily="34" charset="-122"/>
            <a:cs typeface="+mn-cs"/>
          </a:endParaRPr>
        </a:p>
      </dsp:txBody>
      <dsp:txXfrm>
        <a:off x="46841" y="1103555"/>
        <a:ext cx="2545938" cy="865867"/>
      </dsp:txXfrm>
    </dsp:sp>
    <dsp:sp modelId="{2B377521-9DCF-4768-9FDE-DE83AE7C432D}">
      <dsp:nvSpPr>
        <dsp:cNvPr id="0" name=""/>
        <dsp:cNvSpPr/>
      </dsp:nvSpPr>
      <dsp:spPr>
        <a:xfrm>
          <a:off x="2639620" y="2112218"/>
          <a:ext cx="3959430" cy="959549"/>
        </a:xfrm>
        <a:prstGeom prst="rightArrow">
          <a:avLst>
            <a:gd name="adj1" fmla="val 75000"/>
            <a:gd name="adj2" fmla="val 50000"/>
          </a:avLst>
        </a:prstGeom>
        <a:solidFill>
          <a:schemeClr val="accent1">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altLang="zh-CN" sz="900" kern="1200">
              <a:latin typeface="Calibri"/>
              <a:ea typeface="微软雅黑" panose="020B0503020204020204" pitchFamily="34" charset="-122"/>
              <a:cs typeface="+mn-cs"/>
            </a:rPr>
            <a:t>AP</a:t>
          </a:r>
          <a:r>
            <a:rPr lang="zh-CN" altLang="en-US" sz="900" kern="1200">
              <a:latin typeface="Calibri"/>
              <a:ea typeface="微软雅黑" panose="020B0503020204020204" pitchFamily="34" charset="-122"/>
              <a:cs typeface="+mn-cs"/>
            </a:rPr>
            <a:t>接收到网络侧过来的数据报文，根据数据包的</a:t>
          </a:r>
          <a:r>
            <a:rPr lang="en-US" altLang="zh-CN" sz="900" kern="1200">
              <a:latin typeface="Calibri"/>
              <a:ea typeface="微软雅黑" panose="020B0503020204020204" pitchFamily="34" charset="-122"/>
              <a:cs typeface="+mn-cs"/>
            </a:rPr>
            <a:t>MAC</a:t>
          </a:r>
          <a:r>
            <a:rPr lang="zh-CN" altLang="en-US" sz="900" kern="1200">
              <a:latin typeface="Calibri"/>
              <a:ea typeface="微软雅黑" panose="020B0503020204020204" pitchFamily="34" charset="-122"/>
              <a:cs typeface="+mn-cs"/>
            </a:rPr>
            <a:t>层和</a:t>
          </a:r>
          <a:r>
            <a:rPr lang="en-US" altLang="zh-CN" sz="900" kern="1200">
              <a:latin typeface="Calibri"/>
              <a:ea typeface="微软雅黑" panose="020B0503020204020204" pitchFamily="34" charset="-122"/>
              <a:cs typeface="+mn-cs"/>
            </a:rPr>
            <a:t>IP</a:t>
          </a:r>
          <a:r>
            <a:rPr lang="zh-CN" altLang="en-US" sz="900" kern="1200">
              <a:latin typeface="Calibri"/>
              <a:ea typeface="微软雅黑" panose="020B0503020204020204" pitchFamily="34" charset="-122"/>
              <a:cs typeface="+mn-cs"/>
            </a:rPr>
            <a:t>协议头信息，与本地记录的流信息进行比对识别，如果与本地流信息匹配，则放入高优先级队列中调度；否则，按照数据报文的缺省业务类型调度</a:t>
          </a:r>
          <a:endParaRPr lang="zh-CN" altLang="en-US" sz="900" kern="1200" dirty="0">
            <a:latin typeface="Calibri"/>
            <a:ea typeface="微软雅黑" panose="020B0503020204020204" pitchFamily="34" charset="-122"/>
            <a:cs typeface="+mn-cs"/>
          </a:endParaRPr>
        </a:p>
      </dsp:txBody>
      <dsp:txXfrm>
        <a:off x="2639620" y="2232162"/>
        <a:ext cx="3599599" cy="719661"/>
      </dsp:txXfrm>
    </dsp:sp>
    <dsp:sp modelId="{545A07B3-C527-46E8-9321-A8133C9BB918}">
      <dsp:nvSpPr>
        <dsp:cNvPr id="0" name=""/>
        <dsp:cNvSpPr/>
      </dsp:nvSpPr>
      <dsp:spPr>
        <a:xfrm>
          <a:off x="0" y="2112218"/>
          <a:ext cx="2639620" cy="959549"/>
        </a:xfrm>
        <a:prstGeom prst="roundRect">
          <a:avLst/>
        </a:prstGeom>
        <a:solidFill>
          <a:schemeClr val="accent1">
            <a:shade val="50000"/>
            <a:hueOff val="69483"/>
            <a:satOff val="-40283"/>
            <a:lumOff val="485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kern="1200">
              <a:latin typeface="Calibri"/>
              <a:ea typeface="微软雅黑" panose="020B0503020204020204" pitchFamily="34" charset="-122"/>
              <a:cs typeface="+mn-cs"/>
            </a:rPr>
            <a:t>数据流分类和调度</a:t>
          </a:r>
          <a:endParaRPr lang="zh-CN" altLang="en-US" sz="2300" kern="1200" dirty="0">
            <a:latin typeface="Calibri"/>
            <a:ea typeface="微软雅黑" panose="020B0503020204020204" pitchFamily="34" charset="-122"/>
            <a:cs typeface="+mn-cs"/>
          </a:endParaRPr>
        </a:p>
      </dsp:txBody>
      <dsp:txXfrm>
        <a:off x="46841" y="2159059"/>
        <a:ext cx="2545938" cy="865867"/>
      </dsp:txXfrm>
    </dsp:sp>
    <dsp:sp modelId="{5F91608D-944D-4593-BE21-99C2C53FEEE9}">
      <dsp:nvSpPr>
        <dsp:cNvPr id="0" name=""/>
        <dsp:cNvSpPr/>
      </dsp:nvSpPr>
      <dsp:spPr>
        <a:xfrm>
          <a:off x="2639620" y="3167723"/>
          <a:ext cx="3959430" cy="959549"/>
        </a:xfrm>
        <a:prstGeom prst="rightArrow">
          <a:avLst>
            <a:gd name="adj1" fmla="val 75000"/>
            <a:gd name="adj2" fmla="val 50000"/>
          </a:avLst>
        </a:prstGeom>
        <a:solidFill>
          <a:schemeClr val="accent1">
            <a:alpha val="90000"/>
            <a:tint val="55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altLang="zh-CN" sz="900" kern="1200">
              <a:latin typeface="Calibri"/>
              <a:ea typeface="微软雅黑" panose="020B0503020204020204" pitchFamily="34" charset="-122"/>
              <a:cs typeface="+mn-cs"/>
            </a:rPr>
            <a:t>AP</a:t>
          </a:r>
          <a:r>
            <a:rPr lang="zh-CN" altLang="en-US" sz="900" kern="1200">
              <a:latin typeface="Calibri"/>
              <a:ea typeface="微软雅黑" panose="020B0503020204020204" pitchFamily="34" charset="-122"/>
              <a:cs typeface="+mn-cs"/>
            </a:rPr>
            <a:t>按照队列优先级调度数据，并发送给</a:t>
          </a:r>
          <a:r>
            <a:rPr lang="en-US" altLang="zh-CN" sz="900" kern="1200">
              <a:latin typeface="Calibri"/>
              <a:ea typeface="微软雅黑" panose="020B0503020204020204" pitchFamily="34" charset="-122"/>
              <a:cs typeface="+mn-cs"/>
            </a:rPr>
            <a:t>STA</a:t>
          </a:r>
          <a:endParaRPr lang="zh-CN" altLang="en-US" sz="900" kern="1200" dirty="0">
            <a:latin typeface="Calibri"/>
            <a:ea typeface="微软雅黑" panose="020B0503020204020204" pitchFamily="34" charset="-122"/>
            <a:cs typeface="+mn-cs"/>
          </a:endParaRPr>
        </a:p>
      </dsp:txBody>
      <dsp:txXfrm>
        <a:off x="2639620" y="3287667"/>
        <a:ext cx="3599599" cy="719661"/>
      </dsp:txXfrm>
    </dsp:sp>
    <dsp:sp modelId="{2F7BDB88-96EB-4675-B041-1708247F9D9F}">
      <dsp:nvSpPr>
        <dsp:cNvPr id="0" name=""/>
        <dsp:cNvSpPr/>
      </dsp:nvSpPr>
      <dsp:spPr>
        <a:xfrm>
          <a:off x="0" y="3167723"/>
          <a:ext cx="2639620" cy="959549"/>
        </a:xfrm>
        <a:prstGeom prst="roundRect">
          <a:avLst/>
        </a:prstGeom>
        <a:solidFill>
          <a:schemeClr val="accent1">
            <a:shade val="50000"/>
            <a:hueOff val="34742"/>
            <a:satOff val="-20142"/>
            <a:lumOff val="242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zh-CN" altLang="en-US" sz="2300" kern="1200">
              <a:latin typeface="Calibri"/>
              <a:ea typeface="微软雅黑" panose="020B0503020204020204" pitchFamily="34" charset="-122"/>
              <a:cs typeface="+mn-cs"/>
            </a:rPr>
            <a:t>发送数据流</a:t>
          </a:r>
          <a:endParaRPr lang="zh-CN" altLang="en-US" sz="2300" kern="1200" dirty="0">
            <a:latin typeface="Calibri"/>
            <a:ea typeface="微软雅黑" panose="020B0503020204020204" pitchFamily="34" charset="-122"/>
            <a:cs typeface="+mn-cs"/>
          </a:endParaRPr>
        </a:p>
      </dsp:txBody>
      <dsp:txXfrm>
        <a:off x="46841" y="3214564"/>
        <a:ext cx="2545938" cy="86586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27597-B738-4A91-B1C6-C04C79917903}">
      <dsp:nvSpPr>
        <dsp:cNvPr id="0" name=""/>
        <dsp:cNvSpPr/>
      </dsp:nvSpPr>
      <dsp:spPr>
        <a:xfrm>
          <a:off x="3934" y="0"/>
          <a:ext cx="508906" cy="5089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308688-6C8E-44A4-B96F-30AAF53955E4}">
      <dsp:nvSpPr>
        <dsp:cNvPr id="0" name=""/>
        <dsp:cNvSpPr/>
      </dsp:nvSpPr>
      <dsp:spPr>
        <a:xfrm>
          <a:off x="54825" y="50890"/>
          <a:ext cx="407124" cy="407124"/>
        </a:xfrm>
        <a:prstGeom prst="chord">
          <a:avLst>
            <a:gd name="adj1" fmla="val 1168272"/>
            <a:gd name="adj2" fmla="val 9631728"/>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A1EF2E-2562-400C-B25C-7FEBDB4B6081}">
      <dsp:nvSpPr>
        <dsp:cNvPr id="0" name=""/>
        <dsp:cNvSpPr/>
      </dsp:nvSpPr>
      <dsp:spPr>
        <a:xfrm>
          <a:off x="618863" y="508906"/>
          <a:ext cx="1505514" cy="2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88950">
            <a:lnSpc>
              <a:spcPct val="90000"/>
            </a:lnSpc>
            <a:spcBef>
              <a:spcPct val="0"/>
            </a:spcBef>
            <a:spcAft>
              <a:spcPct val="35000"/>
            </a:spcAft>
            <a:buNone/>
          </a:pPr>
          <a:r>
            <a:rPr lang="zh-CN" altLang="en-US" sz="1100" kern="1200" dirty="0">
              <a:latin typeface="微软雅黑" panose="020B0503020204020204" pitchFamily="34" charset="-122"/>
              <a:ea typeface="微软雅黑" panose="020B0503020204020204" pitchFamily="34" charset="-122"/>
              <a:cs typeface="Times New Roman" panose="02020603050405020304" pitchFamily="18" charset="0"/>
            </a:rPr>
            <a:t>确保高优先级的数据得到更好的服务质量</a:t>
          </a:r>
          <a:endParaRPr lang="zh-CN" altLang="en-US" sz="1100" kern="1200" dirty="0"/>
        </a:p>
      </dsp:txBody>
      <dsp:txXfrm>
        <a:off x="618863" y="508906"/>
        <a:ext cx="1505514" cy="2141646"/>
      </dsp:txXfrm>
    </dsp:sp>
    <dsp:sp modelId="{6D0BBBAC-4F02-4BAB-8370-8B70BDC847DA}">
      <dsp:nvSpPr>
        <dsp:cNvPr id="0" name=""/>
        <dsp:cNvSpPr/>
      </dsp:nvSpPr>
      <dsp:spPr>
        <a:xfrm>
          <a:off x="618863" y="0"/>
          <a:ext cx="1505514" cy="5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zh-CN" altLang="en-US" sz="1400" b="1" kern="1200" dirty="0"/>
            <a:t>数据优先级</a:t>
          </a:r>
        </a:p>
      </dsp:txBody>
      <dsp:txXfrm>
        <a:off x="618863" y="0"/>
        <a:ext cx="1505514" cy="508906"/>
      </dsp:txXfrm>
    </dsp:sp>
    <dsp:sp modelId="{1837679A-7EFB-4771-894D-6C82EEDF1305}">
      <dsp:nvSpPr>
        <dsp:cNvPr id="0" name=""/>
        <dsp:cNvSpPr/>
      </dsp:nvSpPr>
      <dsp:spPr>
        <a:xfrm>
          <a:off x="2230399" y="0"/>
          <a:ext cx="508906" cy="5089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B60DE-4031-41FB-9AF0-2884B7269662}">
      <dsp:nvSpPr>
        <dsp:cNvPr id="0" name=""/>
        <dsp:cNvSpPr/>
      </dsp:nvSpPr>
      <dsp:spPr>
        <a:xfrm>
          <a:off x="2281289" y="50890"/>
          <a:ext cx="407124" cy="407124"/>
        </a:xfrm>
        <a:prstGeom prst="chord">
          <a:avLst>
            <a:gd name="adj1" fmla="val 20431728"/>
            <a:gd name="adj2" fmla="val 11968272"/>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4C3DF-9BF9-474D-9421-D7ED9832B065}">
      <dsp:nvSpPr>
        <dsp:cNvPr id="0" name=""/>
        <dsp:cNvSpPr/>
      </dsp:nvSpPr>
      <dsp:spPr>
        <a:xfrm>
          <a:off x="2845327" y="508906"/>
          <a:ext cx="1505514" cy="2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88950">
            <a:lnSpc>
              <a:spcPct val="90000"/>
            </a:lnSpc>
            <a:spcBef>
              <a:spcPct val="0"/>
            </a:spcBef>
            <a:spcAft>
              <a:spcPct val="35000"/>
            </a:spcAft>
            <a:buNone/>
          </a:pPr>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根据连接质量和</a:t>
          </a:r>
          <a:r>
            <a:rPr lang="en-US" altLang="zh-CN"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的信号强度（</a:t>
          </a:r>
          <a:r>
            <a:rPr lang="en-US" altLang="zh-CN"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RSSI</a:t>
          </a:r>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a:t>
          </a:r>
        </a:p>
      </dsp:txBody>
      <dsp:txXfrm>
        <a:off x="2845327" y="508906"/>
        <a:ext cx="1505514" cy="2141646"/>
      </dsp:txXfrm>
    </dsp:sp>
    <dsp:sp modelId="{AB5CE683-F4C2-49D6-8B54-F74D98131E54}">
      <dsp:nvSpPr>
        <dsp:cNvPr id="0" name=""/>
        <dsp:cNvSpPr/>
      </dsp:nvSpPr>
      <dsp:spPr>
        <a:xfrm>
          <a:off x="2845327" y="0"/>
          <a:ext cx="1505514" cy="5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zh-CN" altLang="en-US" sz="1400" b="1" kern="1200" dirty="0"/>
            <a:t>网络状况</a:t>
          </a:r>
        </a:p>
      </dsp:txBody>
      <dsp:txXfrm>
        <a:off x="2845327" y="0"/>
        <a:ext cx="1505514" cy="508906"/>
      </dsp:txXfrm>
    </dsp:sp>
    <dsp:sp modelId="{DFB7693B-9A6C-412D-9CBB-4033D10159DF}">
      <dsp:nvSpPr>
        <dsp:cNvPr id="0" name=""/>
        <dsp:cNvSpPr/>
      </dsp:nvSpPr>
      <dsp:spPr>
        <a:xfrm>
          <a:off x="4456863" y="0"/>
          <a:ext cx="508906" cy="5089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A12D2-4AAA-4E57-8BD3-3DA01B0D898D}">
      <dsp:nvSpPr>
        <dsp:cNvPr id="0" name=""/>
        <dsp:cNvSpPr/>
      </dsp:nvSpPr>
      <dsp:spPr>
        <a:xfrm>
          <a:off x="4507754" y="50890"/>
          <a:ext cx="407124" cy="407124"/>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30376-789B-48B4-AE38-902C7791FCBF}">
      <dsp:nvSpPr>
        <dsp:cNvPr id="0" name=""/>
        <dsp:cNvSpPr/>
      </dsp:nvSpPr>
      <dsp:spPr>
        <a:xfrm>
          <a:off x="5071792" y="508906"/>
          <a:ext cx="1505514" cy="2141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88950">
            <a:lnSpc>
              <a:spcPct val="90000"/>
            </a:lnSpc>
            <a:spcBef>
              <a:spcPct val="0"/>
            </a:spcBef>
            <a:spcAft>
              <a:spcPct val="35000"/>
            </a:spcAft>
            <a:buNone/>
          </a:pPr>
          <a:r>
            <a:rPr lang="zh-CN" altLang="en-US" sz="1100" kern="1200" dirty="0">
              <a:solidFill>
                <a:srgbClr val="1D1D1A">
                  <a:hueOff val="0"/>
                  <a:satOff val="0"/>
                  <a:lumOff val="0"/>
                  <a:alphaOff val="0"/>
                </a:srgbClr>
              </a:solidFill>
              <a:latin typeface="微软雅黑" panose="020B0503020204020204" pitchFamily="34" charset="-122"/>
              <a:ea typeface="微软雅黑" panose="020B0503020204020204" pitchFamily="34" charset="-122"/>
              <a:cs typeface="Times New Roman" panose="02020603050405020304" pitchFamily="18" charset="0"/>
            </a:rPr>
            <a:t>考虑用户设备的移动模式和速度</a:t>
          </a:r>
        </a:p>
      </dsp:txBody>
      <dsp:txXfrm>
        <a:off x="5071792" y="508906"/>
        <a:ext cx="1505514" cy="2141646"/>
      </dsp:txXfrm>
    </dsp:sp>
    <dsp:sp modelId="{4B0EF312-CF5C-41D2-87B2-C6B7EB9FC0D1}">
      <dsp:nvSpPr>
        <dsp:cNvPr id="0" name=""/>
        <dsp:cNvSpPr/>
      </dsp:nvSpPr>
      <dsp:spPr>
        <a:xfrm>
          <a:off x="5071792" y="0"/>
          <a:ext cx="1505514" cy="508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b" anchorCtr="0">
          <a:noAutofit/>
        </a:bodyPr>
        <a:lstStyle/>
        <a:p>
          <a:pPr marL="0" lvl="0" indent="0" algn="l" defTabSz="622300">
            <a:lnSpc>
              <a:spcPct val="90000"/>
            </a:lnSpc>
            <a:spcBef>
              <a:spcPct val="0"/>
            </a:spcBef>
            <a:spcAft>
              <a:spcPct val="35000"/>
            </a:spcAft>
            <a:buNone/>
          </a:pPr>
          <a:r>
            <a:rPr lang="zh-CN" altLang="en-US" sz="1400" b="1" kern="1200" dirty="0"/>
            <a:t>设备和用户移动性</a:t>
          </a:r>
        </a:p>
      </dsp:txBody>
      <dsp:txXfrm>
        <a:off x="5071792" y="0"/>
        <a:ext cx="1505514" cy="508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3C86E-3E31-4A69-B2CA-4820F791E3CB}">
      <dsp:nvSpPr>
        <dsp:cNvPr id="0" name=""/>
        <dsp:cNvSpPr/>
      </dsp:nvSpPr>
      <dsp:spPr bwMode="white">
        <a:xfrm>
          <a:off x="410537" y="2290"/>
          <a:ext cx="3328433" cy="3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1" kern="1200" dirty="0"/>
            <a:t>1 </a:t>
          </a:r>
          <a:r>
            <a:rPr lang="zh-CN" altLang="en-US" sz="1200" b="1" kern="1200" dirty="0"/>
            <a:t>网络发现</a:t>
          </a:r>
        </a:p>
      </dsp:txBody>
      <dsp:txXfrm>
        <a:off x="410537" y="2290"/>
        <a:ext cx="3328433" cy="302584"/>
      </dsp:txXfrm>
    </dsp:sp>
    <dsp:sp modelId="{AE50B382-9414-4844-B3F2-3F1086AAD131}">
      <dsp:nvSpPr>
        <dsp:cNvPr id="0" name=""/>
        <dsp:cNvSpPr/>
      </dsp:nvSpPr>
      <dsp:spPr>
        <a:xfrm>
          <a:off x="410537" y="731044"/>
          <a:ext cx="778853" cy="616376"/>
        </a:xfrm>
        <a:prstGeom prst="chevron">
          <a:avLst>
            <a:gd name="adj" fmla="val 706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B1062-6732-410B-8DDD-ADA5A9F0B393}">
      <dsp:nvSpPr>
        <dsp:cNvPr id="0" name=""/>
        <dsp:cNvSpPr/>
      </dsp:nvSpPr>
      <dsp:spPr>
        <a:xfrm>
          <a:off x="878367" y="731044"/>
          <a:ext cx="778853" cy="616376"/>
        </a:xfrm>
        <a:prstGeom prst="chevron">
          <a:avLst>
            <a:gd name="adj" fmla="val 70610"/>
          </a:avLst>
        </a:prstGeom>
        <a:solidFill>
          <a:schemeClr val="accent3">
            <a:hueOff val="-941696"/>
            <a:satOff val="1587"/>
            <a:lumOff val="735"/>
            <a:alphaOff val="0"/>
          </a:schemeClr>
        </a:solidFill>
        <a:ln w="12700" cap="flat" cmpd="sng" algn="ctr">
          <a:solidFill>
            <a:schemeClr val="accent3">
              <a:hueOff val="-941696"/>
              <a:satOff val="1587"/>
              <a:lumOff val="7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AB503F-3D9F-4DAF-8A76-EF8D41CC0AF0}">
      <dsp:nvSpPr>
        <dsp:cNvPr id="0" name=""/>
        <dsp:cNvSpPr/>
      </dsp:nvSpPr>
      <dsp:spPr>
        <a:xfrm>
          <a:off x="1346567" y="731044"/>
          <a:ext cx="778853" cy="616376"/>
        </a:xfrm>
        <a:prstGeom prst="chevron">
          <a:avLst>
            <a:gd name="adj" fmla="val 70610"/>
          </a:avLst>
        </a:prstGeom>
        <a:solidFill>
          <a:schemeClr val="accent3">
            <a:hueOff val="-1883392"/>
            <a:satOff val="3175"/>
            <a:lumOff val="1471"/>
            <a:alphaOff val="0"/>
          </a:schemeClr>
        </a:solidFill>
        <a:ln w="12700" cap="flat" cmpd="sng" algn="ctr">
          <a:solidFill>
            <a:schemeClr val="accent3">
              <a:hueOff val="-1883392"/>
              <a:satOff val="3175"/>
              <a:lumOff val="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295B38-260A-40DE-A344-A6B3873D301E}">
      <dsp:nvSpPr>
        <dsp:cNvPr id="0" name=""/>
        <dsp:cNvSpPr/>
      </dsp:nvSpPr>
      <dsp:spPr>
        <a:xfrm>
          <a:off x="1814397" y="731044"/>
          <a:ext cx="778853" cy="616376"/>
        </a:xfrm>
        <a:prstGeom prst="chevron">
          <a:avLst>
            <a:gd name="adj" fmla="val 70610"/>
          </a:avLst>
        </a:prstGeom>
        <a:solidFill>
          <a:schemeClr val="accent3">
            <a:hueOff val="-2825087"/>
            <a:satOff val="4762"/>
            <a:lumOff val="2206"/>
            <a:alphaOff val="0"/>
          </a:schemeClr>
        </a:solidFill>
        <a:ln w="12700" cap="flat" cmpd="sng" algn="ctr">
          <a:solidFill>
            <a:schemeClr val="accent3">
              <a:hueOff val="-2825087"/>
              <a:satOff val="4762"/>
              <a:lumOff val="2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0DC48-1993-4E2B-BB98-0BB734FFF3EA}">
      <dsp:nvSpPr>
        <dsp:cNvPr id="0" name=""/>
        <dsp:cNvSpPr/>
      </dsp:nvSpPr>
      <dsp:spPr>
        <a:xfrm>
          <a:off x="2282597" y="731044"/>
          <a:ext cx="778853" cy="616376"/>
        </a:xfrm>
        <a:prstGeom prst="chevron">
          <a:avLst>
            <a:gd name="adj" fmla="val 70610"/>
          </a:avLst>
        </a:prstGeom>
        <a:solidFill>
          <a:schemeClr val="accent3">
            <a:hueOff val="-3766783"/>
            <a:satOff val="6349"/>
            <a:lumOff val="2941"/>
            <a:alphaOff val="0"/>
          </a:schemeClr>
        </a:solidFill>
        <a:ln w="12700" cap="flat" cmpd="sng" algn="ctr">
          <a:solidFill>
            <a:schemeClr val="accent3">
              <a:hueOff val="-3766783"/>
              <a:satOff val="6349"/>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6D658D-5360-4030-8F7B-9B656C519736}">
      <dsp:nvSpPr>
        <dsp:cNvPr id="0" name=""/>
        <dsp:cNvSpPr/>
      </dsp:nvSpPr>
      <dsp:spPr>
        <a:xfrm>
          <a:off x="2750426" y="731044"/>
          <a:ext cx="778853" cy="616376"/>
        </a:xfrm>
        <a:prstGeom prst="chevron">
          <a:avLst>
            <a:gd name="adj" fmla="val 70610"/>
          </a:avLst>
        </a:prstGeom>
        <a:solidFill>
          <a:schemeClr val="accent3">
            <a:hueOff val="-4708479"/>
            <a:satOff val="7937"/>
            <a:lumOff val="3676"/>
            <a:alphaOff val="0"/>
          </a:schemeClr>
        </a:solidFill>
        <a:ln w="12700" cap="flat" cmpd="sng" algn="ctr">
          <a:solidFill>
            <a:schemeClr val="accent3">
              <a:hueOff val="-4708479"/>
              <a:satOff val="7937"/>
              <a:lumOff val="36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43378A-19EC-4306-8EAB-14C174C02972}">
      <dsp:nvSpPr>
        <dsp:cNvPr id="0" name=""/>
        <dsp:cNvSpPr/>
      </dsp:nvSpPr>
      <dsp:spPr>
        <a:xfrm>
          <a:off x="3176564" y="304875"/>
          <a:ext cx="862977" cy="1468714"/>
        </a:xfrm>
        <a:prstGeom prst="chevron">
          <a:avLst>
            <a:gd name="adj" fmla="val 70610"/>
          </a:avLst>
        </a:prstGeom>
        <a:solidFill>
          <a:schemeClr val="accent2">
            <a:lumMod val="60000"/>
            <a:lumOff val="40000"/>
          </a:schemeClr>
        </a:solidFill>
        <a:ln w="12700" cap="flat" cmpd="sng" algn="ctr">
          <a:solidFill>
            <a:schemeClr val="accent3">
              <a:hueOff val="-5650175"/>
              <a:satOff val="9524"/>
              <a:lumOff val="4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E0680-B207-4840-94A6-73BE18767522}">
      <dsp:nvSpPr>
        <dsp:cNvPr id="0" name=""/>
        <dsp:cNvSpPr/>
      </dsp:nvSpPr>
      <dsp:spPr bwMode="white">
        <a:xfrm>
          <a:off x="410537" y="495961"/>
          <a:ext cx="3371703" cy="1086543"/>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l" defTabSz="444500">
            <a:lnSpc>
              <a:spcPct val="90000"/>
            </a:lnSpc>
            <a:spcBef>
              <a:spcPct val="0"/>
            </a:spcBef>
            <a:spcAft>
              <a:spcPct val="35000"/>
            </a:spcAft>
            <a:buNone/>
          </a:pPr>
          <a:r>
            <a:rPr lang="en-US" altLang="zh-CN" sz="1000" b="1" kern="1200" dirty="0"/>
            <a:t>AP</a:t>
          </a:r>
          <a:r>
            <a:rPr lang="zh-CN" altLang="en-US" sz="1000" b="1" kern="1200" dirty="0"/>
            <a:t>设备周期性向空中广播消息，通告</a:t>
          </a:r>
          <a:r>
            <a:rPr lang="en-US" altLang="zh-CN" sz="1000" b="1" kern="1200" dirty="0"/>
            <a:t>SSID</a:t>
          </a:r>
          <a:r>
            <a:rPr lang="zh-CN" altLang="en-US" sz="1000" b="1" kern="1200" dirty="0"/>
            <a:t>名称等相关信息。如果有某一个手机终端接收到这个消息，人们就可以在手机的</a:t>
          </a:r>
          <a:r>
            <a:rPr lang="en-US" altLang="zh-CN" sz="1000" b="1" kern="1200" dirty="0"/>
            <a:t>WLAN</a:t>
          </a:r>
          <a:r>
            <a:rPr lang="zh-CN" altLang="en-US" sz="1000" b="1" kern="1200" dirty="0"/>
            <a:t>列表中看到</a:t>
          </a:r>
          <a:r>
            <a:rPr lang="en-US" altLang="zh-CN" sz="1000" b="1" kern="1200" dirty="0"/>
            <a:t>AP</a:t>
          </a:r>
          <a:r>
            <a:rPr lang="zh-CN" altLang="en-US" sz="1000" b="1" kern="1200" dirty="0"/>
            <a:t>的</a:t>
          </a:r>
          <a:r>
            <a:rPr lang="en-US" altLang="zh-CN" sz="1000" b="1" kern="1200" dirty="0"/>
            <a:t>SSID</a:t>
          </a:r>
          <a:r>
            <a:rPr lang="zh-CN" altLang="en-US" sz="1000" b="1" kern="1200" dirty="0"/>
            <a:t>名称，例如“</a:t>
          </a:r>
          <a:r>
            <a:rPr lang="en-US" altLang="zh-CN" sz="1000" b="1" kern="1200" dirty="0"/>
            <a:t>MY-Home”</a:t>
          </a:r>
          <a:r>
            <a:rPr lang="zh-CN" altLang="en-US" sz="1000" b="1" kern="1200" dirty="0"/>
            <a:t>。终端设备也可以主动发送探测请求，寻找和探测</a:t>
          </a:r>
          <a:r>
            <a:rPr lang="en-US" altLang="zh-CN" sz="1000" b="1" kern="1200" dirty="0"/>
            <a:t>SSID</a:t>
          </a:r>
          <a:r>
            <a:rPr lang="zh-CN" altLang="en-US" sz="1000" b="1" kern="1200" dirty="0"/>
            <a:t>，收到探测请求的</a:t>
          </a:r>
          <a:r>
            <a:rPr lang="en-US" altLang="zh-CN" sz="1000" b="1" kern="1200" dirty="0"/>
            <a:t>AP</a:t>
          </a:r>
          <a:r>
            <a:rPr lang="zh-CN" altLang="en-US" sz="1000" b="1" kern="1200" dirty="0"/>
            <a:t>发送响应消息，它包含</a:t>
          </a:r>
          <a:r>
            <a:rPr lang="en-US" altLang="zh-CN" sz="1000" b="1" kern="1200" dirty="0"/>
            <a:t>SSID</a:t>
          </a:r>
          <a:r>
            <a:rPr lang="zh-CN" altLang="en-US" sz="1000" b="1" kern="1200" dirty="0"/>
            <a:t>等相关信息，用于完成终端设备的网络发现过程。</a:t>
          </a:r>
        </a:p>
      </dsp:txBody>
      <dsp:txXfrm>
        <a:off x="410537" y="495961"/>
        <a:ext cx="3371703" cy="1086543"/>
      </dsp:txXfrm>
    </dsp:sp>
    <dsp:sp modelId="{28BCE05B-36D8-4ECA-B3A5-C1E1D9EDB105}">
      <dsp:nvSpPr>
        <dsp:cNvPr id="0" name=""/>
        <dsp:cNvSpPr/>
      </dsp:nvSpPr>
      <dsp:spPr bwMode="white">
        <a:xfrm>
          <a:off x="410537" y="1867396"/>
          <a:ext cx="3328433" cy="3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1" kern="1200" dirty="0"/>
            <a:t>2.</a:t>
          </a:r>
          <a:r>
            <a:rPr lang="zh-CN" altLang="en-US" sz="1200" b="1" kern="1200" dirty="0"/>
            <a:t>认证过程</a:t>
          </a:r>
        </a:p>
      </dsp:txBody>
      <dsp:txXfrm>
        <a:off x="410537" y="1867396"/>
        <a:ext cx="3328433" cy="302584"/>
      </dsp:txXfrm>
    </dsp:sp>
    <dsp:sp modelId="{D9113315-72D0-45F7-9735-85067919C323}">
      <dsp:nvSpPr>
        <dsp:cNvPr id="0" name=""/>
        <dsp:cNvSpPr/>
      </dsp:nvSpPr>
      <dsp:spPr>
        <a:xfrm>
          <a:off x="410537" y="2558986"/>
          <a:ext cx="778853" cy="616376"/>
        </a:xfrm>
        <a:prstGeom prst="chevron">
          <a:avLst>
            <a:gd name="adj" fmla="val 70610"/>
          </a:avLst>
        </a:prstGeom>
        <a:solidFill>
          <a:schemeClr val="accent3">
            <a:hueOff val="-6591870"/>
            <a:satOff val="11111"/>
            <a:lumOff val="5147"/>
            <a:alphaOff val="0"/>
          </a:schemeClr>
        </a:solidFill>
        <a:ln w="12700" cap="flat" cmpd="sng" algn="ctr">
          <a:solidFill>
            <a:schemeClr val="accent3">
              <a:hueOff val="-6591870"/>
              <a:satOff val="11111"/>
              <a:lumOff val="51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7ACE4-361C-4469-A8DE-4C47B8A84AAD}">
      <dsp:nvSpPr>
        <dsp:cNvPr id="0" name=""/>
        <dsp:cNvSpPr/>
      </dsp:nvSpPr>
      <dsp:spPr>
        <a:xfrm>
          <a:off x="878367" y="2558986"/>
          <a:ext cx="778853" cy="616376"/>
        </a:xfrm>
        <a:prstGeom prst="chevron">
          <a:avLst>
            <a:gd name="adj" fmla="val 70610"/>
          </a:avLst>
        </a:prstGeom>
        <a:solidFill>
          <a:schemeClr val="accent3">
            <a:hueOff val="-7533566"/>
            <a:satOff val="12698"/>
            <a:lumOff val="5882"/>
            <a:alphaOff val="0"/>
          </a:schemeClr>
        </a:solidFill>
        <a:ln w="12700" cap="flat" cmpd="sng" algn="ctr">
          <a:solidFill>
            <a:schemeClr val="accent3">
              <a:hueOff val="-7533566"/>
              <a:satOff val="12698"/>
              <a:lumOff val="5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3FDC76-9C19-4867-BFB3-2BD7BE5642CB}">
      <dsp:nvSpPr>
        <dsp:cNvPr id="0" name=""/>
        <dsp:cNvSpPr/>
      </dsp:nvSpPr>
      <dsp:spPr>
        <a:xfrm>
          <a:off x="1346567" y="2558986"/>
          <a:ext cx="778853" cy="616376"/>
        </a:xfrm>
        <a:prstGeom prst="chevron">
          <a:avLst>
            <a:gd name="adj" fmla="val 70610"/>
          </a:avLst>
        </a:prstGeom>
        <a:solidFill>
          <a:schemeClr val="accent3">
            <a:hueOff val="-8475262"/>
            <a:satOff val="14286"/>
            <a:lumOff val="6618"/>
            <a:alphaOff val="0"/>
          </a:schemeClr>
        </a:solidFill>
        <a:ln w="12700" cap="flat" cmpd="sng" algn="ctr">
          <a:solidFill>
            <a:schemeClr val="accent3">
              <a:hueOff val="-8475262"/>
              <a:satOff val="14286"/>
              <a:lumOff val="66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E6D65F-3680-4733-9B85-7F4FFE745F3A}">
      <dsp:nvSpPr>
        <dsp:cNvPr id="0" name=""/>
        <dsp:cNvSpPr/>
      </dsp:nvSpPr>
      <dsp:spPr>
        <a:xfrm>
          <a:off x="1814397" y="2558986"/>
          <a:ext cx="778853" cy="616376"/>
        </a:xfrm>
        <a:prstGeom prst="chevron">
          <a:avLst>
            <a:gd name="adj" fmla="val 70610"/>
          </a:avLst>
        </a:prstGeom>
        <a:solidFill>
          <a:schemeClr val="accent3">
            <a:hueOff val="-9416958"/>
            <a:satOff val="15873"/>
            <a:lumOff val="7353"/>
            <a:alphaOff val="0"/>
          </a:schemeClr>
        </a:solidFill>
        <a:ln w="12700" cap="flat" cmpd="sng" algn="ctr">
          <a:solidFill>
            <a:schemeClr val="accent3">
              <a:hueOff val="-9416958"/>
              <a:satOff val="15873"/>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293F4F-F9ED-4FF5-9F6A-CF630AADDD33}">
      <dsp:nvSpPr>
        <dsp:cNvPr id="0" name=""/>
        <dsp:cNvSpPr/>
      </dsp:nvSpPr>
      <dsp:spPr>
        <a:xfrm>
          <a:off x="2282597" y="2558986"/>
          <a:ext cx="778853" cy="616376"/>
        </a:xfrm>
        <a:prstGeom prst="chevron">
          <a:avLst>
            <a:gd name="adj" fmla="val 70610"/>
          </a:avLst>
        </a:prstGeom>
        <a:solidFill>
          <a:schemeClr val="accent3">
            <a:hueOff val="-10358654"/>
            <a:satOff val="17460"/>
            <a:lumOff val="8088"/>
            <a:alphaOff val="0"/>
          </a:schemeClr>
        </a:solidFill>
        <a:ln w="12700" cap="flat" cmpd="sng" algn="ctr">
          <a:solidFill>
            <a:schemeClr val="accent3">
              <a:hueOff val="-10358654"/>
              <a:satOff val="17460"/>
              <a:lumOff val="80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2163F-6616-452C-97EC-0331ADB32C35}">
      <dsp:nvSpPr>
        <dsp:cNvPr id="0" name=""/>
        <dsp:cNvSpPr/>
      </dsp:nvSpPr>
      <dsp:spPr>
        <a:xfrm>
          <a:off x="2750426" y="2558986"/>
          <a:ext cx="778853" cy="616376"/>
        </a:xfrm>
        <a:prstGeom prst="chevron">
          <a:avLst>
            <a:gd name="adj" fmla="val 70610"/>
          </a:avLst>
        </a:prstGeom>
        <a:solidFill>
          <a:schemeClr val="accent3">
            <a:hueOff val="-11300349"/>
            <a:satOff val="19048"/>
            <a:lumOff val="8824"/>
            <a:alphaOff val="0"/>
          </a:schemeClr>
        </a:solidFill>
        <a:ln w="12700" cap="flat" cmpd="sng" algn="ctr">
          <a:solidFill>
            <a:schemeClr val="accent3">
              <a:hueOff val="-11300349"/>
              <a:satOff val="19048"/>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A3D1A-E60C-45DC-AFEB-23DB12CE7921}">
      <dsp:nvSpPr>
        <dsp:cNvPr id="0" name=""/>
        <dsp:cNvSpPr/>
      </dsp:nvSpPr>
      <dsp:spPr>
        <a:xfrm>
          <a:off x="3218626" y="2169981"/>
          <a:ext cx="778853" cy="1394385"/>
        </a:xfrm>
        <a:prstGeom prst="chevron">
          <a:avLst>
            <a:gd name="adj" fmla="val 70610"/>
          </a:avLst>
        </a:prstGeom>
        <a:solidFill>
          <a:schemeClr val="accent2">
            <a:lumMod val="20000"/>
            <a:lumOff val="80000"/>
          </a:schemeClr>
        </a:solidFill>
        <a:ln w="12700" cap="flat" cmpd="sng" algn="ctr">
          <a:solidFill>
            <a:schemeClr val="tx1">
              <a:lumMod val="65000"/>
              <a:lumOff val="3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E6B88-EEB9-4DDB-BB6A-42E8517F17A0}">
      <dsp:nvSpPr>
        <dsp:cNvPr id="0" name=""/>
        <dsp:cNvSpPr/>
      </dsp:nvSpPr>
      <dsp:spPr bwMode="white">
        <a:xfrm>
          <a:off x="410537" y="2318628"/>
          <a:ext cx="3371703" cy="1097091"/>
        </a:xfrm>
        <a:prstGeom prst="rect">
          <a:avLst/>
        </a:prstGeom>
        <a:solidFill>
          <a:schemeClr val="lt1">
            <a:hueOff val="0"/>
            <a:satOff val="0"/>
            <a:lumOff val="0"/>
            <a:alphaOff val="0"/>
          </a:schemeClr>
        </a:solidFill>
        <a:ln w="12700" cap="flat" cmpd="sng" algn="ctr">
          <a:solidFill>
            <a:schemeClr val="tx1">
              <a:lumMod val="75000"/>
              <a:lumOff val="2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prstClr val="black">
                  <a:hueOff val="0"/>
                  <a:satOff val="0"/>
                  <a:lumOff val="0"/>
                  <a:alphaOff val="0"/>
                </a:prstClr>
              </a:solidFill>
              <a:latin typeface="等线"/>
              <a:ea typeface="等线" panose="02010600030101010101" pitchFamily="2" charset="-122"/>
              <a:cs typeface="+mn-cs"/>
            </a:rPr>
            <a:t>当人们在手机上选择“</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My-Home”</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连接并输入对应的密码时，手机就会向</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发送消息，要求</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对手机的登录进行认证。认证过程中</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设备对终端设备进行密钥鉴权，以保证</a:t>
          </a:r>
          <a:r>
            <a:rPr lang="en-US" altLang="zh-CN" sz="1100" b="1" kern="1200" dirty="0" err="1">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网络的接入安全性</a:t>
          </a:r>
        </a:p>
      </dsp:txBody>
      <dsp:txXfrm>
        <a:off x="410537" y="2318628"/>
        <a:ext cx="3371703" cy="1097091"/>
      </dsp:txXfrm>
    </dsp:sp>
    <dsp:sp modelId="{242B9FB9-71E3-485D-BCAC-8D801C9DA1B3}">
      <dsp:nvSpPr>
        <dsp:cNvPr id="0" name=""/>
        <dsp:cNvSpPr/>
      </dsp:nvSpPr>
      <dsp:spPr bwMode="white">
        <a:xfrm>
          <a:off x="410537" y="3658173"/>
          <a:ext cx="3328433" cy="30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533400">
            <a:lnSpc>
              <a:spcPct val="90000"/>
            </a:lnSpc>
            <a:spcBef>
              <a:spcPct val="0"/>
            </a:spcBef>
            <a:spcAft>
              <a:spcPct val="35000"/>
            </a:spcAft>
            <a:buNone/>
          </a:pPr>
          <a:r>
            <a:rPr lang="en-US" altLang="zh-CN" sz="1200" b="1" kern="1200" dirty="0"/>
            <a:t>3.</a:t>
          </a:r>
          <a:r>
            <a:rPr lang="zh-CN" altLang="en-US" sz="1200" b="1" kern="1200" dirty="0"/>
            <a:t>关联过程</a:t>
          </a:r>
        </a:p>
      </dsp:txBody>
      <dsp:txXfrm>
        <a:off x="410537" y="3658173"/>
        <a:ext cx="3328433" cy="302584"/>
      </dsp:txXfrm>
    </dsp:sp>
    <dsp:sp modelId="{C1C6DAEB-EFE2-4A89-BFD8-4C3DEE36B789}">
      <dsp:nvSpPr>
        <dsp:cNvPr id="0" name=""/>
        <dsp:cNvSpPr/>
      </dsp:nvSpPr>
      <dsp:spPr>
        <a:xfrm>
          <a:off x="410537" y="4492953"/>
          <a:ext cx="778853" cy="616376"/>
        </a:xfrm>
        <a:prstGeom prst="chevron">
          <a:avLst>
            <a:gd name="adj" fmla="val 70610"/>
          </a:avLst>
        </a:prstGeom>
        <a:solidFill>
          <a:schemeClr val="accent3">
            <a:hueOff val="-13183740"/>
            <a:satOff val="22222"/>
            <a:lumOff val="10294"/>
            <a:alphaOff val="0"/>
          </a:schemeClr>
        </a:solidFill>
        <a:ln w="12700" cap="flat" cmpd="sng" algn="ctr">
          <a:solidFill>
            <a:schemeClr val="accent3">
              <a:hueOff val="-13183740"/>
              <a:satOff val="22222"/>
              <a:lumOff val="10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F0A02-4BB5-41AB-8F10-559B6BF9D81B}">
      <dsp:nvSpPr>
        <dsp:cNvPr id="0" name=""/>
        <dsp:cNvSpPr/>
      </dsp:nvSpPr>
      <dsp:spPr>
        <a:xfrm>
          <a:off x="878367" y="4492953"/>
          <a:ext cx="778853" cy="616376"/>
        </a:xfrm>
        <a:prstGeom prst="chevron">
          <a:avLst>
            <a:gd name="adj" fmla="val 70610"/>
          </a:avLst>
        </a:prstGeom>
        <a:solidFill>
          <a:schemeClr val="accent3">
            <a:hueOff val="-14125437"/>
            <a:satOff val="23810"/>
            <a:lumOff val="11029"/>
            <a:alphaOff val="0"/>
          </a:schemeClr>
        </a:solidFill>
        <a:ln w="12700" cap="flat" cmpd="sng" algn="ctr">
          <a:solidFill>
            <a:schemeClr val="accent3">
              <a:hueOff val="-14125437"/>
              <a:satOff val="23810"/>
              <a:lumOff val="110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0E536A-740E-4758-B018-0954A1948F37}">
      <dsp:nvSpPr>
        <dsp:cNvPr id="0" name=""/>
        <dsp:cNvSpPr/>
      </dsp:nvSpPr>
      <dsp:spPr>
        <a:xfrm>
          <a:off x="1346567" y="4492953"/>
          <a:ext cx="778853" cy="616376"/>
        </a:xfrm>
        <a:prstGeom prst="chevron">
          <a:avLst>
            <a:gd name="adj" fmla="val 70610"/>
          </a:avLst>
        </a:prstGeom>
        <a:solidFill>
          <a:schemeClr val="accent3">
            <a:hueOff val="-15067133"/>
            <a:satOff val="25397"/>
            <a:lumOff val="11765"/>
            <a:alphaOff val="0"/>
          </a:schemeClr>
        </a:solidFill>
        <a:ln w="12700" cap="flat" cmpd="sng" algn="ctr">
          <a:solidFill>
            <a:schemeClr val="accent3">
              <a:hueOff val="-15067133"/>
              <a:satOff val="25397"/>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DA7AE-9011-4206-A07A-BE9B9F3FEAF4}">
      <dsp:nvSpPr>
        <dsp:cNvPr id="0" name=""/>
        <dsp:cNvSpPr/>
      </dsp:nvSpPr>
      <dsp:spPr>
        <a:xfrm>
          <a:off x="1814397" y="4492953"/>
          <a:ext cx="778853" cy="616376"/>
        </a:xfrm>
        <a:prstGeom prst="chevron">
          <a:avLst>
            <a:gd name="adj" fmla="val 70610"/>
          </a:avLst>
        </a:prstGeom>
        <a:solidFill>
          <a:schemeClr val="accent3">
            <a:hueOff val="-16008829"/>
            <a:satOff val="26984"/>
            <a:lumOff val="12500"/>
            <a:alphaOff val="0"/>
          </a:schemeClr>
        </a:solidFill>
        <a:ln w="12700" cap="flat" cmpd="sng" algn="ctr">
          <a:solidFill>
            <a:schemeClr val="accent3">
              <a:hueOff val="-16008829"/>
              <a:satOff val="26984"/>
              <a:lumOff val="125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61754-A80A-491B-9A47-0D8B6FD44973}">
      <dsp:nvSpPr>
        <dsp:cNvPr id="0" name=""/>
        <dsp:cNvSpPr/>
      </dsp:nvSpPr>
      <dsp:spPr>
        <a:xfrm>
          <a:off x="2282597" y="4492953"/>
          <a:ext cx="778853" cy="616376"/>
        </a:xfrm>
        <a:prstGeom prst="chevron">
          <a:avLst>
            <a:gd name="adj" fmla="val 70610"/>
          </a:avLst>
        </a:prstGeom>
        <a:solidFill>
          <a:schemeClr val="accent3">
            <a:hueOff val="-16950524"/>
            <a:satOff val="28571"/>
            <a:lumOff val="13235"/>
            <a:alphaOff val="0"/>
          </a:schemeClr>
        </a:solidFill>
        <a:ln w="12700" cap="flat" cmpd="sng" algn="ctr">
          <a:solidFill>
            <a:schemeClr val="accent3">
              <a:hueOff val="-16950524"/>
              <a:satOff val="28571"/>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1DE426-957E-4BB2-8C45-54B2FA640025}">
      <dsp:nvSpPr>
        <dsp:cNvPr id="0" name=""/>
        <dsp:cNvSpPr/>
      </dsp:nvSpPr>
      <dsp:spPr>
        <a:xfrm>
          <a:off x="2750426" y="4492953"/>
          <a:ext cx="778853" cy="616376"/>
        </a:xfrm>
        <a:prstGeom prst="chevron">
          <a:avLst>
            <a:gd name="adj" fmla="val 70610"/>
          </a:avLst>
        </a:prstGeom>
        <a:solidFill>
          <a:schemeClr val="accent3">
            <a:hueOff val="-17892219"/>
            <a:satOff val="30159"/>
            <a:lumOff val="13971"/>
            <a:alphaOff val="0"/>
          </a:schemeClr>
        </a:solidFill>
        <a:ln w="12700" cap="flat" cmpd="sng" algn="ctr">
          <a:solidFill>
            <a:schemeClr val="accent3">
              <a:hueOff val="-17892219"/>
              <a:satOff val="30159"/>
              <a:lumOff val="1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E48D44-FAB7-4594-BB29-D63C5D212C32}">
      <dsp:nvSpPr>
        <dsp:cNvPr id="0" name=""/>
        <dsp:cNvSpPr/>
      </dsp:nvSpPr>
      <dsp:spPr>
        <a:xfrm>
          <a:off x="3218626" y="3960758"/>
          <a:ext cx="778853" cy="1680766"/>
        </a:xfrm>
        <a:prstGeom prst="chevron">
          <a:avLst>
            <a:gd name="adj" fmla="val 70610"/>
          </a:avLst>
        </a:prstGeom>
        <a:solidFill>
          <a:schemeClr val="accent3">
            <a:lumMod val="75000"/>
          </a:schemeClr>
        </a:solidFill>
        <a:ln w="12700" cap="flat" cmpd="sng" algn="ctr">
          <a:solidFill>
            <a:schemeClr val="accent3">
              <a:hueOff val="-18833915"/>
              <a:satOff val="31746"/>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C7B5E-C588-41F2-9662-05FAC5D1ADCD}">
      <dsp:nvSpPr>
        <dsp:cNvPr id="0" name=""/>
        <dsp:cNvSpPr/>
      </dsp:nvSpPr>
      <dsp:spPr bwMode="white">
        <a:xfrm>
          <a:off x="410537" y="4127461"/>
          <a:ext cx="3371703" cy="1347359"/>
        </a:xfrm>
        <a:prstGeom prst="rect">
          <a:avLst/>
        </a:prstGeom>
        <a:solidFill>
          <a:schemeClr val="lt1">
            <a:hueOff val="0"/>
            <a:satOff val="0"/>
            <a:lumOff val="0"/>
            <a:alphaOff val="0"/>
          </a:schemeClr>
        </a:solidFill>
        <a:ln w="12700" cap="flat" cmpd="sng" algn="ctr">
          <a:solidFill>
            <a:schemeClr val="accent3">
              <a:hueOff val="-18833915"/>
              <a:satOff val="31746"/>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prstClr val="black">
                  <a:hueOff val="0"/>
                  <a:satOff val="0"/>
                  <a:lumOff val="0"/>
                  <a:alphaOff val="0"/>
                </a:prstClr>
              </a:solidFill>
              <a:latin typeface="等线"/>
              <a:ea typeface="等线" panose="02010600030101010101" pitchFamily="2" charset="-122"/>
              <a:cs typeface="+mn-cs"/>
            </a:rPr>
            <a:t>如果认证成功，手机就会在向</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发送关联消息，与</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建立关联关系，此后手机就可以通过</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的</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接入实现上网等业务。</a:t>
          </a:r>
        </a:p>
        <a:p>
          <a:pPr marL="0" lvl="0" indent="0" algn="l" defTabSz="488950">
            <a:lnSpc>
              <a:spcPct val="90000"/>
            </a:lnSpc>
            <a:spcBef>
              <a:spcPct val="0"/>
            </a:spcBef>
            <a:spcAft>
              <a:spcPct val="35000"/>
            </a:spcAft>
            <a:buNone/>
          </a:pPr>
          <a:r>
            <a:rPr lang="zh-CN" altLang="en-US" sz="1100" b="1" kern="1200" dirty="0">
              <a:solidFill>
                <a:prstClr val="black">
                  <a:hueOff val="0"/>
                  <a:satOff val="0"/>
                  <a:lumOff val="0"/>
                  <a:alphaOff val="0"/>
                </a:prstClr>
              </a:solidFill>
              <a:latin typeface="等线"/>
              <a:ea typeface="等线" panose="02010600030101010101" pitchFamily="2" charset="-122"/>
              <a:cs typeface="+mn-cs"/>
            </a:rPr>
            <a:t>在完成认证和关联过程后，终端设备加入到</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网络，开始于</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之间进行数据传输。在终端连接</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的过程中，</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AP</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作为</a:t>
          </a:r>
          <a:r>
            <a:rPr lang="en-US" altLang="zh-CN" sz="1100" b="1" kern="1200" dirty="0" err="1">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的服务提供方，始终控制终端的认证和关联过程，从而决定是否允许终端接入</a:t>
          </a:r>
          <a:r>
            <a:rPr lang="en-US" altLang="zh-CN" sz="1100" b="1" kern="1200" dirty="0">
              <a:solidFill>
                <a:prstClr val="black">
                  <a:hueOff val="0"/>
                  <a:satOff val="0"/>
                  <a:lumOff val="0"/>
                  <a:alphaOff val="0"/>
                </a:prstClr>
              </a:solidFill>
              <a:latin typeface="等线"/>
              <a:ea typeface="等线" panose="02010600030101010101" pitchFamily="2" charset="-122"/>
              <a:cs typeface="+mn-cs"/>
            </a:rPr>
            <a:t>Wi-Fi</a:t>
          </a:r>
          <a:r>
            <a:rPr lang="zh-CN" altLang="en-US" sz="1100" b="1" kern="1200" dirty="0">
              <a:solidFill>
                <a:prstClr val="black">
                  <a:hueOff val="0"/>
                  <a:satOff val="0"/>
                  <a:lumOff val="0"/>
                  <a:alphaOff val="0"/>
                </a:prstClr>
              </a:solidFill>
              <a:latin typeface="等线"/>
              <a:ea typeface="等线" panose="02010600030101010101" pitchFamily="2" charset="-122"/>
              <a:cs typeface="+mn-cs"/>
            </a:rPr>
            <a:t>网络。</a:t>
          </a:r>
        </a:p>
      </dsp:txBody>
      <dsp:txXfrm>
        <a:off x="410537" y="4127461"/>
        <a:ext cx="3371703" cy="13473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82A6A-5572-4E3B-89E0-D3BD57B50924}">
      <dsp:nvSpPr>
        <dsp:cNvPr id="0" name=""/>
        <dsp:cNvSpPr/>
      </dsp:nvSpPr>
      <dsp:spPr bwMode="white">
        <a:xfrm>
          <a:off x="0" y="85189"/>
          <a:ext cx="3445989" cy="86777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单用户的多输入多输出</a:t>
          </a:r>
        </a:p>
      </dsp:txBody>
      <dsp:txXfrm>
        <a:off x="42361" y="127550"/>
        <a:ext cx="3361267" cy="783048"/>
      </dsp:txXfrm>
    </dsp:sp>
    <dsp:sp modelId="{D7300D90-D4FA-4FCD-A7B8-B0B4877C0C68}">
      <dsp:nvSpPr>
        <dsp:cNvPr id="0" name=""/>
        <dsp:cNvSpPr/>
      </dsp:nvSpPr>
      <dsp:spPr bwMode="white">
        <a:xfrm>
          <a:off x="0" y="928543"/>
          <a:ext cx="3445989"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1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spc="100" dirty="0">
              <a:solidFill>
                <a:schemeClr val="tx1"/>
              </a:solidFill>
              <a:latin typeface="+mn-lt"/>
              <a:ea typeface="思源黑体 CN Normal" panose="020B0400000000000000" pitchFamily="34" charset="-122"/>
              <a:cs typeface="+mn-cs"/>
            </a:rPr>
            <a:t>发送端通过多天线同时向一个用户发送数据流。</a:t>
          </a:r>
        </a:p>
      </dsp:txBody>
      <dsp:txXfrm>
        <a:off x="0" y="928543"/>
        <a:ext cx="3445989" cy="728640"/>
      </dsp:txXfrm>
    </dsp:sp>
    <dsp:sp modelId="{89490003-327C-4695-92BE-3A88AC942B17}">
      <dsp:nvSpPr>
        <dsp:cNvPr id="0" name=""/>
        <dsp:cNvSpPr/>
      </dsp:nvSpPr>
      <dsp:spPr bwMode="white">
        <a:xfrm>
          <a:off x="0" y="1596247"/>
          <a:ext cx="3445989" cy="1059027"/>
        </a:xfrm>
        <a:prstGeom prst="round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多用户的多输入多输出</a:t>
          </a:r>
        </a:p>
      </dsp:txBody>
      <dsp:txXfrm>
        <a:off x="51697" y="1647944"/>
        <a:ext cx="3342595" cy="955633"/>
      </dsp:txXfrm>
    </dsp:sp>
    <dsp:sp modelId="{774FA53D-58E2-4909-84FB-DC8F63BA7018}">
      <dsp:nvSpPr>
        <dsp:cNvPr id="0" name=""/>
        <dsp:cNvSpPr/>
      </dsp:nvSpPr>
      <dsp:spPr bwMode="white">
        <a:xfrm>
          <a:off x="0" y="2602992"/>
          <a:ext cx="3445989"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1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spc="100" dirty="0">
              <a:solidFill>
                <a:prstClr val="black"/>
              </a:solidFill>
              <a:latin typeface="等线"/>
              <a:ea typeface="思源黑体 CN Normal" panose="020B0400000000000000" pitchFamily="34" charset="-122"/>
              <a:cs typeface="+mn-cs"/>
            </a:rPr>
            <a:t>发送端通过多天线同时向多个用户发送数据流。</a:t>
          </a:r>
        </a:p>
      </dsp:txBody>
      <dsp:txXfrm>
        <a:off x="0" y="2602992"/>
        <a:ext cx="3445989" cy="728640"/>
      </dsp:txXfrm>
    </dsp:sp>
    <dsp:sp modelId="{60257BEA-506B-4F14-951C-C987A106E59E}">
      <dsp:nvSpPr>
        <dsp:cNvPr id="0" name=""/>
        <dsp:cNvSpPr/>
      </dsp:nvSpPr>
      <dsp:spPr bwMode="white">
        <a:xfrm>
          <a:off x="0" y="3416910"/>
          <a:ext cx="3445989" cy="940684"/>
        </a:xfrm>
        <a:prstGeom prst="round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波束成形</a:t>
          </a:r>
        </a:p>
      </dsp:txBody>
      <dsp:txXfrm>
        <a:off x="45920" y="3462830"/>
        <a:ext cx="3354149" cy="848844"/>
      </dsp:txXfrm>
    </dsp:sp>
    <dsp:sp modelId="{0187C2C4-CB8A-463E-83CF-E846DCF11679}">
      <dsp:nvSpPr>
        <dsp:cNvPr id="0" name=""/>
        <dsp:cNvSpPr/>
      </dsp:nvSpPr>
      <dsp:spPr bwMode="white">
        <a:xfrm>
          <a:off x="0" y="4385535"/>
          <a:ext cx="3445989"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10" tIns="17780" rIns="99568" bIns="1778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spc="100" dirty="0">
              <a:solidFill>
                <a:prstClr val="black"/>
              </a:solidFill>
              <a:latin typeface="等线"/>
              <a:ea typeface="思源黑体 CN Normal" panose="020B0400000000000000" pitchFamily="34" charset="-122"/>
              <a:cs typeface="+mn-cs"/>
            </a:rPr>
            <a:t>发送端对多天线辐射的信号进行幅度和相位调整，形成所需特定方向上的传播，类似于把信号能量聚集在某个方向上去传送。</a:t>
          </a:r>
        </a:p>
      </dsp:txBody>
      <dsp:txXfrm>
        <a:off x="0" y="4385535"/>
        <a:ext cx="3445989" cy="1161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8D68B-0C73-4AD1-AAB3-A9F5E8BFE3F5}">
      <dsp:nvSpPr>
        <dsp:cNvPr id="0" name=""/>
        <dsp:cNvSpPr/>
      </dsp:nvSpPr>
      <dsp:spPr bwMode="white">
        <a:xfrm>
          <a:off x="1298223" y="536748"/>
          <a:ext cx="4354097" cy="4354097"/>
        </a:xfrm>
        <a:prstGeom prst="pie">
          <a:avLst>
            <a:gd name="adj1" fmla="val 16200000"/>
            <a:gd name="adj2" fmla="val 198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1.Wi-Fi </a:t>
          </a:r>
          <a:r>
            <a:rPr lang="zh-CN" altLang="en-US" sz="1800" kern="1200" dirty="0"/>
            <a:t>通信中的信息源与受信者</a:t>
          </a:r>
        </a:p>
      </dsp:txBody>
      <dsp:txXfrm>
        <a:off x="3521922" y="1003258"/>
        <a:ext cx="1269945" cy="933020"/>
      </dsp:txXfrm>
    </dsp:sp>
    <dsp:sp modelId="{8BC7343B-F32C-4900-81BA-9176E186C654}">
      <dsp:nvSpPr>
        <dsp:cNvPr id="0" name=""/>
        <dsp:cNvSpPr/>
      </dsp:nvSpPr>
      <dsp:spPr bwMode="white">
        <a:xfrm>
          <a:off x="1293686" y="526897"/>
          <a:ext cx="4354097" cy="4354097"/>
        </a:xfrm>
        <a:prstGeom prst="pie">
          <a:avLst>
            <a:gd name="adj1" fmla="val 19800000"/>
            <a:gd name="adj2" fmla="val 1800000"/>
          </a:avLst>
        </a:prstGeom>
        <a:solidFill>
          <a:schemeClr val="accent3">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2.</a:t>
          </a:r>
          <a:r>
            <a:rPr lang="zh-CN" altLang="en-US" sz="1800" kern="1200" dirty="0"/>
            <a:t>无线媒介的信道</a:t>
          </a:r>
        </a:p>
      </dsp:txBody>
      <dsp:txXfrm>
        <a:off x="4274169" y="2263353"/>
        <a:ext cx="1316596" cy="881186"/>
      </dsp:txXfrm>
    </dsp:sp>
    <dsp:sp modelId="{4464CCE7-0DBF-44BD-ABAA-4444A96A0BD9}">
      <dsp:nvSpPr>
        <dsp:cNvPr id="0" name=""/>
        <dsp:cNvSpPr/>
      </dsp:nvSpPr>
      <dsp:spPr bwMode="white">
        <a:xfrm>
          <a:off x="1293686" y="526897"/>
          <a:ext cx="4354097" cy="4354097"/>
        </a:xfrm>
        <a:prstGeom prst="pie">
          <a:avLst>
            <a:gd name="adj1" fmla="val 1800000"/>
            <a:gd name="adj2" fmla="val 540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3.Wi-Fi </a:t>
          </a:r>
          <a:r>
            <a:rPr lang="zh-CN" altLang="en-US" sz="1800" kern="1200" dirty="0"/>
            <a:t>信道中的噪声</a:t>
          </a:r>
        </a:p>
      </dsp:txBody>
      <dsp:txXfrm>
        <a:off x="3517386" y="3481463"/>
        <a:ext cx="1269945" cy="933020"/>
      </dsp:txXfrm>
    </dsp:sp>
    <dsp:sp modelId="{5F62CE10-BD51-4A87-AC83-35ECBB561585}">
      <dsp:nvSpPr>
        <dsp:cNvPr id="0" name=""/>
        <dsp:cNvSpPr/>
      </dsp:nvSpPr>
      <dsp:spPr bwMode="white">
        <a:xfrm>
          <a:off x="1293686" y="526897"/>
          <a:ext cx="4354097" cy="4354097"/>
        </a:xfrm>
        <a:prstGeom prst="pie">
          <a:avLst>
            <a:gd name="adj1" fmla="val 5400000"/>
            <a:gd name="adj2" fmla="val 9000000"/>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4.Wi-Fi</a:t>
          </a:r>
          <a:r>
            <a:rPr lang="zh-CN" altLang="en-US" sz="1800" kern="1200" dirty="0"/>
            <a:t>信道编码与译码</a:t>
          </a:r>
        </a:p>
      </dsp:txBody>
      <dsp:txXfrm>
        <a:off x="2154139" y="3481463"/>
        <a:ext cx="1269945" cy="933020"/>
      </dsp:txXfrm>
    </dsp:sp>
    <dsp:sp modelId="{D7A3F1A9-70D2-4113-BA50-E0EC35A0B5F1}">
      <dsp:nvSpPr>
        <dsp:cNvPr id="0" name=""/>
        <dsp:cNvSpPr/>
      </dsp:nvSpPr>
      <dsp:spPr bwMode="white">
        <a:xfrm>
          <a:off x="1293686" y="526897"/>
          <a:ext cx="4354097" cy="4354097"/>
        </a:xfrm>
        <a:prstGeom prst="pie">
          <a:avLst>
            <a:gd name="adj1" fmla="val 9000000"/>
            <a:gd name="adj2" fmla="val 12600000"/>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5.Wi-Fi</a:t>
          </a:r>
          <a:r>
            <a:rPr lang="zh-CN" altLang="en-US" sz="1800" kern="1200" dirty="0"/>
            <a:t>的加密和解密</a:t>
          </a:r>
        </a:p>
      </dsp:txBody>
      <dsp:txXfrm>
        <a:off x="1361071" y="2263353"/>
        <a:ext cx="1316596" cy="881186"/>
      </dsp:txXfrm>
    </dsp:sp>
    <dsp:sp modelId="{ACC299F5-65B2-43D1-994F-79A3715E3895}">
      <dsp:nvSpPr>
        <dsp:cNvPr id="0" name=""/>
        <dsp:cNvSpPr/>
      </dsp:nvSpPr>
      <dsp:spPr bwMode="white">
        <a:xfrm>
          <a:off x="1293686" y="526897"/>
          <a:ext cx="4354097" cy="4354097"/>
        </a:xfrm>
        <a:prstGeom prst="pie">
          <a:avLst>
            <a:gd name="adj1" fmla="val 12600000"/>
            <a:gd name="adj2" fmla="val 1620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6.Wi-Fi</a:t>
          </a:r>
          <a:r>
            <a:rPr lang="zh-CN" altLang="en-US" sz="1800" kern="1200" dirty="0"/>
            <a:t>的调制和解调</a:t>
          </a:r>
        </a:p>
      </dsp:txBody>
      <dsp:txXfrm>
        <a:off x="2154139" y="993408"/>
        <a:ext cx="1269945" cy="933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D81ED-864F-42AB-841A-707F54811911}">
      <dsp:nvSpPr>
        <dsp:cNvPr id="0" name=""/>
        <dsp:cNvSpPr/>
      </dsp:nvSpPr>
      <dsp:spPr>
        <a:xfrm>
          <a:off x="1957847" y="67559"/>
          <a:ext cx="9305004" cy="1354668"/>
        </a:xfrm>
        <a:prstGeom prst="rightArrow">
          <a:avLst>
            <a:gd name="adj1" fmla="val 50000"/>
            <a:gd name="adj2" fmla="val 50000"/>
          </a:avLst>
        </a:prstGeom>
        <a:solidFill>
          <a:schemeClr val="accent1">
            <a:lumMod val="60000"/>
            <a:lumOff val="4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15054" numCol="1" spcCol="1270" anchor="ctr" anchorCtr="0">
          <a:noAutofit/>
        </a:bodyPr>
        <a:lstStyle/>
        <a:p>
          <a:pPr marL="0" lvl="0" indent="0" algn="l" defTabSz="844550">
            <a:lnSpc>
              <a:spcPct val="90000"/>
            </a:lnSpc>
            <a:spcBef>
              <a:spcPct val="0"/>
            </a:spcBef>
            <a:spcAft>
              <a:spcPct val="35000"/>
            </a:spcAft>
            <a:buNone/>
          </a:pPr>
          <a:r>
            <a:rPr lang="zh-CN" altLang="en-US" sz="1900" kern="1200" dirty="0">
              <a:solidFill>
                <a:sysClr val="window" lastClr="FFFFFF"/>
              </a:solidFill>
              <a:latin typeface="Calibri"/>
              <a:ea typeface="微软雅黑" panose="020B0503020204020204" pitchFamily="34" charset="-122"/>
              <a:cs typeface="+mn-cs"/>
            </a:rPr>
            <a:t>高速率</a:t>
          </a:r>
        </a:p>
      </dsp:txBody>
      <dsp:txXfrm>
        <a:off x="1957847" y="406226"/>
        <a:ext cx="8966337" cy="677334"/>
      </dsp:txXfrm>
    </dsp:sp>
    <dsp:sp modelId="{D54EF167-58D7-4336-A3EC-1E33D45D5F34}">
      <dsp:nvSpPr>
        <dsp:cNvPr id="0" name=""/>
        <dsp:cNvSpPr/>
      </dsp:nvSpPr>
      <dsp:spPr>
        <a:xfrm>
          <a:off x="1961150" y="1045455"/>
          <a:ext cx="2144803" cy="2505729"/>
        </a:xfrm>
        <a:prstGeom prst="rect">
          <a:avLst/>
        </a:prstGeom>
        <a:solidFill>
          <a:sysClr val="window" lastClr="FFFFFF">
            <a:hueOff val="0"/>
            <a:satOff val="0"/>
            <a:lumOff val="0"/>
            <a:alphaOff val="0"/>
          </a:sys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支持更高阶的</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1024-QAM</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调制方式</a:t>
          </a:r>
        </a:p>
      </dsp:txBody>
      <dsp:txXfrm>
        <a:off x="1961150" y="1045455"/>
        <a:ext cx="2144803" cy="2505729"/>
      </dsp:txXfrm>
    </dsp:sp>
    <dsp:sp modelId="{62E78EF1-83A7-4BBA-B8ED-02D6389AE063}">
      <dsp:nvSpPr>
        <dsp:cNvPr id="0" name=""/>
        <dsp:cNvSpPr/>
      </dsp:nvSpPr>
      <dsp:spPr>
        <a:xfrm>
          <a:off x="4102651" y="494774"/>
          <a:ext cx="7160200" cy="1354668"/>
        </a:xfrm>
        <a:prstGeom prst="rightArrow">
          <a:avLst>
            <a:gd name="adj1" fmla="val 50000"/>
            <a:gd name="adj2" fmla="val 50000"/>
          </a:avLst>
        </a:prstGeom>
        <a:solidFill>
          <a:schemeClr val="accent2">
            <a:lumMod val="40000"/>
            <a:lumOff val="6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15054" numCol="1" spcCol="1270" anchor="ctr" anchorCtr="0">
          <a:noAutofit/>
        </a:bodyPr>
        <a:lstStyle/>
        <a:p>
          <a:pPr marL="0" lvl="0" indent="0" algn="l" defTabSz="844550">
            <a:lnSpc>
              <a:spcPct val="90000"/>
            </a:lnSpc>
            <a:spcBef>
              <a:spcPct val="0"/>
            </a:spcBef>
            <a:spcAft>
              <a:spcPct val="35000"/>
            </a:spcAft>
            <a:buNone/>
          </a:pPr>
          <a:r>
            <a:rPr lang="zh-CN" altLang="en-US" sz="1900" kern="1200" dirty="0">
              <a:solidFill>
                <a:sysClr val="window" lastClr="FFFFFF"/>
              </a:solidFill>
              <a:latin typeface="Calibri"/>
              <a:ea typeface="微软雅黑" panose="020B0503020204020204" pitchFamily="34" charset="-122"/>
              <a:cs typeface="+mn-cs"/>
            </a:rPr>
            <a:t>高并发</a:t>
          </a:r>
        </a:p>
      </dsp:txBody>
      <dsp:txXfrm>
        <a:off x="4102651" y="833441"/>
        <a:ext cx="6821533" cy="677334"/>
      </dsp:txXfrm>
    </dsp:sp>
    <dsp:sp modelId="{43156E8D-96CB-421A-A0A7-D1C4EDFEE62F}">
      <dsp:nvSpPr>
        <dsp:cNvPr id="0" name=""/>
        <dsp:cNvSpPr/>
      </dsp:nvSpPr>
      <dsp:spPr>
        <a:xfrm>
          <a:off x="4102651" y="1541629"/>
          <a:ext cx="2144803" cy="2441861"/>
        </a:xfrm>
        <a:prstGeom prst="rect">
          <a:avLst/>
        </a:prstGeom>
        <a:solidFill>
          <a:sysClr val="window" lastClr="FFFFFF">
            <a:hueOff val="0"/>
            <a:satOff val="0"/>
            <a:lumOff val="0"/>
            <a:alphaOff val="0"/>
          </a:sysClr>
        </a:solidFill>
        <a:ln w="12700"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实现了新技术称为正交频分多址，它显著提升了频谱的利用效率。</a:t>
          </a:r>
        </a:p>
      </dsp:txBody>
      <dsp:txXfrm>
        <a:off x="4102651" y="1541629"/>
        <a:ext cx="2144803" cy="2441861"/>
      </dsp:txXfrm>
    </dsp:sp>
    <dsp:sp modelId="{B5AD4E31-686B-4261-B0AB-DB36A2A0D457}">
      <dsp:nvSpPr>
        <dsp:cNvPr id="0" name=""/>
        <dsp:cNvSpPr/>
      </dsp:nvSpPr>
      <dsp:spPr>
        <a:xfrm>
          <a:off x="6247454" y="946170"/>
          <a:ext cx="5015397" cy="1354668"/>
        </a:xfrm>
        <a:prstGeom prst="rightArrow">
          <a:avLst>
            <a:gd name="adj1" fmla="val 50000"/>
            <a:gd name="adj2" fmla="val 50000"/>
          </a:avLst>
        </a:prstGeom>
        <a:solidFill>
          <a:schemeClr val="accent2">
            <a:lumMod val="75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15054" numCol="1" spcCol="1270" anchor="ctr" anchorCtr="0">
          <a:noAutofit/>
        </a:bodyPr>
        <a:lstStyle/>
        <a:p>
          <a:pPr marL="0" lvl="0" indent="0" algn="l" defTabSz="844550">
            <a:lnSpc>
              <a:spcPct val="90000"/>
            </a:lnSpc>
            <a:spcBef>
              <a:spcPct val="0"/>
            </a:spcBef>
            <a:spcAft>
              <a:spcPct val="35000"/>
            </a:spcAft>
            <a:buNone/>
          </a:pPr>
          <a:r>
            <a:rPr lang="zh-CN" altLang="en-US" sz="1900" kern="1200" dirty="0">
              <a:solidFill>
                <a:sysClr val="window" lastClr="FFFFFF"/>
              </a:solidFill>
              <a:latin typeface="Calibri"/>
              <a:ea typeface="微软雅黑" panose="020B0503020204020204" pitchFamily="34" charset="-122"/>
              <a:cs typeface="+mn-cs"/>
            </a:rPr>
            <a:t>低时延</a:t>
          </a:r>
        </a:p>
      </dsp:txBody>
      <dsp:txXfrm>
        <a:off x="6247454" y="1284837"/>
        <a:ext cx="4676730" cy="677334"/>
      </dsp:txXfrm>
    </dsp:sp>
    <dsp:sp modelId="{15686F4A-1662-4F64-AF48-D739ABFB731B}">
      <dsp:nvSpPr>
        <dsp:cNvPr id="0" name=""/>
        <dsp:cNvSpPr/>
      </dsp:nvSpPr>
      <dsp:spPr>
        <a:xfrm>
          <a:off x="6247454" y="1993025"/>
          <a:ext cx="2144803" cy="2458188"/>
        </a:xfrm>
        <a:prstGeom prst="rect">
          <a:avLst/>
        </a:prstGeom>
        <a:solidFill>
          <a:sysClr val="window" lastClr="FFFFFF">
            <a:hueOff val="0"/>
            <a:satOff val="0"/>
            <a:lumOff val="0"/>
            <a:alphaOff val="0"/>
          </a:sysClr>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引入了空间复用技术（</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SR</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）可以减少</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之间的相互干扰，这样就减少了多个</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情况下的数据传送的时延</a:t>
          </a:r>
        </a:p>
      </dsp:txBody>
      <dsp:txXfrm>
        <a:off x="6247454" y="1993025"/>
        <a:ext cx="2144803" cy="2458188"/>
      </dsp:txXfrm>
    </dsp:sp>
    <dsp:sp modelId="{F596CA54-A36F-42BD-B71D-0FF9BD51BEA8}">
      <dsp:nvSpPr>
        <dsp:cNvPr id="0" name=""/>
        <dsp:cNvSpPr/>
      </dsp:nvSpPr>
      <dsp:spPr>
        <a:xfrm>
          <a:off x="8392258" y="1397566"/>
          <a:ext cx="2870593" cy="1354668"/>
        </a:xfrm>
        <a:prstGeom prst="rightArrow">
          <a:avLst>
            <a:gd name="adj1" fmla="val 50000"/>
            <a:gd name="adj2" fmla="val 50000"/>
          </a:avLst>
        </a:prstGeom>
        <a:solidFill>
          <a:schemeClr val="accent1">
            <a:lumMod val="75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254000" bIns="215054" numCol="1" spcCol="1270" anchor="ctr" anchorCtr="0">
          <a:noAutofit/>
        </a:bodyPr>
        <a:lstStyle/>
        <a:p>
          <a:pPr marL="0" lvl="0" indent="0" algn="l" defTabSz="844550">
            <a:lnSpc>
              <a:spcPct val="90000"/>
            </a:lnSpc>
            <a:spcBef>
              <a:spcPct val="0"/>
            </a:spcBef>
            <a:spcAft>
              <a:spcPct val="35000"/>
            </a:spcAft>
            <a:buNone/>
          </a:pPr>
          <a:r>
            <a:rPr lang="zh-CN" altLang="en-US" sz="1900" kern="1200" dirty="0">
              <a:solidFill>
                <a:sysClr val="window" lastClr="FFFFFF"/>
              </a:solidFill>
              <a:latin typeface="Calibri"/>
              <a:ea typeface="微软雅黑" panose="020B0503020204020204" pitchFamily="34" charset="-122"/>
              <a:cs typeface="+mn-cs"/>
            </a:rPr>
            <a:t>低功耗</a:t>
          </a:r>
        </a:p>
      </dsp:txBody>
      <dsp:txXfrm>
        <a:off x="8392258" y="1736233"/>
        <a:ext cx="2531926" cy="677334"/>
      </dsp:txXfrm>
    </dsp:sp>
    <dsp:sp modelId="{B734FD57-FC7E-4040-A23B-94F78A788E4F}">
      <dsp:nvSpPr>
        <dsp:cNvPr id="0" name=""/>
        <dsp:cNvSpPr/>
      </dsp:nvSpPr>
      <dsp:spPr>
        <a:xfrm>
          <a:off x="8392258" y="2444421"/>
          <a:ext cx="2164344" cy="2487000"/>
        </a:xfrm>
        <a:prstGeom prst="rect">
          <a:avLst/>
        </a:prstGeom>
        <a:solidFill>
          <a:sysClr val="window" lastClr="FFFFFF">
            <a:hueOff val="0"/>
            <a:satOff val="0"/>
            <a:lumOff val="0"/>
            <a:alphaOff val="0"/>
          </a:sys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Wi</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Fi6</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支持基于目标唤醒（</a:t>
          </a:r>
          <a:r>
            <a:rPr lang="en-US" altLang="zh-CN" sz="1600" b="1" kern="1200" dirty="0">
              <a:solidFill>
                <a:sysClr val="windowText" lastClr="000000">
                  <a:hueOff val="0"/>
                  <a:satOff val="0"/>
                  <a:lumOff val="0"/>
                  <a:alphaOff val="0"/>
                </a:sysClr>
              </a:solidFill>
              <a:latin typeface="Calibri"/>
              <a:ea typeface="微软雅黑" panose="020B0503020204020204" pitchFamily="34" charset="-122"/>
              <a:cs typeface="+mn-cs"/>
            </a:rPr>
            <a:t>TWT</a:t>
          </a:r>
          <a:r>
            <a:rPr lang="zh-CN" altLang="en-US" sz="1600" b="1" kern="1200" dirty="0">
              <a:solidFill>
                <a:sysClr val="windowText" lastClr="000000">
                  <a:hueOff val="0"/>
                  <a:satOff val="0"/>
                  <a:lumOff val="0"/>
                  <a:alphaOff val="0"/>
                </a:sysClr>
              </a:solidFill>
              <a:latin typeface="Calibri"/>
              <a:ea typeface="微软雅黑" panose="020B0503020204020204" pitchFamily="34" charset="-122"/>
              <a:cs typeface="+mn-cs"/>
            </a:rPr>
            <a:t>）。</a:t>
          </a:r>
        </a:p>
      </dsp:txBody>
      <dsp:txXfrm>
        <a:off x="8392258" y="2444421"/>
        <a:ext cx="2164344" cy="2487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21773-7049-44E2-AFA5-D9AB3393750E}">
      <dsp:nvSpPr>
        <dsp:cNvPr id="0" name=""/>
        <dsp:cNvSpPr/>
      </dsp:nvSpPr>
      <dsp:spPr>
        <a:xfrm>
          <a:off x="778495" y="0"/>
          <a:ext cx="4088816" cy="4088816"/>
        </a:xfrm>
        <a:prstGeom prst="diamond">
          <a:avLst/>
        </a:prstGeom>
        <a:solidFill>
          <a:srgbClr val="EE822F">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E341F49-E9CF-4A3C-AE54-ADC96B244B4A}">
      <dsp:nvSpPr>
        <dsp:cNvPr id="0" name=""/>
        <dsp:cNvSpPr/>
      </dsp:nvSpPr>
      <dsp:spPr>
        <a:xfrm>
          <a:off x="1166933" y="388437"/>
          <a:ext cx="1594638" cy="1594638"/>
        </a:xfrm>
        <a:prstGeom prst="roundRect">
          <a:avLst/>
        </a:prstGeom>
        <a:solidFill>
          <a:schemeClr val="accent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ysClr val="window" lastClr="FFFFFF"/>
              </a:solidFill>
              <a:latin typeface="Calibri"/>
              <a:ea typeface="微软雅黑" panose="020B0503020204020204" pitchFamily="34" charset="-122"/>
              <a:cs typeface="+mn-cs"/>
            </a:rPr>
            <a:t>图（</a:t>
          </a:r>
          <a:r>
            <a:rPr lang="en-US" altLang="zh-CN" sz="1100" kern="1200" dirty="0">
              <a:solidFill>
                <a:sysClr val="window" lastClr="FFFFFF"/>
              </a:solidFill>
              <a:latin typeface="Calibri"/>
              <a:ea typeface="微软雅黑" panose="020B0503020204020204" pitchFamily="34" charset="-122"/>
              <a:cs typeface="+mn-cs"/>
            </a:rPr>
            <a:t>a)</a:t>
          </a:r>
          <a:r>
            <a:rPr lang="zh-CN" altLang="en-US" sz="1100" kern="1200" dirty="0">
              <a:solidFill>
                <a:sysClr val="window" lastClr="FFFFFF"/>
              </a:solidFill>
              <a:latin typeface="Calibri"/>
              <a:ea typeface="微软雅黑" panose="020B0503020204020204" pitchFamily="34" charset="-122"/>
              <a:cs typeface="+mn-cs"/>
            </a:rPr>
            <a:t>是</a:t>
          </a:r>
          <a:r>
            <a:rPr lang="en-US" altLang="zh-CN" sz="1100" kern="1200" dirty="0">
              <a:solidFill>
                <a:sysClr val="window" lastClr="FFFFFF"/>
              </a:solidFill>
              <a:latin typeface="Calibri"/>
              <a:ea typeface="微软雅黑" panose="020B0503020204020204" pitchFamily="34" charset="-122"/>
              <a:cs typeface="+mn-cs"/>
            </a:rPr>
            <a:t>Wi-Fi</a:t>
          </a:r>
          <a:r>
            <a:rPr lang="zh-CN" altLang="en-US" sz="1100" kern="1200" dirty="0">
              <a:solidFill>
                <a:sysClr val="window" lastClr="FFFFFF"/>
              </a:solidFill>
              <a:latin typeface="Calibri"/>
              <a:ea typeface="微软雅黑" panose="020B0503020204020204" pitchFamily="34" charset="-122"/>
              <a:cs typeface="+mn-cs"/>
            </a:rPr>
            <a:t>基于载波侦听多路接入</a:t>
          </a:r>
          <a:r>
            <a:rPr lang="en-US" altLang="zh-CN" sz="1100" kern="1200" dirty="0">
              <a:solidFill>
                <a:sysClr val="window" lastClr="FFFFFF"/>
              </a:solidFill>
              <a:latin typeface="Calibri"/>
              <a:ea typeface="微软雅黑" panose="020B0503020204020204" pitchFamily="34" charset="-122"/>
              <a:cs typeface="+mn-cs"/>
            </a:rPr>
            <a:t>/</a:t>
          </a:r>
          <a:r>
            <a:rPr lang="zh-CN" altLang="en-US" sz="1100" kern="1200" dirty="0">
              <a:solidFill>
                <a:sysClr val="window" lastClr="FFFFFF"/>
              </a:solidFill>
              <a:latin typeface="Calibri"/>
              <a:ea typeface="微软雅黑" panose="020B0503020204020204" pitchFamily="34" charset="-122"/>
              <a:cs typeface="+mn-cs"/>
            </a:rPr>
            <a:t>冲突避免（</a:t>
          </a:r>
          <a:r>
            <a:rPr lang="en-US" altLang="zh-CN" sz="1100" kern="1200" dirty="0">
              <a:solidFill>
                <a:sysClr val="window" lastClr="FFFFFF"/>
              </a:solidFill>
              <a:latin typeface="Calibri"/>
              <a:ea typeface="微软雅黑" panose="020B0503020204020204" pitchFamily="34" charset="-122"/>
              <a:cs typeface="+mn-cs"/>
            </a:rPr>
            <a:t>CSMA/CA</a:t>
          </a:r>
          <a:r>
            <a:rPr lang="zh-CN" altLang="en-US" sz="1100" kern="1200" dirty="0">
              <a:solidFill>
                <a:sysClr val="window" lastClr="FFFFFF"/>
              </a:solidFill>
              <a:latin typeface="Calibri"/>
              <a:ea typeface="微软雅黑" panose="020B0503020204020204" pitchFamily="34" charset="-122"/>
              <a:cs typeface="+mn-cs"/>
            </a:rPr>
            <a:t>）的时分复用下的多用户接入方式</a:t>
          </a:r>
        </a:p>
      </dsp:txBody>
      <dsp:txXfrm>
        <a:off x="1244777" y="466281"/>
        <a:ext cx="1438950" cy="1438950"/>
      </dsp:txXfrm>
    </dsp:sp>
    <dsp:sp modelId="{860EC0FC-5BE1-4BBD-A2D4-F3236FEEAAF3}">
      <dsp:nvSpPr>
        <dsp:cNvPr id="0" name=""/>
        <dsp:cNvSpPr/>
      </dsp:nvSpPr>
      <dsp:spPr>
        <a:xfrm>
          <a:off x="2884235" y="388437"/>
          <a:ext cx="1594638" cy="1594638"/>
        </a:xfrm>
        <a:prstGeom prst="roundRect">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ysClr val="window" lastClr="FFFFFF"/>
              </a:solidFill>
              <a:latin typeface="Calibri"/>
              <a:ea typeface="微软雅黑" panose="020B0503020204020204" pitchFamily="34" charset="-122"/>
              <a:cs typeface="+mn-cs"/>
            </a:rPr>
            <a:t>图（</a:t>
          </a:r>
          <a:r>
            <a:rPr lang="en-US" altLang="zh-CN" sz="1100" kern="1200" dirty="0">
              <a:solidFill>
                <a:sysClr val="window" lastClr="FFFFFF"/>
              </a:solidFill>
              <a:latin typeface="Calibri"/>
              <a:ea typeface="微软雅黑" panose="020B0503020204020204" pitchFamily="34" charset="-122"/>
              <a:cs typeface="+mn-cs"/>
            </a:rPr>
            <a:t>b)</a:t>
          </a:r>
          <a:r>
            <a:rPr lang="zh-CN" altLang="en-US" sz="1100" kern="1200" dirty="0">
              <a:solidFill>
                <a:sysClr val="window" lastClr="FFFFFF"/>
              </a:solidFill>
              <a:latin typeface="Calibri"/>
              <a:ea typeface="微软雅黑" panose="020B0503020204020204" pitchFamily="34" charset="-122"/>
              <a:cs typeface="+mn-cs"/>
            </a:rPr>
            <a:t>是</a:t>
          </a:r>
          <a:r>
            <a:rPr lang="en-US" altLang="zh-CN" sz="1100" kern="1200" dirty="0">
              <a:solidFill>
                <a:sysClr val="window" lastClr="FFFFFF"/>
              </a:solidFill>
              <a:latin typeface="Calibri"/>
              <a:ea typeface="微软雅黑" panose="020B0503020204020204" pitchFamily="34" charset="-122"/>
              <a:cs typeface="+mn-cs"/>
            </a:rPr>
            <a:t>Wi-Fi5</a:t>
          </a:r>
          <a:r>
            <a:rPr lang="zh-CN" altLang="en-US" sz="1100" kern="1200" dirty="0">
              <a:solidFill>
                <a:sysClr val="window" lastClr="FFFFFF"/>
              </a:solidFill>
              <a:latin typeface="Calibri"/>
              <a:ea typeface="微软雅黑" panose="020B0503020204020204" pitchFamily="34" charset="-122"/>
              <a:cs typeface="+mn-cs"/>
            </a:rPr>
            <a:t>之后在多天线配置下，基于多条空间流的空间复用的多用户接入（</a:t>
          </a:r>
          <a:r>
            <a:rPr lang="en-US" altLang="zh-CN" sz="1100" kern="1200" dirty="0">
              <a:solidFill>
                <a:sysClr val="window" lastClr="FFFFFF"/>
              </a:solidFill>
              <a:latin typeface="Calibri"/>
              <a:ea typeface="微软雅黑" panose="020B0503020204020204" pitchFamily="34" charset="-122"/>
              <a:cs typeface="+mn-cs"/>
            </a:rPr>
            <a:t>MU-MIMO</a:t>
          </a:r>
          <a:r>
            <a:rPr lang="zh-CN" altLang="en-US" sz="1100" kern="1200" dirty="0">
              <a:solidFill>
                <a:sysClr val="window" lastClr="FFFFFF"/>
              </a:solidFill>
              <a:latin typeface="Calibri"/>
              <a:ea typeface="微软雅黑" panose="020B0503020204020204" pitchFamily="34" charset="-122"/>
              <a:cs typeface="+mn-cs"/>
            </a:rPr>
            <a:t>）</a:t>
          </a:r>
        </a:p>
      </dsp:txBody>
      <dsp:txXfrm>
        <a:off x="2962079" y="466281"/>
        <a:ext cx="1438950" cy="1438950"/>
      </dsp:txXfrm>
    </dsp:sp>
    <dsp:sp modelId="{B585C9DB-C866-4BD9-84A9-F45EFF67695C}">
      <dsp:nvSpPr>
        <dsp:cNvPr id="0" name=""/>
        <dsp:cNvSpPr/>
      </dsp:nvSpPr>
      <dsp:spPr>
        <a:xfrm>
          <a:off x="1166933" y="2105740"/>
          <a:ext cx="1594638" cy="1594638"/>
        </a:xfrm>
        <a:prstGeom prst="roundRect">
          <a:avLst/>
        </a:prstGeom>
        <a:solidFill>
          <a:schemeClr val="accent2">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ysClr val="window" lastClr="FFFFFF"/>
              </a:solidFill>
              <a:latin typeface="Calibri"/>
              <a:ea typeface="微软雅黑" panose="020B0503020204020204" pitchFamily="34" charset="-122"/>
              <a:cs typeface="+mn-cs"/>
            </a:rPr>
            <a:t>图（</a:t>
          </a:r>
          <a:r>
            <a:rPr lang="en-US" altLang="zh-CN" sz="1100" kern="1200" dirty="0">
              <a:solidFill>
                <a:sysClr val="window" lastClr="FFFFFF"/>
              </a:solidFill>
              <a:latin typeface="Calibri"/>
              <a:ea typeface="微软雅黑" panose="020B0503020204020204" pitchFamily="34" charset="-122"/>
              <a:cs typeface="+mn-cs"/>
            </a:rPr>
            <a:t>c)</a:t>
          </a:r>
          <a:r>
            <a:rPr lang="zh-CN" altLang="en-US" sz="1100" kern="1200" dirty="0">
              <a:solidFill>
                <a:sysClr val="window" lastClr="FFFFFF"/>
              </a:solidFill>
              <a:latin typeface="Calibri"/>
              <a:ea typeface="微软雅黑" panose="020B0503020204020204" pitchFamily="34" charset="-122"/>
              <a:cs typeface="+mn-cs"/>
            </a:rPr>
            <a:t>是</a:t>
          </a:r>
          <a:r>
            <a:rPr lang="en-US" altLang="zh-CN" sz="1100" kern="1200" dirty="0">
              <a:solidFill>
                <a:sysClr val="window" lastClr="FFFFFF"/>
              </a:solidFill>
              <a:latin typeface="Calibri"/>
              <a:ea typeface="微软雅黑" panose="020B0503020204020204" pitchFamily="34" charset="-122"/>
              <a:cs typeface="+mn-cs"/>
            </a:rPr>
            <a:t>Wi-Fi6</a:t>
          </a:r>
          <a:r>
            <a:rPr lang="zh-CN" altLang="en-US" sz="1100" kern="1200" dirty="0">
              <a:solidFill>
                <a:sysClr val="window" lastClr="FFFFFF"/>
              </a:solidFill>
              <a:latin typeface="Calibri"/>
              <a:ea typeface="微软雅黑" panose="020B0503020204020204" pitchFamily="34" charset="-122"/>
              <a:cs typeface="+mn-cs"/>
            </a:rPr>
            <a:t>通过</a:t>
          </a:r>
          <a:r>
            <a:rPr lang="en-US" altLang="zh-CN" sz="1100" kern="1200" dirty="0">
              <a:solidFill>
                <a:sysClr val="window" lastClr="FFFFFF"/>
              </a:solidFill>
              <a:latin typeface="Calibri"/>
              <a:ea typeface="微软雅黑" panose="020B0503020204020204" pitchFamily="34" charset="-122"/>
              <a:cs typeface="+mn-cs"/>
            </a:rPr>
            <a:t>OFDMA</a:t>
          </a:r>
          <a:r>
            <a:rPr lang="zh-CN" altLang="en-US" sz="1100" kern="1200" dirty="0">
              <a:solidFill>
                <a:sysClr val="window" lastClr="FFFFFF"/>
              </a:solidFill>
              <a:latin typeface="Calibri"/>
              <a:ea typeface="微软雅黑" panose="020B0503020204020204" pitchFamily="34" charset="-122"/>
              <a:cs typeface="+mn-cs"/>
            </a:rPr>
            <a:t>进行资源单位分配，支持频分复用的多用户接入</a:t>
          </a:r>
        </a:p>
      </dsp:txBody>
      <dsp:txXfrm>
        <a:off x="1244777" y="2183584"/>
        <a:ext cx="1438950" cy="1438950"/>
      </dsp:txXfrm>
    </dsp:sp>
    <dsp:sp modelId="{FC8EA9AB-B203-430D-BCA5-A275E874A5BA}">
      <dsp:nvSpPr>
        <dsp:cNvPr id="0" name=""/>
        <dsp:cNvSpPr/>
      </dsp:nvSpPr>
      <dsp:spPr>
        <a:xfrm>
          <a:off x="2884235" y="2105740"/>
          <a:ext cx="1594638" cy="1594638"/>
        </a:xfrm>
        <a:prstGeom prst="roundRect">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ysClr val="window" lastClr="FFFFFF"/>
              </a:solidFill>
              <a:latin typeface="Calibri"/>
              <a:ea typeface="微软雅黑" panose="020B0503020204020204" pitchFamily="34" charset="-122"/>
              <a:cs typeface="+mn-cs"/>
            </a:rPr>
            <a:t>图</a:t>
          </a:r>
          <a:r>
            <a:rPr lang="en-US" altLang="zh-CN" sz="1100" kern="1200" dirty="0">
              <a:solidFill>
                <a:sysClr val="window" lastClr="FFFFFF"/>
              </a:solidFill>
              <a:latin typeface="Calibri"/>
              <a:ea typeface="微软雅黑" panose="020B0503020204020204" pitchFamily="34" charset="-122"/>
              <a:cs typeface="+mn-cs"/>
            </a:rPr>
            <a:t>(d)</a:t>
          </a:r>
          <a:r>
            <a:rPr lang="zh-CN" altLang="en-US" sz="1100" kern="1200" dirty="0">
              <a:solidFill>
                <a:sysClr val="window" lastClr="FFFFFF"/>
              </a:solidFill>
              <a:latin typeface="Calibri"/>
              <a:ea typeface="微软雅黑" panose="020B0503020204020204" pitchFamily="34" charset="-122"/>
              <a:cs typeface="+mn-cs"/>
            </a:rPr>
            <a:t>是</a:t>
          </a:r>
          <a:r>
            <a:rPr lang="en-US" altLang="zh-CN" sz="1100" kern="1200" dirty="0">
              <a:solidFill>
                <a:sysClr val="window" lastClr="FFFFFF"/>
              </a:solidFill>
              <a:latin typeface="Calibri"/>
              <a:ea typeface="微软雅黑" panose="020B0503020204020204" pitchFamily="34" charset="-122"/>
              <a:cs typeface="+mn-cs"/>
            </a:rPr>
            <a:t>Wi-Fi6</a:t>
          </a:r>
          <a:r>
            <a:rPr lang="zh-CN" altLang="en-US" sz="1100" kern="1200" dirty="0">
              <a:solidFill>
                <a:sysClr val="window" lastClr="FFFFFF"/>
              </a:solidFill>
              <a:latin typeface="Calibri"/>
              <a:ea typeface="微软雅黑" panose="020B0503020204020204" pitchFamily="34" charset="-122"/>
              <a:cs typeface="+mn-cs"/>
            </a:rPr>
            <a:t>在多天线配置下，把空间复用与</a:t>
          </a:r>
          <a:r>
            <a:rPr lang="en-US" altLang="zh-CN" sz="1100" kern="1200" dirty="0">
              <a:solidFill>
                <a:sysClr val="window" lastClr="FFFFFF"/>
              </a:solidFill>
              <a:latin typeface="Calibri"/>
              <a:ea typeface="微软雅黑" panose="020B0503020204020204" pitchFamily="34" charset="-122"/>
              <a:cs typeface="+mn-cs"/>
            </a:rPr>
            <a:t>OFDMA</a:t>
          </a:r>
          <a:r>
            <a:rPr lang="zh-CN" altLang="en-US" sz="1100" kern="1200" dirty="0">
              <a:solidFill>
                <a:sysClr val="window" lastClr="FFFFFF"/>
              </a:solidFill>
              <a:latin typeface="Calibri"/>
              <a:ea typeface="微软雅黑" panose="020B0503020204020204" pitchFamily="34" charset="-122"/>
              <a:cs typeface="+mn-cs"/>
            </a:rPr>
            <a:t>混合在一起的多用户接入技术。</a:t>
          </a:r>
        </a:p>
      </dsp:txBody>
      <dsp:txXfrm>
        <a:off x="2962079" y="2183584"/>
        <a:ext cx="1438950" cy="14389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4EDA3-8FB8-47BF-A545-944EA5DFA3C9}">
      <dsp:nvSpPr>
        <dsp:cNvPr id="0" name=""/>
        <dsp:cNvSpPr/>
      </dsp:nvSpPr>
      <dsp:spPr>
        <a:xfrm>
          <a:off x="3711967" y="1592"/>
          <a:ext cx="5567951" cy="86215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altLang="zh-CN" sz="900" kern="1200" dirty="0"/>
            <a:t>Wi</a:t>
          </a:r>
          <a:r>
            <a:rPr lang="zh-CN" altLang="en-US" sz="900" kern="1200" dirty="0"/>
            <a:t>－</a:t>
          </a:r>
          <a:r>
            <a:rPr lang="en-US" altLang="zh-CN" sz="900" kern="1200" dirty="0"/>
            <a:t>Fi</a:t>
          </a:r>
          <a:r>
            <a:rPr lang="zh-CN" altLang="en-US" sz="900" kern="1200" dirty="0"/>
            <a:t>６</a:t>
          </a:r>
          <a:r>
            <a:rPr lang="zh-CN" altLang="en-US" sz="900" b="1" kern="1200" dirty="0"/>
            <a:t>支持更高阶的１０２４－ＱＡＭ调制方式</a:t>
          </a:r>
          <a:r>
            <a:rPr lang="zh-CN" altLang="en-US" sz="900" kern="1200" dirty="0"/>
            <a:t>，</a:t>
          </a:r>
          <a:r>
            <a:rPr lang="en-US" altLang="zh-CN" sz="900" kern="1200" dirty="0"/>
            <a:t>Wi</a:t>
          </a:r>
          <a:r>
            <a:rPr lang="zh-CN" altLang="en-US" sz="900" kern="1200" dirty="0"/>
            <a:t>－</a:t>
          </a:r>
          <a:r>
            <a:rPr lang="en-US" altLang="zh-CN" sz="900" kern="1200" dirty="0"/>
            <a:t>Fi</a:t>
          </a:r>
          <a:r>
            <a:rPr lang="zh-CN" altLang="en-US" sz="900" kern="1200" dirty="0"/>
            <a:t>６单台设备最大连接速率可以达到９</a:t>
          </a:r>
          <a:r>
            <a:rPr lang="en-US" altLang="zh-CN" sz="900" kern="1200" dirty="0"/>
            <a:t>.</a:t>
          </a:r>
          <a:r>
            <a:rPr lang="zh-CN" altLang="en-US" sz="900" kern="1200" dirty="0"/>
            <a:t>６Ｇｂｐｓ，相比</a:t>
          </a:r>
          <a:r>
            <a:rPr lang="en-US" altLang="zh-CN" sz="900" kern="1200" dirty="0"/>
            <a:t>Wi</a:t>
          </a:r>
          <a:r>
            <a:rPr lang="zh-CN" altLang="en-US" sz="900" kern="1200" dirty="0"/>
            <a:t>－</a:t>
          </a:r>
          <a:r>
            <a:rPr lang="en-US" altLang="zh-CN" sz="900" kern="1200" dirty="0"/>
            <a:t>Fi</a:t>
          </a:r>
          <a:r>
            <a:rPr lang="zh-CN" altLang="en-US" sz="900" kern="1200" dirty="0"/>
            <a:t>５速率提升了３９％。在中间部分子信道繁忙状态下，通过引入</a:t>
          </a:r>
          <a:r>
            <a:rPr lang="zh-CN" altLang="en-US" sz="900" b="1" kern="1200" dirty="0"/>
            <a:t>非联系信道捆绑技术</a:t>
          </a:r>
          <a:r>
            <a:rPr lang="zh-CN" altLang="en-US" sz="900" kern="1200" dirty="0"/>
            <a:t>，利用非连续信道发送下行数据，提高了捆绑信道利用效率及速率。</a:t>
          </a:r>
        </a:p>
      </dsp:txBody>
      <dsp:txXfrm>
        <a:off x="3711967" y="109361"/>
        <a:ext cx="5244643" cy="646617"/>
      </dsp:txXfrm>
    </dsp:sp>
    <dsp:sp modelId="{9DC4DA8D-9A0F-4ECA-97A4-778DFCA0D170}">
      <dsp:nvSpPr>
        <dsp:cNvPr id="0" name=""/>
        <dsp:cNvSpPr/>
      </dsp:nvSpPr>
      <dsp:spPr>
        <a:xfrm>
          <a:off x="0" y="1592"/>
          <a:ext cx="3711967" cy="862155"/>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高速率</a:t>
          </a:r>
        </a:p>
      </dsp:txBody>
      <dsp:txXfrm>
        <a:off x="42087" y="43679"/>
        <a:ext cx="3627793" cy="777981"/>
      </dsp:txXfrm>
    </dsp:sp>
    <dsp:sp modelId="{E6080584-3F78-48FA-B618-7ED6B2F2A632}">
      <dsp:nvSpPr>
        <dsp:cNvPr id="0" name=""/>
        <dsp:cNvSpPr/>
      </dsp:nvSpPr>
      <dsp:spPr>
        <a:xfrm>
          <a:off x="3711967" y="949963"/>
          <a:ext cx="5567951" cy="86215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dirty="0"/>
            <a:t>通过引入</a:t>
          </a:r>
          <a:r>
            <a:rPr lang="en-US" altLang="zh-CN" sz="900" b="1" kern="1200" dirty="0"/>
            <a:t>OFDMA</a:t>
          </a:r>
          <a:r>
            <a:rPr lang="zh-CN" altLang="en-US" sz="900" b="1" kern="1200" dirty="0"/>
            <a:t>技术</a:t>
          </a:r>
          <a:r>
            <a:rPr lang="zh-CN" altLang="en-US" sz="900" kern="1200" dirty="0"/>
            <a:t>，实现多个终端上下行数据在不同子载波同时传输，降低了每个设备等待信道接入的时延。同时，通过引入基于</a:t>
          </a:r>
          <a:r>
            <a:rPr lang="zh-CN" altLang="en-US" sz="900" b="1" kern="1200" dirty="0"/>
            <a:t>触发帧的信道接入方式</a:t>
          </a:r>
          <a:r>
            <a:rPr lang="zh-CN" altLang="en-US" sz="900" kern="1200" dirty="0"/>
            <a:t>，降低了多设备竞争信道导致冲突的概率。通过引入多</a:t>
          </a:r>
          <a:r>
            <a:rPr lang="en-US" altLang="zh-CN" sz="900" kern="1200" dirty="0"/>
            <a:t>BSSID</a:t>
          </a:r>
          <a:r>
            <a:rPr lang="zh-CN" altLang="en-US" sz="900" kern="1200" dirty="0"/>
            <a:t>技术，减少多</a:t>
          </a:r>
          <a:r>
            <a:rPr lang="en-US" altLang="zh-CN" sz="900" kern="1200" dirty="0"/>
            <a:t>BSS</a:t>
          </a:r>
          <a:r>
            <a:rPr lang="zh-CN" altLang="en-US" sz="900" kern="1200" dirty="0"/>
            <a:t>位于同一个物理</a:t>
          </a:r>
          <a:r>
            <a:rPr lang="en-US" altLang="zh-CN" sz="900" kern="1200" dirty="0"/>
            <a:t>AP</a:t>
          </a:r>
          <a:r>
            <a:rPr lang="zh-CN" altLang="en-US" sz="900" kern="1200" dirty="0"/>
            <a:t>时信标帧和探测响应帧的交互，提高信道利用效率</a:t>
          </a:r>
        </a:p>
      </dsp:txBody>
      <dsp:txXfrm>
        <a:off x="3711967" y="1057732"/>
        <a:ext cx="5244643" cy="646617"/>
      </dsp:txXfrm>
    </dsp:sp>
    <dsp:sp modelId="{3346EFB1-C63F-4197-95DF-17F82284A3D6}">
      <dsp:nvSpPr>
        <dsp:cNvPr id="0" name=""/>
        <dsp:cNvSpPr/>
      </dsp:nvSpPr>
      <dsp:spPr>
        <a:xfrm>
          <a:off x="0" y="949963"/>
          <a:ext cx="3711967" cy="862155"/>
        </a:xfrm>
        <a:prstGeom prst="roundRect">
          <a:avLst/>
        </a:prstGeom>
        <a:solidFill>
          <a:schemeClr val="accent1">
            <a:shade val="80000"/>
            <a:hueOff val="16542"/>
            <a:satOff val="-8895"/>
            <a:lumOff val="82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高并发</a:t>
          </a:r>
        </a:p>
      </dsp:txBody>
      <dsp:txXfrm>
        <a:off x="42087" y="992050"/>
        <a:ext cx="3627793" cy="777981"/>
      </dsp:txXfrm>
    </dsp:sp>
    <dsp:sp modelId="{865EBA9B-B841-45D5-8039-D2E2177950F7}">
      <dsp:nvSpPr>
        <dsp:cNvPr id="0" name=""/>
        <dsp:cNvSpPr/>
      </dsp:nvSpPr>
      <dsp:spPr>
        <a:xfrm>
          <a:off x="3711967" y="1898333"/>
          <a:ext cx="5567951" cy="86215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zh-CN" altLang="en-US" sz="900" kern="1200"/>
            <a:t>对于多个相邻</a:t>
          </a:r>
          <a:r>
            <a:rPr lang="en-US" altLang="zh-CN" sz="900" kern="1200"/>
            <a:t>AP</a:t>
          </a:r>
          <a:r>
            <a:rPr lang="zh-CN" altLang="en-US" sz="900" kern="1200"/>
            <a:t>工作在相同信道的场景，</a:t>
          </a:r>
          <a:r>
            <a:rPr lang="en-US" altLang="zh-CN" sz="900" kern="1200"/>
            <a:t>Wi</a:t>
          </a:r>
          <a:r>
            <a:rPr lang="zh-CN" altLang="en-US" sz="900" kern="1200"/>
            <a:t>－</a:t>
          </a:r>
          <a:r>
            <a:rPr lang="en-US" altLang="zh-CN" sz="900" kern="1200"/>
            <a:t>Fi</a:t>
          </a:r>
          <a:r>
            <a:rPr lang="zh-CN" altLang="en-US" sz="900" kern="1200"/>
            <a:t>６引入的</a:t>
          </a:r>
          <a:r>
            <a:rPr lang="zh-CN" altLang="en-US" sz="900" b="1" kern="1200"/>
            <a:t>空间复用（</a:t>
          </a:r>
          <a:r>
            <a:rPr lang="en-US" altLang="zh-CN" sz="900" b="1" kern="1200"/>
            <a:t>SR</a:t>
          </a:r>
          <a:r>
            <a:rPr lang="zh-CN" altLang="en-US" sz="900" b="1" kern="1200"/>
            <a:t>）技术</a:t>
          </a:r>
          <a:r>
            <a:rPr lang="zh-CN" altLang="en-US" sz="900" kern="1200"/>
            <a:t>，实现了两个</a:t>
          </a:r>
          <a:r>
            <a:rPr lang="en-US" altLang="zh-CN" sz="900" kern="1200"/>
            <a:t>BSS</a:t>
          </a:r>
          <a:r>
            <a:rPr lang="zh-CN" altLang="en-US" sz="900" kern="1200"/>
            <a:t>内的</a:t>
          </a:r>
          <a:r>
            <a:rPr lang="en-US" altLang="zh-CN" sz="900" kern="1200"/>
            <a:t>AP</a:t>
          </a:r>
          <a:r>
            <a:rPr lang="zh-CN" altLang="en-US" sz="900" kern="1200"/>
            <a:t>和</a:t>
          </a:r>
          <a:r>
            <a:rPr lang="en-US" altLang="zh-CN" sz="900" kern="1200"/>
            <a:t>STA</a:t>
          </a:r>
          <a:r>
            <a:rPr lang="zh-CN" altLang="en-US" sz="900" kern="1200"/>
            <a:t>在各自空间中传送数据，而彼此不受干扰，降低了多个</a:t>
          </a:r>
          <a:r>
            <a:rPr lang="en-US" altLang="zh-CN" sz="900" kern="1200"/>
            <a:t>AP</a:t>
          </a:r>
          <a:r>
            <a:rPr lang="zh-CN" altLang="en-US" sz="900" kern="1200"/>
            <a:t>情况下的数据传送的时延。同时，通过引入</a:t>
          </a:r>
          <a:r>
            <a:rPr lang="en-US" altLang="zh-CN" sz="900" kern="1200"/>
            <a:t>OFDMA</a:t>
          </a:r>
          <a:r>
            <a:rPr lang="zh-CN" altLang="en-US" sz="900" kern="1200"/>
            <a:t>方式多用户同时反馈信道信息，降低了多用户信道探测过程的时延。</a:t>
          </a:r>
          <a:endParaRPr lang="zh-CN" altLang="en-US" sz="900" kern="1200" dirty="0"/>
        </a:p>
      </dsp:txBody>
      <dsp:txXfrm>
        <a:off x="3711967" y="2006102"/>
        <a:ext cx="5244643" cy="646617"/>
      </dsp:txXfrm>
    </dsp:sp>
    <dsp:sp modelId="{80A34187-5C24-47F3-A001-86A204B6118A}">
      <dsp:nvSpPr>
        <dsp:cNvPr id="0" name=""/>
        <dsp:cNvSpPr/>
      </dsp:nvSpPr>
      <dsp:spPr>
        <a:xfrm>
          <a:off x="0" y="1898333"/>
          <a:ext cx="3711967" cy="862155"/>
        </a:xfrm>
        <a:prstGeom prst="roundRect">
          <a:avLst/>
        </a:prstGeom>
        <a:solidFill>
          <a:schemeClr val="accent1">
            <a:shade val="80000"/>
            <a:hueOff val="33083"/>
            <a:satOff val="-17790"/>
            <a:lumOff val="164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低时延</a:t>
          </a:r>
        </a:p>
      </dsp:txBody>
      <dsp:txXfrm>
        <a:off x="42087" y="1940420"/>
        <a:ext cx="3627793" cy="777981"/>
      </dsp:txXfrm>
    </dsp:sp>
    <dsp:sp modelId="{A87D3A8A-7F7F-487A-8DAD-1D353546AE5E}">
      <dsp:nvSpPr>
        <dsp:cNvPr id="0" name=""/>
        <dsp:cNvSpPr/>
      </dsp:nvSpPr>
      <dsp:spPr>
        <a:xfrm>
          <a:off x="3711967" y="2846704"/>
          <a:ext cx="5567951" cy="86215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altLang="zh-CN" sz="900" kern="1200" dirty="0"/>
            <a:t>Wi</a:t>
          </a:r>
          <a:r>
            <a:rPr lang="zh-CN" altLang="en-US" sz="900" kern="1200" dirty="0"/>
            <a:t>－</a:t>
          </a:r>
          <a:r>
            <a:rPr lang="en-US" altLang="zh-CN" sz="900" kern="1200" dirty="0"/>
            <a:t>Fi</a:t>
          </a:r>
          <a:r>
            <a:rPr lang="zh-CN" altLang="en-US" sz="900" kern="1200" dirty="0"/>
            <a:t>６支持</a:t>
          </a:r>
          <a:r>
            <a:rPr lang="zh-CN" altLang="en-US" sz="900" b="1" kern="1200" dirty="0"/>
            <a:t>基于目标唤醒时间（</a:t>
          </a:r>
          <a:r>
            <a:rPr lang="en-US" altLang="zh-CN" sz="900" b="1" kern="1200" dirty="0"/>
            <a:t>TWT</a:t>
          </a:r>
          <a:r>
            <a:rPr lang="zh-CN" altLang="en-US" sz="900" b="1" kern="1200" dirty="0"/>
            <a:t>）</a:t>
          </a:r>
          <a:r>
            <a:rPr lang="zh-CN" altLang="en-US" sz="900" kern="1200" dirty="0"/>
            <a:t>，</a:t>
          </a:r>
          <a:r>
            <a:rPr lang="en-US" altLang="zh-CN" sz="900" kern="1200" dirty="0"/>
            <a:t>AP</a:t>
          </a:r>
          <a:r>
            <a:rPr lang="zh-CN" altLang="en-US" sz="900" kern="1200" dirty="0"/>
            <a:t>与</a:t>
          </a:r>
          <a:r>
            <a:rPr lang="en-US" altLang="zh-CN" sz="900" kern="1200" dirty="0"/>
            <a:t>STA</a:t>
          </a:r>
          <a:r>
            <a:rPr lang="zh-CN" altLang="en-US" sz="900" kern="1200" dirty="0"/>
            <a:t>协商唤醒时间和发送、接收数据周期的机制，其中，ＡＰ通过　</a:t>
          </a:r>
          <a:r>
            <a:rPr lang="en-US" altLang="zh-CN" sz="900" kern="1200" dirty="0" err="1"/>
            <a:t>i</a:t>
          </a:r>
          <a:r>
            <a:rPr lang="en-US" altLang="zh-CN" sz="900" kern="1200" dirty="0"/>
            <a:t>-TWT</a:t>
          </a:r>
          <a:r>
            <a:rPr lang="zh-CN" altLang="en-US" sz="900" kern="1200" dirty="0"/>
            <a:t>　技术与</a:t>
          </a:r>
          <a:r>
            <a:rPr lang="en-US" altLang="zh-CN" sz="900" kern="1200" dirty="0"/>
            <a:t>STA</a:t>
          </a:r>
          <a:r>
            <a:rPr lang="zh-CN" altLang="en-US" sz="900" kern="1200" dirty="0"/>
            <a:t>协商不同的唤醒时间，也可以通过ｂ－ＴＷＴ将</a:t>
          </a:r>
          <a:r>
            <a:rPr lang="en-US" altLang="zh-CN" sz="900" kern="1200" dirty="0"/>
            <a:t>STA</a:t>
          </a:r>
          <a:r>
            <a:rPr lang="zh-CN" altLang="en-US" sz="900" kern="1200" dirty="0"/>
            <a:t>分到不同的唤醒周期组，减少了唤醒后同时竞争无限媒介的设备数量。</a:t>
          </a:r>
          <a:r>
            <a:rPr lang="en-US" altLang="zh-CN" sz="900" kern="1200" dirty="0"/>
            <a:t>TWT</a:t>
          </a:r>
          <a:r>
            <a:rPr lang="zh-CN" altLang="en-US" sz="900" kern="1200" dirty="0"/>
            <a:t>技术改进了设备睡眠管理的机制，</a:t>
          </a:r>
          <a:r>
            <a:rPr lang="en-US" altLang="zh-CN" sz="900" kern="1200" dirty="0"/>
            <a:t>STA</a:t>
          </a:r>
          <a:r>
            <a:rPr lang="zh-CN" altLang="en-US" sz="900" kern="1200" dirty="0"/>
            <a:t>不需要定期醒来接收信标信息以及查看缓存信息，从而提高了设备的电池寿命，降低了终端功耗。</a:t>
          </a:r>
        </a:p>
      </dsp:txBody>
      <dsp:txXfrm>
        <a:off x="3711967" y="2954473"/>
        <a:ext cx="5244643" cy="646617"/>
      </dsp:txXfrm>
    </dsp:sp>
    <dsp:sp modelId="{595F288C-2847-4E34-B09A-14A55C006BAD}">
      <dsp:nvSpPr>
        <dsp:cNvPr id="0" name=""/>
        <dsp:cNvSpPr/>
      </dsp:nvSpPr>
      <dsp:spPr>
        <a:xfrm>
          <a:off x="0" y="2846704"/>
          <a:ext cx="3711967" cy="862155"/>
        </a:xfrm>
        <a:prstGeom prst="roundRect">
          <a:avLst/>
        </a:prstGeom>
        <a:solidFill>
          <a:schemeClr val="accent1">
            <a:shade val="80000"/>
            <a:hueOff val="49625"/>
            <a:satOff val="-26685"/>
            <a:lumOff val="24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低功耗</a:t>
          </a:r>
        </a:p>
      </dsp:txBody>
      <dsp:txXfrm>
        <a:off x="42087" y="2888791"/>
        <a:ext cx="3627793" cy="777981"/>
      </dsp:txXfrm>
    </dsp:sp>
    <dsp:sp modelId="{3B1B5AB0-60DD-4710-823A-8A6B60B8950F}">
      <dsp:nvSpPr>
        <dsp:cNvPr id="0" name=""/>
        <dsp:cNvSpPr/>
      </dsp:nvSpPr>
      <dsp:spPr>
        <a:xfrm>
          <a:off x="3711967" y="3795075"/>
          <a:ext cx="5567951" cy="86215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 tIns="5715" rIns="5715" bIns="5715" numCol="1" spcCol="1270" anchor="t" anchorCtr="0">
          <a:noAutofit/>
        </a:bodyPr>
        <a:lstStyle/>
        <a:p>
          <a:pPr marL="57150" lvl="1" indent="-57150" algn="l" defTabSz="400050">
            <a:lnSpc>
              <a:spcPct val="90000"/>
            </a:lnSpc>
            <a:spcBef>
              <a:spcPct val="0"/>
            </a:spcBef>
            <a:spcAft>
              <a:spcPct val="15000"/>
            </a:spcAft>
            <a:buChar char="•"/>
          </a:pPr>
          <a:r>
            <a:rPr lang="en-US" altLang="zh-CN" sz="900" kern="1200" dirty="0"/>
            <a:t>Wi</a:t>
          </a:r>
          <a:r>
            <a:rPr lang="zh-CN" altLang="en-US" sz="900" kern="1200" dirty="0"/>
            <a:t>－</a:t>
          </a:r>
          <a:r>
            <a:rPr lang="en-US" altLang="zh-CN" sz="900" kern="1200" dirty="0"/>
            <a:t>Fi</a:t>
          </a:r>
          <a:r>
            <a:rPr lang="zh-CN" altLang="en-US" sz="900" kern="1200" dirty="0"/>
            <a:t>６支持</a:t>
          </a:r>
          <a:r>
            <a:rPr lang="zh-CN" altLang="en-US" sz="900" b="1" kern="1200" dirty="0"/>
            <a:t>６</a:t>
          </a:r>
          <a:r>
            <a:rPr lang="en-US" altLang="zh-CN" sz="900" b="1" kern="1200" dirty="0"/>
            <a:t>G</a:t>
          </a:r>
          <a:r>
            <a:rPr lang="zh-CN" altLang="en-US" sz="900" b="1" kern="1200" dirty="0"/>
            <a:t>Ｈｚ频段</a:t>
          </a:r>
          <a:r>
            <a:rPr lang="zh-CN" altLang="en-US" sz="900" kern="1200" dirty="0"/>
            <a:t>，新频段上不存在</a:t>
          </a:r>
          <a:r>
            <a:rPr lang="en-US" altLang="zh-CN" sz="900" kern="1200" dirty="0"/>
            <a:t>Wi</a:t>
          </a:r>
          <a:r>
            <a:rPr lang="zh-CN" altLang="en-US" sz="900" kern="1200" dirty="0"/>
            <a:t>－</a:t>
          </a:r>
          <a:r>
            <a:rPr lang="en-US" altLang="zh-CN" sz="900" kern="1200" dirty="0"/>
            <a:t>Fi</a:t>
          </a:r>
          <a:r>
            <a:rPr lang="zh-CN" altLang="en-US" sz="900" kern="1200" dirty="0"/>
            <a:t>５等传统设备，协议设计不需要考虑对于</a:t>
          </a:r>
          <a:r>
            <a:rPr lang="en-US" altLang="zh-CN" sz="900" kern="1200" dirty="0"/>
            <a:t>Wi</a:t>
          </a:r>
          <a:r>
            <a:rPr lang="zh-CN" altLang="en-US" sz="900" kern="1200" dirty="0"/>
            <a:t>－</a:t>
          </a:r>
          <a:r>
            <a:rPr lang="en-US" altLang="zh-CN" sz="900" kern="1200" dirty="0"/>
            <a:t>Fi</a:t>
          </a:r>
          <a:r>
            <a:rPr lang="zh-CN" altLang="en-US" sz="900" kern="1200" dirty="0"/>
            <a:t>５旧设备的兼容性，</a:t>
          </a:r>
          <a:r>
            <a:rPr lang="en-US" altLang="zh-CN" sz="900" kern="1200" dirty="0"/>
            <a:t>Wi</a:t>
          </a:r>
          <a:r>
            <a:rPr lang="zh-CN" altLang="en-US" sz="900" kern="1200" dirty="0"/>
            <a:t>－</a:t>
          </a:r>
          <a:r>
            <a:rPr lang="en-US" altLang="zh-CN" sz="900" kern="1200" dirty="0"/>
            <a:t>Fi</a:t>
          </a:r>
          <a:r>
            <a:rPr lang="zh-CN" altLang="en-US" sz="900" kern="1200" dirty="0"/>
            <a:t>６通过新的探测流程减少探测请求帧和响应帧的交互，提高信道利用率。６ＧＨｚ频段上只支持</a:t>
          </a:r>
          <a:r>
            <a:rPr lang="en-US" altLang="zh-CN" sz="900" kern="1200" dirty="0"/>
            <a:t>Wi</a:t>
          </a:r>
          <a:r>
            <a:rPr lang="zh-CN" altLang="en-US" sz="900" kern="1200" dirty="0"/>
            <a:t>－Ｆｉ联盟定义的</a:t>
          </a:r>
          <a:r>
            <a:rPr lang="en-US" altLang="zh-CN" sz="900" kern="1200" dirty="0"/>
            <a:t>WPA</a:t>
          </a:r>
          <a:r>
            <a:rPr lang="zh-CN" altLang="en-US" sz="900" kern="1200" dirty="0"/>
            <a:t>３认证方式，进一步提升设备接入信道的安全性。</a:t>
          </a:r>
        </a:p>
      </dsp:txBody>
      <dsp:txXfrm>
        <a:off x="3711967" y="3902844"/>
        <a:ext cx="5244643" cy="646617"/>
      </dsp:txXfrm>
    </dsp:sp>
    <dsp:sp modelId="{7A2FA2C2-AFA3-46A0-964A-C4468F213B6F}">
      <dsp:nvSpPr>
        <dsp:cNvPr id="0" name=""/>
        <dsp:cNvSpPr/>
      </dsp:nvSpPr>
      <dsp:spPr>
        <a:xfrm>
          <a:off x="0" y="3795075"/>
          <a:ext cx="3711967" cy="862155"/>
        </a:xfrm>
        <a:prstGeom prst="roundRect">
          <a:avLst/>
        </a:prstGeom>
        <a:solidFill>
          <a:schemeClr val="accent1">
            <a:shade val="80000"/>
            <a:hueOff val="66167"/>
            <a:satOff val="-35580"/>
            <a:lumOff val="328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zh-CN" altLang="en-US" sz="3900" kern="1200"/>
            <a:t>新频段</a:t>
          </a:r>
          <a:endParaRPr lang="zh-CN" altLang="en-US" sz="3900" kern="1200" dirty="0"/>
        </a:p>
      </dsp:txBody>
      <dsp:txXfrm>
        <a:off x="42087" y="3837162"/>
        <a:ext cx="3627793" cy="7779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65ADD-57E5-4697-B3DF-8663B8FC960B}">
      <dsp:nvSpPr>
        <dsp:cNvPr id="0" name=""/>
        <dsp:cNvSpPr/>
      </dsp:nvSpPr>
      <dsp:spPr>
        <a:xfrm>
          <a:off x="3535" y="1705170"/>
          <a:ext cx="3547248" cy="1418899"/>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Wi-Fi7</a:t>
          </a:r>
          <a:r>
            <a:rPr lang="zh-CN" altLang="en-US" sz="2000" b="1" kern="1200" dirty="0"/>
            <a:t>的核心技术概念和原理</a:t>
          </a:r>
        </a:p>
      </dsp:txBody>
      <dsp:txXfrm>
        <a:off x="3535" y="1705170"/>
        <a:ext cx="3192523" cy="1418899"/>
      </dsp:txXfrm>
    </dsp:sp>
    <dsp:sp modelId="{4F61AA70-A8B5-4692-96E7-3209435112BB}">
      <dsp:nvSpPr>
        <dsp:cNvPr id="0" name=""/>
        <dsp:cNvSpPr/>
      </dsp:nvSpPr>
      <dsp:spPr>
        <a:xfrm>
          <a:off x="2841334" y="1705170"/>
          <a:ext cx="3547248" cy="1418899"/>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Wi-Fi7 </a:t>
          </a:r>
          <a:r>
            <a:rPr lang="zh-CN" altLang="en-US" sz="2000" b="1" kern="1200" dirty="0"/>
            <a:t>的物理层和</a:t>
          </a:r>
          <a:r>
            <a:rPr lang="en-US" altLang="zh-CN" sz="2000" b="1" kern="1200" dirty="0"/>
            <a:t>MAC</a:t>
          </a:r>
          <a:r>
            <a:rPr lang="zh-CN" altLang="en-US" sz="2000" b="1" kern="1200" dirty="0"/>
            <a:t>的规范定义</a:t>
          </a:r>
        </a:p>
      </dsp:txBody>
      <dsp:txXfrm>
        <a:off x="3550784" y="1705170"/>
        <a:ext cx="2128349" cy="1418899"/>
      </dsp:txXfrm>
    </dsp:sp>
    <dsp:sp modelId="{B4D7D312-C8FB-4043-B92A-A18545D396B0}">
      <dsp:nvSpPr>
        <dsp:cNvPr id="0" name=""/>
        <dsp:cNvSpPr/>
      </dsp:nvSpPr>
      <dsp:spPr>
        <a:xfrm>
          <a:off x="5627690" y="1725744"/>
          <a:ext cx="3547248" cy="1418899"/>
        </a:xfrm>
        <a:prstGeom prst="chevron">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t>Wi-Fi7</a:t>
          </a:r>
          <a:r>
            <a:rPr lang="zh-CN" altLang="en-US" sz="2000" b="1" kern="1200" dirty="0"/>
            <a:t>相对于</a:t>
          </a:r>
          <a:r>
            <a:rPr lang="en-US" altLang="zh-CN" sz="2000" b="1" kern="1200" dirty="0"/>
            <a:t>Wi-Fi6</a:t>
          </a:r>
          <a:r>
            <a:rPr lang="zh-CN" altLang="en-US" sz="2000" b="1" kern="1200" dirty="0"/>
            <a:t>以及之前技术的区别和联系</a:t>
          </a:r>
        </a:p>
      </dsp:txBody>
      <dsp:txXfrm>
        <a:off x="6337140" y="1725744"/>
        <a:ext cx="2128349" cy="1418899"/>
      </dsp:txXfrm>
    </dsp:sp>
    <dsp:sp modelId="{F85FB4DA-146E-45AA-A8E6-C9DA43EE58A0}">
      <dsp:nvSpPr>
        <dsp:cNvPr id="0" name=""/>
        <dsp:cNvSpPr/>
      </dsp:nvSpPr>
      <dsp:spPr>
        <a:xfrm>
          <a:off x="8516931" y="1705170"/>
          <a:ext cx="3547248" cy="1418899"/>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solidFill>
                <a:srgbClr val="FF0000"/>
              </a:solidFill>
            </a:rPr>
            <a:t>Wi-Fi7</a:t>
          </a:r>
          <a:r>
            <a:rPr lang="zh-CN" altLang="en-US" sz="2000" b="1" kern="1200" dirty="0">
              <a:solidFill>
                <a:srgbClr val="FF0000"/>
              </a:solidFill>
            </a:rPr>
            <a:t>对于</a:t>
          </a:r>
          <a:r>
            <a:rPr lang="en-US" altLang="zh-CN" sz="2000" b="1" kern="1200" dirty="0">
              <a:solidFill>
                <a:srgbClr val="FF0000"/>
              </a:solidFill>
            </a:rPr>
            <a:t>Wi-Fi</a:t>
          </a:r>
          <a:r>
            <a:rPr lang="zh-CN" altLang="en-US" sz="2000" b="1" kern="1200" dirty="0">
              <a:solidFill>
                <a:srgbClr val="FF0000"/>
              </a:solidFill>
            </a:rPr>
            <a:t>的安全</a:t>
          </a:r>
          <a:r>
            <a:rPr lang="zh-CN" altLang="en-US" sz="2000" b="1" kern="1200" dirty="0"/>
            <a:t>以及无线组网技术的影响和变化</a:t>
          </a:r>
        </a:p>
      </dsp:txBody>
      <dsp:txXfrm>
        <a:off x="9226381" y="1705170"/>
        <a:ext cx="2128349" cy="14188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AC016-8140-45A8-BF29-DE6B90882B89}">
      <dsp:nvSpPr>
        <dsp:cNvPr id="0" name=""/>
        <dsp:cNvSpPr/>
      </dsp:nvSpPr>
      <dsp:spPr>
        <a:xfrm>
          <a:off x="-215782" y="0"/>
          <a:ext cx="6387883" cy="13645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b="1" kern="1200" dirty="0">
              <a:solidFill>
                <a:schemeClr val="tx1"/>
              </a:solidFill>
              <a:latin typeface="Calibri"/>
              <a:ea typeface="微软雅黑" panose="020B0503020204020204" pitchFamily="34" charset="-122"/>
              <a:cs typeface="+mn-cs"/>
            </a:rPr>
            <a:t>Wi-Fi4</a:t>
          </a:r>
          <a:r>
            <a:rPr lang="zh-CN" altLang="en-US" sz="1200" b="1" kern="1200" dirty="0">
              <a:solidFill>
                <a:schemeClr val="tx1"/>
              </a:solidFill>
              <a:latin typeface="Calibri"/>
              <a:ea typeface="微软雅黑" panose="020B0503020204020204" pitchFamily="34" charset="-122"/>
              <a:cs typeface="+mn-cs"/>
            </a:rPr>
            <a:t>和</a:t>
          </a:r>
          <a:r>
            <a:rPr lang="en-US" altLang="zh-CN" sz="1200" b="1" kern="1200" dirty="0">
              <a:solidFill>
                <a:schemeClr val="tx1"/>
              </a:solidFill>
              <a:latin typeface="Calibri"/>
              <a:ea typeface="微软雅黑" panose="020B0503020204020204" pitchFamily="34" charset="-122"/>
              <a:cs typeface="+mn-cs"/>
            </a:rPr>
            <a:t>Wi-Fi5</a:t>
          </a:r>
          <a:r>
            <a:rPr lang="zh-CN" altLang="en-US" sz="1200" b="1" kern="1200" dirty="0">
              <a:solidFill>
                <a:schemeClr val="tx1"/>
              </a:solidFill>
              <a:latin typeface="Calibri"/>
              <a:ea typeface="微软雅黑" panose="020B0503020204020204" pitchFamily="34" charset="-122"/>
              <a:cs typeface="+mn-cs"/>
            </a:rPr>
            <a:t>的信道捆绑</a:t>
          </a:r>
          <a:r>
            <a:rPr lang="zh-CN" altLang="en-US" sz="1200" kern="1200" dirty="0">
              <a:latin typeface="Calibri"/>
              <a:ea typeface="微软雅黑" panose="020B0503020204020204" pitchFamily="34" charset="-122"/>
              <a:cs typeface="+mn-cs"/>
            </a:rPr>
            <a:t>：多个子信道捆绑，每个以</a:t>
          </a:r>
          <a:r>
            <a:rPr lang="en-US" altLang="zh-CN" sz="1200" kern="1200" dirty="0">
              <a:latin typeface="Calibri"/>
              <a:ea typeface="微软雅黑" panose="020B0503020204020204" pitchFamily="34" charset="-122"/>
              <a:cs typeface="+mn-cs"/>
            </a:rPr>
            <a:t>20MHz</a:t>
          </a:r>
          <a:r>
            <a:rPr lang="zh-CN" altLang="en-US" sz="1200" kern="1200" dirty="0">
              <a:latin typeface="Calibri"/>
              <a:ea typeface="微软雅黑" panose="020B0503020204020204" pitchFamily="34" charset="-122"/>
              <a:cs typeface="+mn-cs"/>
            </a:rPr>
            <a:t>为单位，其中某个</a:t>
          </a:r>
          <a:r>
            <a:rPr lang="en-US" altLang="zh-CN" sz="1200" kern="1200" dirty="0">
              <a:latin typeface="Calibri"/>
              <a:ea typeface="微软雅黑" panose="020B0503020204020204" pitchFamily="34" charset="-122"/>
              <a:cs typeface="+mn-cs"/>
            </a:rPr>
            <a:t>20MHz</a:t>
          </a:r>
          <a:r>
            <a:rPr lang="zh-CN" altLang="en-US" sz="1200" kern="1200" dirty="0">
              <a:latin typeface="Calibri"/>
              <a:ea typeface="微软雅黑" panose="020B0503020204020204" pitchFamily="34" charset="-122"/>
              <a:cs typeface="+mn-cs"/>
            </a:rPr>
            <a:t>为主子信道，所有子信道必须在频谱上连续。只有所有子信道都处于空闲状态时，才可以使用该捆绑信道。当捆绑信道的一些子信道检测到干扰信号时，就只能使用主子信道所在的部分连续子信道的捆绑。</a:t>
          </a:r>
        </a:p>
      </dsp:txBody>
      <dsp:txXfrm>
        <a:off x="-175815" y="39967"/>
        <a:ext cx="4697834" cy="1284648"/>
      </dsp:txXfrm>
    </dsp:sp>
    <dsp:sp modelId="{93B18CE8-5FD8-4933-BB6C-685C49A3E9D6}">
      <dsp:nvSpPr>
        <dsp:cNvPr id="0" name=""/>
        <dsp:cNvSpPr/>
      </dsp:nvSpPr>
      <dsp:spPr>
        <a:xfrm>
          <a:off x="703261" y="1592012"/>
          <a:ext cx="5524751" cy="1364582"/>
        </a:xfrm>
        <a:prstGeom prst="roundRect">
          <a:avLst>
            <a:gd name="adj" fmla="val 10000"/>
          </a:avLst>
        </a:prstGeom>
        <a:solidFill>
          <a:schemeClr val="accent2">
            <a:hueOff val="6776"/>
            <a:satOff val="182"/>
            <a:lumOff val="9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b="1" kern="1200" dirty="0">
              <a:solidFill>
                <a:schemeClr val="tx1"/>
              </a:solidFill>
              <a:latin typeface="Calibri"/>
              <a:ea typeface="微软雅黑" panose="020B0503020204020204" pitchFamily="34" charset="-122"/>
              <a:cs typeface="+mn-cs"/>
            </a:rPr>
            <a:t>Wi-Fi6</a:t>
          </a:r>
          <a:r>
            <a:rPr lang="zh-CN" altLang="en-US" sz="1200" b="1" kern="1200" dirty="0">
              <a:solidFill>
                <a:schemeClr val="tx1"/>
              </a:solidFill>
              <a:latin typeface="Calibri"/>
              <a:ea typeface="微软雅黑" panose="020B0503020204020204" pitchFamily="34" charset="-122"/>
              <a:cs typeface="+mn-cs"/>
            </a:rPr>
            <a:t>的信道捆绑：第一次支持非连续信道捆绑技术，仅支持下行方向</a:t>
          </a:r>
          <a:r>
            <a:rPr lang="zh-CN" altLang="en-US" sz="1200" kern="1200" dirty="0">
              <a:latin typeface="Calibri"/>
              <a:ea typeface="微软雅黑" panose="020B0503020204020204" pitchFamily="34" charset="-122"/>
              <a:cs typeface="+mn-cs"/>
            </a:rPr>
            <a:t>，每个子信道仍以</a:t>
          </a:r>
          <a:r>
            <a:rPr lang="en-US" altLang="zh-CN" sz="1200" kern="1200" dirty="0">
              <a:latin typeface="Calibri"/>
              <a:ea typeface="微软雅黑" panose="020B0503020204020204" pitchFamily="34" charset="-122"/>
              <a:cs typeface="+mn-cs"/>
            </a:rPr>
            <a:t>20MHz</a:t>
          </a:r>
          <a:r>
            <a:rPr lang="zh-CN" altLang="en-US" sz="1200" kern="1200" dirty="0">
              <a:latin typeface="Calibri"/>
              <a:ea typeface="微软雅黑" panose="020B0503020204020204" pitchFamily="34" charset="-122"/>
              <a:cs typeface="+mn-cs"/>
            </a:rPr>
            <a:t>为单位。如果下行方向出现子信道的干扰，</a:t>
          </a:r>
          <a:r>
            <a:rPr lang="en-US" altLang="zh-CN" sz="1200" kern="1200" dirty="0">
              <a:latin typeface="Calibri"/>
              <a:ea typeface="微软雅黑" panose="020B0503020204020204" pitchFamily="34" charset="-122"/>
              <a:cs typeface="+mn-cs"/>
            </a:rPr>
            <a:t>Wi-Fi6</a:t>
          </a:r>
          <a:r>
            <a:rPr lang="zh-CN" altLang="en-US" sz="1200" kern="1200" dirty="0">
              <a:latin typeface="Calibri"/>
              <a:ea typeface="微软雅黑" panose="020B0503020204020204" pitchFamily="34" charset="-122"/>
              <a:cs typeface="+mn-cs"/>
            </a:rPr>
            <a:t>能够在频谱中选择没有干扰、包含主子信道在内但允许非连续子信道进行捆绑</a:t>
          </a:r>
        </a:p>
      </dsp:txBody>
      <dsp:txXfrm>
        <a:off x="743228" y="1631979"/>
        <a:ext cx="4070361" cy="1284648"/>
      </dsp:txXfrm>
    </dsp:sp>
    <dsp:sp modelId="{DA796674-C136-4CFD-87BD-65A528DD3768}">
      <dsp:nvSpPr>
        <dsp:cNvPr id="0" name=""/>
        <dsp:cNvSpPr/>
      </dsp:nvSpPr>
      <dsp:spPr>
        <a:xfrm>
          <a:off x="1190739" y="3184025"/>
          <a:ext cx="5524751" cy="1364582"/>
        </a:xfrm>
        <a:prstGeom prst="roundRect">
          <a:avLst>
            <a:gd name="adj" fmla="val 10000"/>
          </a:avLst>
        </a:prstGeom>
        <a:solidFill>
          <a:schemeClr val="accent2">
            <a:hueOff val="13552"/>
            <a:satOff val="364"/>
            <a:lumOff val="18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altLang="zh-CN" sz="1200" b="1" kern="1200" dirty="0">
              <a:solidFill>
                <a:schemeClr val="tx1"/>
              </a:solidFill>
              <a:latin typeface="Calibri"/>
              <a:ea typeface="微软雅黑" panose="020B0503020204020204" pitchFamily="34" charset="-122"/>
              <a:cs typeface="+mn-cs"/>
            </a:rPr>
            <a:t>Wi-Fi7</a:t>
          </a:r>
          <a:r>
            <a:rPr lang="zh-CN" altLang="en-US" sz="1200" b="1" kern="1200" dirty="0">
              <a:solidFill>
                <a:schemeClr val="tx1"/>
              </a:solidFill>
              <a:latin typeface="Calibri"/>
              <a:ea typeface="微软雅黑" panose="020B0503020204020204" pitchFamily="34" charset="-122"/>
              <a:cs typeface="+mn-cs"/>
            </a:rPr>
            <a:t>的信道捆绑：支持下行方向和上行方向的非连续信道捆绑技术，并且支持以资源单位（</a:t>
          </a:r>
          <a:r>
            <a:rPr lang="en-US" altLang="zh-CN" sz="1200" b="1" kern="1200" dirty="0">
              <a:solidFill>
                <a:schemeClr val="tx1"/>
              </a:solidFill>
              <a:latin typeface="Calibri"/>
              <a:ea typeface="微软雅黑" panose="020B0503020204020204" pitchFamily="34" charset="-122"/>
              <a:cs typeface="+mn-cs"/>
            </a:rPr>
            <a:t>RU</a:t>
          </a:r>
          <a:r>
            <a:rPr lang="zh-CN" altLang="en-US" sz="1200" b="1" kern="1200" dirty="0">
              <a:solidFill>
                <a:schemeClr val="tx1"/>
              </a:solidFill>
              <a:latin typeface="Calibri"/>
              <a:ea typeface="微软雅黑" panose="020B0503020204020204" pitchFamily="34" charset="-122"/>
              <a:cs typeface="+mn-cs"/>
            </a:rPr>
            <a:t>）为方式的信道组合</a:t>
          </a:r>
          <a:r>
            <a:rPr lang="zh-CN" altLang="en-US" sz="1200" kern="1200" dirty="0">
              <a:latin typeface="Calibri"/>
              <a:ea typeface="微软雅黑" panose="020B0503020204020204" pitchFamily="34" charset="-122"/>
              <a:cs typeface="+mn-cs"/>
            </a:rPr>
            <a:t>，因而全面支持捆绑信道技术的各种方式，提高干扰情况下的信道带宽拓展和并发用户数量。</a:t>
          </a:r>
        </a:p>
      </dsp:txBody>
      <dsp:txXfrm>
        <a:off x="1230706" y="3223992"/>
        <a:ext cx="4070361" cy="1284648"/>
      </dsp:txXfrm>
    </dsp:sp>
    <dsp:sp modelId="{2459D9BB-CB22-46FE-8B5B-39B9C6CE6862}">
      <dsp:nvSpPr>
        <dsp:cNvPr id="0" name=""/>
        <dsp:cNvSpPr/>
      </dsp:nvSpPr>
      <dsp:spPr>
        <a:xfrm>
          <a:off x="4853556" y="1034808"/>
          <a:ext cx="886978" cy="88697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solidFill>
              <a:sysClr val="windowText" lastClr="000000">
                <a:hueOff val="0"/>
                <a:satOff val="0"/>
                <a:lumOff val="0"/>
                <a:alphaOff val="0"/>
              </a:sysClr>
            </a:solidFill>
            <a:latin typeface="Calibri"/>
            <a:ea typeface="微软雅黑" panose="020B0503020204020204" pitchFamily="34" charset="-122"/>
            <a:cs typeface="+mn-cs"/>
          </a:endParaRPr>
        </a:p>
      </dsp:txBody>
      <dsp:txXfrm>
        <a:off x="5053126" y="1034808"/>
        <a:ext cx="487838" cy="667451"/>
      </dsp:txXfrm>
    </dsp:sp>
    <dsp:sp modelId="{77CDA293-1745-4C84-846F-D3CAD9229263}">
      <dsp:nvSpPr>
        <dsp:cNvPr id="0" name=""/>
        <dsp:cNvSpPr/>
      </dsp:nvSpPr>
      <dsp:spPr>
        <a:xfrm>
          <a:off x="5341034" y="2617723"/>
          <a:ext cx="886978" cy="886978"/>
        </a:xfrm>
        <a:prstGeom prst="downArrow">
          <a:avLst>
            <a:gd name="adj1" fmla="val 55000"/>
            <a:gd name="adj2" fmla="val 45000"/>
          </a:avLst>
        </a:prstGeom>
        <a:solidFill>
          <a:schemeClr val="accent2">
            <a:tint val="40000"/>
            <a:alpha val="90000"/>
            <a:hueOff val="-19506"/>
            <a:satOff val="6576"/>
            <a:lumOff val="3683"/>
            <a:alphaOff val="0"/>
          </a:schemeClr>
        </a:solidFill>
        <a:ln w="12700" cap="flat" cmpd="sng" algn="ctr">
          <a:solidFill>
            <a:schemeClr val="accent2">
              <a:tint val="40000"/>
              <a:alpha val="90000"/>
              <a:hueOff val="-19506"/>
              <a:satOff val="6576"/>
              <a:lumOff val="36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zh-CN" altLang="en-US" sz="3600" kern="1200">
            <a:solidFill>
              <a:sysClr val="windowText" lastClr="000000">
                <a:hueOff val="0"/>
                <a:satOff val="0"/>
                <a:lumOff val="0"/>
                <a:alphaOff val="0"/>
              </a:sysClr>
            </a:solidFill>
            <a:latin typeface="Calibri"/>
            <a:ea typeface="微软雅黑" panose="020B0503020204020204" pitchFamily="34" charset="-122"/>
            <a:cs typeface="+mn-cs"/>
          </a:endParaRPr>
        </a:p>
      </dsp:txBody>
      <dsp:txXfrm>
        <a:off x="5540604" y="2617723"/>
        <a:ext cx="487838" cy="66745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art3#1">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98B9C-87B0-4F8A-8876-781DF9777B38}" type="datetimeFigureOut">
              <a:rPr lang="zh-CN" altLang="en-US" smtClean="0"/>
              <a:t>2024/8/15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03E7F-BD71-4F7F-BEAF-CA83D5F3412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在数字化经济和千兆接入网络不断发展的今天，</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技术在各个行业的作用已经变得越来越重要。不管是家庭中的远程办公、远程教学、影音娱乐、网络游戏等，还是机场、酒店、商场等公共场合，</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都是得到广泛普及和非常重要的短距离无线数据通信技术。 毫不夸张地说，</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技术是近二十多年来在各行业应用中取得显著成功的关键通信技术之一。而</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的技术标准仍在以</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5</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年左右的周期更新换代，带宽、性能、用户体验等持续提升，也对应着数字经济发展、宽带接入技术演进、各种高带宽业务涌现。 近几年，国内支持</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Wi-Fi6</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的宽带接入产品和家庭路由器正处于方兴未艾阶段，而新一代的</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Wi-Fi7</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技术也悄然来临。</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Wi-Fi7</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有更多的创新和性能的突破，最高速率是</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Wi-Fi6</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的</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3</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倍，支持多频段捆绑等新的核心技术，可以预见，它必然为智能家居、智慧城市、智能交通等领域的应用提供更加完美的体验。除此之外，随着元宇宙技术的兴起，具有高性能的</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Wi-Fi7</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也将在元宇宙中扮演越来越重要的角色。</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Wi-Fi7</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将为元宇宙中的虚拟现实、增强现实、空间交互等应用提供更加快速和稳定的网络支持，为用户提供更加极致的体验和互动。</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产品规格、每一代演进是推进</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经济规模增长的最主要动力，</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Wi-Fi</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的每一代演进规格看似复杂，但其实主要有三个重点：（</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1</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）速度越来越快：</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14</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年时间速度提高</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60</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倍，方法不外乎增加频道、增加频宽、增加信号压缩比。（</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2</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）稳定需求越来越高：从</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1</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对</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1</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到</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1</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对多，许多新规格如</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MU-MIMO</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OFDMA</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MLO</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MRU</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陆续出现。（</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3</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）使用者对不断网的需求越来越明显：</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1</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台路由器不够，需要</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2</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台甚至更多。而无线电功率也不能无限制上升，像</a:t>
            </a:r>
            <a:r>
              <a:rPr kumimoji="0" lang="en-US" altLang="zh-CN" sz="1200" b="0" i="0" u="none" strike="noStrike" kern="1200" cap="none" spc="0" normalizeH="0" baseline="0" noProof="0" dirty="0">
                <a:ln>
                  <a:noFill/>
                </a:ln>
                <a:solidFill>
                  <a:prstClr val="black"/>
                </a:solidFill>
                <a:effectLst/>
                <a:uLnTx/>
                <a:uFillTx/>
                <a:latin typeface="+mn-lt"/>
                <a:ea typeface="+mn-ea"/>
                <a:cs typeface="+mn-cs"/>
              </a:rPr>
              <a:t>Mesh</a:t>
            </a:r>
            <a:r>
              <a:rPr kumimoji="0" lang="zh-CN" altLang="en-US" sz="1200" b="0" i="0" u="none" strike="noStrike" kern="1200" cap="none" spc="0" normalizeH="0" baseline="0" noProof="0" dirty="0">
                <a:ln>
                  <a:noFill/>
                </a:ln>
                <a:solidFill>
                  <a:prstClr val="black"/>
                </a:solidFill>
                <a:effectLst/>
                <a:uLnTx/>
                <a:uFillTx/>
                <a:latin typeface="+mn-lt"/>
                <a:ea typeface="+mn-ea"/>
                <a:cs typeface="+mn-cs"/>
              </a:rPr>
              <a:t>、多天线等的创新就越来越多。</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endParaRPr lang="en-US" altLang="zh-CN"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1</a:t>
            </a:fld>
            <a:endParaRPr lang="zh-CN" altLang="en-US"/>
          </a:p>
        </p:txBody>
      </p:sp>
    </p:spTree>
    <p:extLst>
      <p:ext uri="{BB962C8B-B14F-4D97-AF65-F5344CB8AC3E}">
        <p14:creationId xmlns:p14="http://schemas.microsoft.com/office/powerpoint/2010/main" val="241077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8509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9710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65400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9659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596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9259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12415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r>
              <a:rPr lang="zh-CN" altLang="en-US" dirty="0"/>
              <a:t> </a:t>
            </a:r>
          </a:p>
        </p:txBody>
      </p:sp>
    </p:spTree>
    <p:extLst>
      <p:ext uri="{BB962C8B-B14F-4D97-AF65-F5344CB8AC3E}">
        <p14:creationId xmlns:p14="http://schemas.microsoft.com/office/powerpoint/2010/main" val="320619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3528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83177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2</a:t>
            </a:fld>
            <a:endParaRPr lang="zh-CN" altLang="en-US"/>
          </a:p>
        </p:txBody>
      </p:sp>
    </p:spTree>
    <p:extLst>
      <p:ext uri="{BB962C8B-B14F-4D97-AF65-F5344CB8AC3E}">
        <p14:creationId xmlns:p14="http://schemas.microsoft.com/office/powerpoint/2010/main" val="117101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304530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299901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59667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615359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4208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35360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94238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7997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952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3815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3</a:t>
            </a:fld>
            <a:endParaRPr lang="zh-CN" altLang="en-US"/>
          </a:p>
        </p:txBody>
      </p:sp>
    </p:spTree>
    <p:extLst>
      <p:ext uri="{BB962C8B-B14F-4D97-AF65-F5344CB8AC3E}">
        <p14:creationId xmlns:p14="http://schemas.microsoft.com/office/powerpoint/2010/main" val="2884392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5227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628130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4154586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57590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561174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3164933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1063272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3903312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5"/>
          </p:nvPr>
        </p:nvSpPr>
        <p:spPr/>
        <p:txBody>
          <a:bodyPr/>
          <a:lstStyle/>
          <a:p>
            <a:fld id="{69C03E7F-BD71-4F7F-BEAF-CA83D5F3412C}" type="slidenum">
              <a:rPr lang="zh-CN" altLang="en-US" smtClean="0"/>
              <a:t>38</a:t>
            </a:fld>
            <a:endParaRPr lang="zh-CN" altLang="en-US"/>
          </a:p>
        </p:txBody>
      </p:sp>
    </p:spTree>
    <p:extLst>
      <p:ext uri="{BB962C8B-B14F-4D97-AF65-F5344CB8AC3E}">
        <p14:creationId xmlns:p14="http://schemas.microsoft.com/office/powerpoint/2010/main" val="800481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414863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4</a:t>
            </a:fld>
            <a:endParaRPr lang="zh-CN" altLang="en-US"/>
          </a:p>
        </p:txBody>
      </p:sp>
    </p:spTree>
    <p:extLst>
      <p:ext uri="{BB962C8B-B14F-4D97-AF65-F5344CB8AC3E}">
        <p14:creationId xmlns:p14="http://schemas.microsoft.com/office/powerpoint/2010/main" val="3802990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3065525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mc:Choice>
        <mc:Fallback xmlns="">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以提高</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Wi-Fi</a:t>
                </a:r>
                <a:r>
                  <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频谱效率为目标的</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WiFi6</a:t>
                </a:r>
                <a:r>
                  <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标准，核心技术就是利用已有的频段和信道，通过新技术的引入或已有技术的改进，从而最大程度的提升</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Wi-Fi</a:t>
                </a:r>
                <a:r>
                  <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连接的性能，</a:t>
                </a:r>
                <a:r>
                  <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WiFi6</a:t>
                </a:r>
                <a:r>
                  <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带来的新变化包括高速率，高并发，低时延，和低功耗的技术特点。</a:t>
                </a:r>
                <a:endPar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（１）高速率</a:t>
                </a:r>
                <a:endPar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支持更高阶的</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1024-QAM</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调制方式，这是指每个符号表示</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10 </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个二进制的数据组合，即</a:t>
                </a:r>
                <a:r>
                  <a:rPr lang="en-US" altLang="zh-CN" b="0" i="0">
                    <a:solidFill>
                      <a:sysClr val="windowText" lastClr="000000">
                        <a:hueOff val="0"/>
                        <a:satOff val="0"/>
                        <a:lumOff val="0"/>
                        <a:alphaOff val="0"/>
                      </a:sysClr>
                    </a:solidFill>
                    <a:latin typeface="Cambria Math" panose="02040503050406030204" pitchFamily="18" charset="0"/>
                    <a:ea typeface="+mn-ea"/>
                    <a:cs typeface="+mn-cs"/>
                  </a:rPr>
                  <a:t>2^10</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=1024.</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基于这种调制方式以及其他带宽提升的技术组合，</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的最大连接速率可以达到</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9.6Gbps,</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相比于</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WiFi5</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速率提升了</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39%</a:t>
                </a:r>
                <a:endParaRPr lang="zh-CN" altLang="en-US" dirty="0">
                  <a:solidFill>
                    <a:sysClr val="windowText" lastClr="000000">
                      <a:hueOff val="0"/>
                      <a:satOff val="0"/>
                      <a:lumOff val="0"/>
                      <a:alphaOff val="0"/>
                    </a:sysClr>
                  </a:solidFill>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algn="l"/>
                <a:r>
                  <a:rPr lang="zh-CN" altLang="en-US" dirty="0"/>
                  <a:t>（２）高并发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Wi-Fi5</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之前，在每一个时刻，每个设备在发送数据或接收数据的时候，将占据整个信道的频谱带宽，设备之间不能共享相同信道。而从</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开始，单个信道所包含的数十个子载波可以分成不同的频谱上的资源组，不同的资源组有不同数量的子载波，每一个设备占用各自的资源组而进行数据传送，从而实现了多个设备在频谱上的并发，这种新技术称为</a:t>
                </a:r>
                <a:r>
                  <a:rPr lang="zh-CN" altLang="en-US" b="1" dirty="0">
                    <a:solidFill>
                      <a:sysClr val="windowText" lastClr="000000"/>
                    </a:solidFill>
                    <a:latin typeface="Calibri"/>
                    <a:ea typeface="微软雅黑" panose="020B0503020204020204" pitchFamily="34" charset="-122"/>
                    <a:cs typeface="+mn-cs"/>
                  </a:rPr>
                  <a:t>正交频分多址</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，它显著提升了频谱的利用效率。</a:t>
                </a:r>
                <a:endParaRPr lang="en-US" altLang="zh-CN" dirty="0">
                  <a:solidFill>
                    <a:sysClr val="windowText" lastClr="000000">
                      <a:hueOff val="0"/>
                      <a:satOff val="0"/>
                      <a:lumOff val="0"/>
                      <a:alphaOff val="0"/>
                    </a:sysClr>
                  </a:solidFill>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ysClr val="windowText" lastClr="000000">
                      <a:hueOff val="0"/>
                      <a:satOff val="0"/>
                      <a:lumOff val="0"/>
                      <a:alphaOff val="0"/>
                    </a:sysClr>
                  </a:solidFill>
                  <a:latin typeface="Calibri"/>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（３）低时延</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在提升速率和多用户数据并发情况下，降低了数据在转发过程中的等待时间，从而降低了</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的数据传送时延。另外，如果在多个</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同时存在的情况下，</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引入了空间复用技术（</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SR</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）可以减少</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之间的相互干扰，这样就减少了多个</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情况下的数据传送的时延</a:t>
                </a:r>
                <a:endParaRPr lang="en-US" altLang="zh-CN" dirty="0">
                  <a:solidFill>
                    <a:sysClr val="windowText" lastClr="000000">
                      <a:hueOff val="0"/>
                      <a:satOff val="0"/>
                      <a:lumOff val="0"/>
                      <a:alphaOff val="0"/>
                    </a:sysClr>
                  </a:solidFill>
                  <a:latin typeface="Calibri"/>
                  <a:ea typeface="微软雅黑" panose="020B0503020204020204" pitchFamily="34" charset="-122"/>
                  <a:cs typeface="+mn-cs"/>
                </a:endParaRPr>
              </a:p>
              <a:p>
                <a:pPr algn="l"/>
                <a:endParaRPr lang="en-US" altLang="zh-CN" dirty="0">
                  <a:solidFill>
                    <a:sysClr val="windowText" lastClr="000000">
                      <a:hueOff val="0"/>
                      <a:satOff val="0"/>
                      <a:lumOff val="0"/>
                      <a:alphaOff val="0"/>
                    </a:sysClr>
                  </a:solidFill>
                  <a:latin typeface="Calibri"/>
                  <a:ea typeface="微软雅黑" panose="020B0503020204020204" pitchFamily="34" charset="-122"/>
                  <a:cs typeface="+mn-cs"/>
                </a:endParaRPr>
              </a:p>
              <a:p>
                <a:pPr algn="l"/>
                <a:r>
                  <a:rPr lang="zh-CN" altLang="en-US" dirty="0"/>
                  <a:t>（４）低功耗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WiFi6</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支持基于目标唤醒（</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TWT</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与</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STA</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协商唤醒时间和数据传输周期的机制，</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AP</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可以将</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STA</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分到不同的唤醒周期组，减少唤醒后同时竞争无限媒介的设备数量。</a:t>
                </a:r>
                <a:r>
                  <a:rPr lang="en-US" altLang="zh-CN" dirty="0">
                    <a:solidFill>
                      <a:sysClr val="windowText" lastClr="000000">
                        <a:hueOff val="0"/>
                        <a:satOff val="0"/>
                        <a:lumOff val="0"/>
                        <a:alphaOff val="0"/>
                      </a:sysClr>
                    </a:solidFill>
                    <a:latin typeface="Calibri"/>
                    <a:ea typeface="微软雅黑" panose="020B0503020204020204" pitchFamily="34" charset="-122"/>
                    <a:cs typeface="+mn-cs"/>
                  </a:rPr>
                  <a:t>TWT</a:t>
                </a:r>
                <a:r>
                  <a:rPr lang="zh-CN" altLang="en-US" dirty="0">
                    <a:solidFill>
                      <a:sysClr val="windowText" lastClr="000000">
                        <a:hueOff val="0"/>
                        <a:satOff val="0"/>
                        <a:lumOff val="0"/>
                        <a:alphaOff val="0"/>
                      </a:sysClr>
                    </a:solidFill>
                    <a:latin typeface="Calibri"/>
                    <a:ea typeface="微软雅黑" panose="020B0503020204020204" pitchFamily="34" charset="-122"/>
                    <a:cs typeface="+mn-cs"/>
                  </a:rPr>
                  <a:t>技术改进设备睡眠管理的机制，从而提高设备的电池寿命，降低终端功耗。</a:t>
                </a:r>
              </a:p>
              <a:p>
                <a:pPr algn="l"/>
                <a:endParaRPr lang="zh-CN" altLang="en-US" dirty="0"/>
              </a:p>
            </p:txBody>
          </p:sp>
        </mc:Fallback>
      </mc:AlternateContent>
    </p:spTree>
    <p:extLst>
      <p:ext uri="{BB962C8B-B14F-4D97-AF65-F5344CB8AC3E}">
        <p14:creationId xmlns:p14="http://schemas.microsoft.com/office/powerpoint/2010/main" val="322076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mc:Choice>
        <mc:Fallback xmlns="">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r>
                  <a:rPr lang="zh-CN" altLang="en-US" dirty="0"/>
                  <a:t>与高速率、高并发、低时延、和低功耗的典型特征相对应，</a:t>
                </a:r>
                <a:r>
                  <a:rPr lang="en-US" altLang="zh-CN" dirty="0"/>
                  <a:t>WiFi6</a:t>
                </a:r>
                <a:r>
                  <a:rPr lang="zh-CN" altLang="en-US" dirty="0"/>
                  <a:t>定义的核心技术包括</a:t>
                </a:r>
                <a:r>
                  <a:rPr lang="en-US" altLang="zh-CN" dirty="0"/>
                  <a:t>OFDMA</a:t>
                </a:r>
                <a:r>
                  <a:rPr lang="zh-CN" altLang="en-US" dirty="0"/>
                  <a:t>（正交频分多址）接入技术，１０２４－</a:t>
                </a:r>
                <a:r>
                  <a:rPr lang="en-US" altLang="zh-CN" dirty="0"/>
                  <a:t>QAM</a:t>
                </a:r>
                <a:r>
                  <a:rPr lang="zh-CN" altLang="en-US" dirty="0"/>
                  <a:t>的调制技术、支持上下行的多用户输入输出技术（</a:t>
                </a:r>
                <a:r>
                  <a:rPr lang="en-US" altLang="zh-CN" dirty="0"/>
                  <a:t>MU-MIMO</a:t>
                </a:r>
                <a:r>
                  <a:rPr lang="zh-CN" altLang="en-US" dirty="0"/>
                  <a:t>），空间复用和着色技术，以及基于目标唤醒时间（</a:t>
                </a:r>
                <a:r>
                  <a:rPr lang="en-US" altLang="zh-CN" dirty="0"/>
                  <a:t>TWT</a:t>
                </a:r>
                <a:r>
                  <a:rPr lang="zh-CN" altLang="en-US" dirty="0"/>
                  <a:t>）的低功耗技术等。</a:t>
                </a:r>
                <a:endParaRPr lang="en-US" altLang="zh-CN" dirty="0"/>
              </a:p>
              <a:p>
                <a:r>
                  <a:rPr lang="zh-CN" altLang="en-US" dirty="0"/>
                  <a:t>１０２４－</a:t>
                </a:r>
                <a:r>
                  <a:rPr lang="en-US" altLang="zh-CN" dirty="0"/>
                  <a:t>QAM</a:t>
                </a:r>
                <a:r>
                  <a:rPr lang="zh-CN" altLang="en-US" dirty="0"/>
                  <a:t>的调制技术主要与物理层有关，其他核心技术的实现则涉及</a:t>
                </a:r>
                <a:r>
                  <a:rPr lang="en-US" altLang="zh-CN" dirty="0"/>
                  <a:t>Wi</a:t>
                </a:r>
                <a:r>
                  <a:rPr lang="zh-CN" altLang="en-US" dirty="0"/>
                  <a:t>－</a:t>
                </a:r>
                <a:r>
                  <a:rPr lang="en-US" altLang="zh-CN" dirty="0"/>
                  <a:t>Fi</a:t>
                </a:r>
                <a:r>
                  <a:rPr lang="zh-CN" altLang="en-US" dirty="0"/>
                  <a:t>的物理层和ＭＡＣ层的帧格式，控制管理等变化，只有在</a:t>
                </a:r>
                <a:r>
                  <a:rPr lang="en-US" altLang="zh-CN" dirty="0"/>
                  <a:t>Wi</a:t>
                </a:r>
                <a:r>
                  <a:rPr lang="zh-CN" altLang="en-US" dirty="0"/>
                  <a:t>－</a:t>
                </a:r>
                <a:r>
                  <a:rPr lang="en-US" altLang="zh-CN" dirty="0"/>
                  <a:t>Fi</a:t>
                </a:r>
                <a:r>
                  <a:rPr lang="zh-CN" altLang="en-US" dirty="0"/>
                  <a:t>　</a:t>
                </a:r>
                <a:r>
                  <a:rPr lang="en-US" altLang="zh-CN" dirty="0"/>
                  <a:t>AP</a:t>
                </a:r>
                <a:r>
                  <a:rPr lang="zh-CN" altLang="en-US" dirty="0"/>
                  <a:t>与终端之间消息交互的配合下，这些核心技术才能发挥</a:t>
                </a:r>
                <a:r>
                  <a:rPr lang="en-US" altLang="zh-CN" dirty="0"/>
                  <a:t>Wi</a:t>
                </a:r>
                <a:r>
                  <a:rPr lang="zh-CN" altLang="en-US" dirty="0"/>
                  <a:t>－</a:t>
                </a:r>
                <a:r>
                  <a:rPr lang="en-US" altLang="zh-CN" dirty="0"/>
                  <a:t>Fi</a:t>
                </a:r>
                <a:r>
                  <a:rPr lang="zh-CN" altLang="en-US" dirty="0"/>
                  <a:t>连接下的效率与性能的提升，以及功耗降低的作用。</a:t>
                </a:r>
                <a:endParaRPr lang="en-US" altLang="zh-CN" dirty="0"/>
              </a:p>
              <a:p>
                <a:endParaRPr lang="en-US" altLang="zh-CN" dirty="0"/>
              </a:p>
              <a:p>
                <a:r>
                  <a:rPr lang="en-US" altLang="zh-CN" dirty="0"/>
                  <a:t>Wi-Fi</a:t>
                </a:r>
                <a:r>
                  <a:rPr lang="zh-CN" altLang="en-US" dirty="0"/>
                  <a:t>６新的核心技术有两个特点：</a:t>
                </a:r>
                <a:br>
                  <a:rPr lang="en-US" altLang="zh-CN" dirty="0"/>
                </a:br>
                <a:r>
                  <a:rPr lang="zh-CN" altLang="en-US" dirty="0"/>
                  <a:t>（１）把其他领域的技术应用在</a:t>
                </a:r>
                <a:r>
                  <a:rPr lang="en-US" altLang="zh-CN" dirty="0"/>
                  <a:t>Wi-Fi</a:t>
                </a:r>
                <a:r>
                  <a:rPr lang="zh-CN" altLang="en-US" dirty="0"/>
                  <a:t>标准中，例如</a:t>
                </a:r>
                <a:r>
                  <a:rPr lang="en-US" altLang="zh-CN" dirty="0"/>
                  <a:t>Wi-Fi</a:t>
                </a:r>
                <a:r>
                  <a:rPr lang="zh-CN" altLang="en-US" dirty="0"/>
                  <a:t>６支持</a:t>
                </a:r>
                <a:r>
                  <a:rPr lang="en-US" altLang="zh-CN" dirty="0"/>
                  <a:t>OFDMA</a:t>
                </a:r>
                <a:r>
                  <a:rPr lang="zh-CN" altLang="en-US" dirty="0"/>
                  <a:t>多址技术来自移动通信</a:t>
                </a:r>
                <a:endParaRPr lang="en-US" altLang="zh-CN" dirty="0"/>
              </a:p>
              <a:p>
                <a:r>
                  <a:rPr lang="zh-CN" altLang="en-US" dirty="0"/>
                  <a:t>（</a:t>
                </a:r>
                <a:r>
                  <a:rPr lang="en-US" altLang="zh-CN" dirty="0"/>
                  <a:t>2</a:t>
                </a:r>
                <a:r>
                  <a:rPr lang="zh-CN" altLang="en-US" dirty="0"/>
                  <a:t>）在传统</a:t>
                </a:r>
                <a:r>
                  <a:rPr lang="en-US" altLang="zh-CN" dirty="0"/>
                  <a:t>Wi</a:t>
                </a:r>
                <a:r>
                  <a:rPr lang="zh-CN" altLang="en-US" dirty="0"/>
                  <a:t>－</a:t>
                </a:r>
                <a:r>
                  <a:rPr lang="en-US" altLang="zh-CN" dirty="0"/>
                  <a:t>Fi</a:t>
                </a:r>
                <a:r>
                  <a:rPr lang="zh-CN" altLang="en-US" dirty="0"/>
                  <a:t>基础上的技术增进和增强，例如</a:t>
                </a:r>
                <a:r>
                  <a:rPr lang="en-US" altLang="zh-CN" dirty="0"/>
                  <a:t>WiFi6</a:t>
                </a:r>
                <a:r>
                  <a:rPr lang="zh-CN" altLang="en-US" dirty="0"/>
                  <a:t>支持</a:t>
                </a:r>
                <a:r>
                  <a:rPr lang="en-US" altLang="zh-CN" dirty="0"/>
                  <a:t>1024-QAM</a:t>
                </a:r>
                <a:r>
                  <a:rPr lang="zh-CN" altLang="en-US" dirty="0"/>
                  <a:t>的调制技术，支持上下行</a:t>
                </a:r>
                <a:r>
                  <a:rPr lang="en-US" altLang="zh-CN" dirty="0"/>
                  <a:t>MU-MIMO</a:t>
                </a:r>
                <a:r>
                  <a:rPr lang="zh-CN" altLang="en-US" dirty="0"/>
                  <a:t>技术，空间复用和着色技术，基于目标唤醒时间</a:t>
                </a:r>
                <a:r>
                  <a:rPr lang="en-US" altLang="zh-CN" dirty="0"/>
                  <a:t>TWT</a:t>
                </a:r>
                <a:r>
                  <a:rPr lang="zh-CN" altLang="en-US" dirty="0"/>
                  <a:t>的低功耗技术等</a:t>
                </a:r>
                <a:endParaRPr lang="en-US" altLang="zh-CN" dirty="0"/>
              </a:p>
              <a:p>
                <a:r>
                  <a:rPr lang="en-US" altLang="zh-CN" dirty="0"/>
                  <a:t>1</a:t>
                </a:r>
                <a:r>
                  <a:rPr lang="zh-CN" altLang="en-US" dirty="0"/>
                  <a:t>）</a:t>
                </a:r>
                <a:r>
                  <a:rPr lang="en-US" altLang="zh-CN" dirty="0"/>
                  <a:t>OFDMA</a:t>
                </a:r>
                <a:r>
                  <a:rPr lang="zh-CN" altLang="en-US" dirty="0"/>
                  <a:t>接入技术</a:t>
                </a:r>
                <a:endParaRPr lang="en-US" altLang="zh-CN" dirty="0"/>
              </a:p>
              <a:p>
                <a:r>
                  <a:rPr lang="en-US" altLang="zh-CN" dirty="0"/>
                  <a:t>Wi</a:t>
                </a:r>
                <a:r>
                  <a:rPr lang="zh-CN" altLang="en-US" dirty="0"/>
                  <a:t>－</a:t>
                </a:r>
                <a:r>
                  <a:rPr lang="en-US" altLang="zh-CN" dirty="0"/>
                  <a:t>Fi</a:t>
                </a:r>
                <a:r>
                  <a:rPr lang="zh-CN" altLang="en-US" dirty="0"/>
                  <a:t>６之前的标准采用</a:t>
                </a:r>
                <a:r>
                  <a:rPr lang="en-US" altLang="zh-CN" dirty="0"/>
                  <a:t>OFDM</a:t>
                </a:r>
                <a:r>
                  <a:rPr lang="zh-CN" altLang="en-US" dirty="0"/>
                  <a:t>调制技术，但每一个</a:t>
                </a:r>
                <a:r>
                  <a:rPr lang="en-US" altLang="zh-CN" dirty="0"/>
                  <a:t>Wi</a:t>
                </a:r>
                <a:r>
                  <a:rPr lang="zh-CN" altLang="en-US" dirty="0"/>
                  <a:t>－</a:t>
                </a:r>
                <a:r>
                  <a:rPr lang="en-US" altLang="zh-CN" dirty="0"/>
                  <a:t>Fi</a:t>
                </a:r>
                <a:r>
                  <a:rPr lang="zh-CN" altLang="en-US" dirty="0"/>
                  <a:t>终端在某一个时刻完全占用整个信道的所有子载波并进行数据发送和接收。而</a:t>
                </a:r>
                <a:r>
                  <a:rPr lang="en-US" altLang="zh-CN" dirty="0"/>
                  <a:t>OFDMA</a:t>
                </a:r>
                <a:r>
                  <a:rPr lang="zh-CN" altLang="en-US" dirty="0"/>
                  <a:t>是</a:t>
                </a:r>
                <a:r>
                  <a:rPr lang="en-US" altLang="zh-CN" dirty="0"/>
                  <a:t>OFDM</a:t>
                </a:r>
                <a:r>
                  <a:rPr lang="zh-CN" altLang="en-US" dirty="0"/>
                  <a:t>基础上的多址技术，它可以给每一个连接的</a:t>
                </a:r>
                <a:r>
                  <a:rPr lang="en-US" altLang="zh-CN" dirty="0"/>
                  <a:t>Wi</a:t>
                </a:r>
                <a:r>
                  <a:rPr lang="zh-CN" altLang="en-US" dirty="0"/>
                  <a:t>－</a:t>
                </a:r>
                <a:r>
                  <a:rPr lang="en-US" altLang="zh-CN" dirty="0"/>
                  <a:t>Fi</a:t>
                </a:r>
                <a:r>
                  <a:rPr lang="zh-CN" altLang="en-US" dirty="0"/>
                  <a:t>终端分配信道中一个或者多个子载波的组合，这些</a:t>
                </a:r>
                <a:r>
                  <a:rPr lang="en-US" altLang="zh-CN" dirty="0"/>
                  <a:t>Wi</a:t>
                </a:r>
                <a:r>
                  <a:rPr lang="zh-CN" altLang="en-US" dirty="0"/>
                  <a:t>－</a:t>
                </a:r>
                <a:r>
                  <a:rPr lang="en-US" altLang="zh-CN" dirty="0"/>
                  <a:t>Fi</a:t>
                </a:r>
                <a:r>
                  <a:rPr lang="zh-CN" altLang="en-US" dirty="0"/>
                  <a:t>终端能够利用这些子载波同时发送和接收数据，实现多个</a:t>
                </a:r>
                <a:r>
                  <a:rPr lang="en-US" altLang="zh-CN" dirty="0"/>
                  <a:t>Wi</a:t>
                </a:r>
                <a:r>
                  <a:rPr lang="zh-CN" altLang="en-US" dirty="0"/>
                  <a:t>－</a:t>
                </a:r>
                <a:r>
                  <a:rPr lang="en-US" altLang="zh-CN" dirty="0"/>
                  <a:t>Fi</a:t>
                </a:r>
                <a:r>
                  <a:rPr lang="zh-CN" altLang="en-US" dirty="0"/>
                  <a:t>终端在频谱上的复用，并且相互之间不干扰，从而更高效的使用有限的信道资源，提升</a:t>
                </a:r>
                <a:r>
                  <a:rPr lang="en-US" altLang="zh-CN" dirty="0"/>
                  <a:t>Wi</a:t>
                </a:r>
                <a:r>
                  <a:rPr lang="zh-CN" altLang="en-US" dirty="0"/>
                  <a:t>－</a:t>
                </a:r>
                <a:r>
                  <a:rPr lang="en-US" altLang="zh-CN" dirty="0"/>
                  <a:t>Fi</a:t>
                </a:r>
                <a:r>
                  <a:rPr lang="zh-CN" altLang="en-US" dirty="0"/>
                  <a:t>数据并发处理效率，并降低数据等待时延。</a:t>
                </a:r>
                <a:endParaRPr lang="en-US" altLang="zh-CN" dirty="0"/>
              </a:p>
              <a:p>
                <a:r>
                  <a:rPr lang="zh-CN" altLang="en-US" dirty="0"/>
                  <a:t>２）１０２４－</a:t>
                </a:r>
                <a:r>
                  <a:rPr lang="en-US" altLang="zh-CN" dirty="0"/>
                  <a:t>QAM</a:t>
                </a:r>
                <a:r>
                  <a:rPr lang="zh-CN" altLang="en-US" dirty="0"/>
                  <a:t>的调制技术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Wi-Fi5</a:t>
                </a:r>
                <a:r>
                  <a:rPr lang="zh-CN" altLang="en-US" dirty="0"/>
                  <a:t>支持的最高调制等级为</a:t>
                </a:r>
                <a:r>
                  <a:rPr lang="en-US" altLang="zh-CN" dirty="0"/>
                  <a:t>256-QAM</a:t>
                </a:r>
                <a:r>
                  <a:rPr lang="zh-CN" altLang="en-US" dirty="0"/>
                  <a:t>，每个</a:t>
                </a:r>
                <a:r>
                  <a:rPr lang="en-US" altLang="zh-CN" dirty="0"/>
                  <a:t>OFDM</a:t>
                </a:r>
                <a:r>
                  <a:rPr lang="zh-CN" altLang="en-US" dirty="0"/>
                  <a:t>符号对应８位数据，即</a:t>
                </a:r>
                <a:r>
                  <a:rPr lang="zh-CN" altLang="en-US" i="0">
                    <a:latin typeface="Cambria Math" panose="02040503050406030204" pitchFamily="18" charset="0"/>
                  </a:rPr>
                  <a:t>２</a:t>
                </a:r>
                <a:r>
                  <a:rPr lang="en-US" altLang="zh-CN" i="0">
                    <a:latin typeface="Cambria Math" panose="02040503050406030204" pitchFamily="18" charset="0"/>
                  </a:rPr>
                  <a:t>^</a:t>
                </a:r>
                <a:r>
                  <a:rPr lang="zh-CN" altLang="en-US" i="0">
                    <a:latin typeface="Cambria Math" panose="02040503050406030204" pitchFamily="18" charset="0"/>
                  </a:rPr>
                  <a:t>８</a:t>
                </a:r>
                <a:r>
                  <a:rPr lang="zh-CN" altLang="en-US" dirty="0"/>
                  <a:t>＝</a:t>
                </a:r>
                <a:r>
                  <a:rPr lang="en-US" altLang="zh-CN" dirty="0"/>
                  <a:t>256.Wi</a:t>
                </a:r>
                <a:r>
                  <a:rPr lang="zh-CN" altLang="en-US" dirty="0"/>
                  <a:t>－</a:t>
                </a:r>
                <a:r>
                  <a:rPr lang="en-US" altLang="zh-CN" dirty="0"/>
                  <a:t>Fi</a:t>
                </a:r>
                <a:r>
                  <a:rPr lang="zh-CN" altLang="en-US" dirty="0"/>
                  <a:t>６进一步支持１０２４－</a:t>
                </a:r>
                <a:r>
                  <a:rPr lang="en-US" altLang="zh-CN" dirty="0"/>
                  <a:t>QAM</a:t>
                </a:r>
                <a:r>
                  <a:rPr lang="zh-CN" altLang="en-US" dirty="0"/>
                  <a:t>的调制方式，每个</a:t>
                </a:r>
                <a:r>
                  <a:rPr lang="en-US" altLang="zh-CN" dirty="0"/>
                  <a:t>OFDM</a:t>
                </a:r>
                <a:r>
                  <a:rPr lang="zh-CN" altLang="en-US" dirty="0"/>
                  <a:t>符号对应</a:t>
                </a:r>
                <a:r>
                  <a:rPr lang="en-US" altLang="zh-CN" dirty="0"/>
                  <a:t>10</a:t>
                </a:r>
                <a:r>
                  <a:rPr lang="zh-CN" altLang="en-US" dirty="0"/>
                  <a:t>位数据，即</a:t>
                </a:r>
                <a:r>
                  <a:rPr lang="en-US" altLang="zh-CN" b="0" i="0">
                    <a:latin typeface="Cambria Math" panose="02040503050406030204" pitchFamily="18" charset="0"/>
                  </a:rPr>
                  <a:t>2^10</a:t>
                </a:r>
                <a:r>
                  <a:rPr lang="en-US" altLang="zh-CN" dirty="0"/>
                  <a:t>=1024.</a:t>
                </a:r>
                <a:r>
                  <a:rPr lang="zh-CN" altLang="en-US" dirty="0">
                    <a:solidFill>
                      <a:srgbClr val="C00000"/>
                    </a:solidFill>
                  </a:rPr>
                  <a:t>仅从调制的角度来看，</a:t>
                </a:r>
                <a:r>
                  <a:rPr lang="en-US" altLang="zh-CN" dirty="0">
                    <a:solidFill>
                      <a:srgbClr val="C00000"/>
                    </a:solidFill>
                  </a:rPr>
                  <a:t>WiFi6</a:t>
                </a:r>
                <a:r>
                  <a:rPr lang="zh-CN" altLang="en-US" dirty="0">
                    <a:solidFill>
                      <a:srgbClr val="C00000"/>
                    </a:solidFill>
                  </a:rPr>
                  <a:t>的性能提升了</a:t>
                </a:r>
                <a:r>
                  <a:rPr lang="en-US" altLang="zh-CN" dirty="0">
                    <a:solidFill>
                      <a:srgbClr val="C00000"/>
                    </a:solidFill>
                  </a:rPr>
                  <a:t>1.25</a:t>
                </a:r>
                <a:r>
                  <a:rPr lang="zh-CN" altLang="en-US" dirty="0">
                    <a:solidFill>
                      <a:srgbClr val="C00000"/>
                    </a:solidFill>
                  </a:rPr>
                  <a:t>倍，</a:t>
                </a:r>
                <a:r>
                  <a:rPr lang="en-US" altLang="zh-CN" dirty="0">
                    <a:solidFill>
                      <a:srgbClr val="C00000"/>
                    </a:solidFill>
                  </a:rPr>
                  <a:t>Wi-Fi6</a:t>
                </a:r>
                <a:r>
                  <a:rPr lang="zh-CN" altLang="en-US" dirty="0">
                    <a:solidFill>
                      <a:srgbClr val="C00000"/>
                    </a:solidFill>
                  </a:rPr>
                  <a:t>之后的调制技术的优化依然是</a:t>
                </a:r>
                <a:r>
                  <a:rPr lang="en-US" altLang="zh-CN" dirty="0" err="1">
                    <a:solidFill>
                      <a:srgbClr val="C00000"/>
                    </a:solidFill>
                  </a:rPr>
                  <a:t>WiFi</a:t>
                </a:r>
                <a:r>
                  <a:rPr lang="zh-CN" altLang="en-US" dirty="0">
                    <a:solidFill>
                      <a:srgbClr val="C00000"/>
                    </a:solidFill>
                  </a:rPr>
                  <a:t>标准演进的方向之一</a:t>
                </a:r>
              </a:p>
              <a:p>
                <a:r>
                  <a:rPr lang="zh-CN" altLang="en-US" dirty="0"/>
                  <a:t>３）支持上下行的</a:t>
                </a:r>
                <a:r>
                  <a:rPr lang="en-US" altLang="zh-CN" dirty="0"/>
                  <a:t>MU-MIMO</a:t>
                </a:r>
                <a:r>
                  <a:rPr lang="zh-CN" altLang="en-US" dirty="0"/>
                  <a:t>技术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WiFi5</a:t>
                </a:r>
                <a:r>
                  <a:rPr lang="zh-CN" altLang="en-US" dirty="0"/>
                  <a:t>支持下行</a:t>
                </a:r>
                <a:r>
                  <a:rPr lang="en-US" altLang="zh-CN" dirty="0"/>
                  <a:t>MU-MIMO</a:t>
                </a:r>
                <a:r>
                  <a:rPr lang="zh-CN" altLang="en-US" dirty="0"/>
                  <a:t>，这是指</a:t>
                </a:r>
                <a:r>
                  <a:rPr lang="en-US" altLang="zh-CN" dirty="0"/>
                  <a:t>AP</a:t>
                </a:r>
                <a:r>
                  <a:rPr lang="zh-CN" altLang="en-US" dirty="0"/>
                  <a:t>把多个空间数据流同时发送给不同的</a:t>
                </a:r>
                <a:r>
                  <a:rPr lang="en-US" altLang="zh-CN" dirty="0"/>
                  <a:t>Wi-Fi</a:t>
                </a:r>
                <a:r>
                  <a:rPr lang="zh-CN" altLang="en-US" dirty="0"/>
                  <a:t>终端，在多天线配备的情况下，</a:t>
                </a:r>
                <a:r>
                  <a:rPr lang="en-US" altLang="zh-CN" dirty="0"/>
                  <a:t>AP</a:t>
                </a:r>
                <a:r>
                  <a:rPr lang="zh-CN" altLang="en-US" dirty="0"/>
                  <a:t>通过波束成形技术，将不同空间数据流的波束指向不同的终端，实现向不同终端同时发送不同的数据流。而</a:t>
                </a:r>
                <a:r>
                  <a:rPr lang="zh-CN" altLang="en-US" dirty="0">
                    <a:solidFill>
                      <a:srgbClr val="C00000"/>
                    </a:solidFill>
                  </a:rPr>
                  <a:t>从</a:t>
                </a:r>
                <a:r>
                  <a:rPr lang="en-US" altLang="zh-CN" dirty="0">
                    <a:solidFill>
                      <a:srgbClr val="C00000"/>
                    </a:solidFill>
                  </a:rPr>
                  <a:t>Wi-Fi6</a:t>
                </a:r>
                <a:r>
                  <a:rPr lang="zh-CN" altLang="en-US" dirty="0">
                    <a:solidFill>
                      <a:srgbClr val="C00000"/>
                    </a:solidFill>
                  </a:rPr>
                  <a:t>开始，除了下行</a:t>
                </a:r>
                <a:r>
                  <a:rPr lang="en-US" altLang="zh-CN" dirty="0">
                    <a:solidFill>
                      <a:srgbClr val="C00000"/>
                    </a:solidFill>
                  </a:rPr>
                  <a:t>MU-MIMO</a:t>
                </a:r>
                <a:r>
                  <a:rPr lang="zh-CN" altLang="en-US" dirty="0">
                    <a:solidFill>
                      <a:srgbClr val="C00000"/>
                    </a:solidFill>
                  </a:rPr>
                  <a:t>技术外，还扩展支持上行</a:t>
                </a:r>
                <a:r>
                  <a:rPr lang="en-US" altLang="zh-CN" dirty="0">
                    <a:solidFill>
                      <a:srgbClr val="C00000"/>
                    </a:solidFill>
                  </a:rPr>
                  <a:t>MU-MIMO</a:t>
                </a:r>
                <a:r>
                  <a:rPr lang="zh-CN" altLang="en-US" dirty="0">
                    <a:solidFill>
                      <a:srgbClr val="C00000"/>
                    </a:solidFill>
                  </a:rPr>
                  <a:t>，即</a:t>
                </a:r>
                <a:r>
                  <a:rPr lang="en-US" altLang="zh-CN" dirty="0">
                    <a:solidFill>
                      <a:srgbClr val="C00000"/>
                    </a:solidFill>
                  </a:rPr>
                  <a:t>AP</a:t>
                </a:r>
                <a:r>
                  <a:rPr lang="zh-CN" altLang="en-US" dirty="0">
                    <a:solidFill>
                      <a:srgbClr val="C00000"/>
                    </a:solidFill>
                  </a:rPr>
                  <a:t>可以处理不同终端的数据流在空间上的并行发送，提升</a:t>
                </a:r>
                <a:r>
                  <a:rPr lang="en-US" altLang="zh-CN" dirty="0" err="1">
                    <a:solidFill>
                      <a:srgbClr val="C00000"/>
                    </a:solidFill>
                  </a:rPr>
                  <a:t>WiFi</a:t>
                </a:r>
                <a:r>
                  <a:rPr lang="zh-CN" altLang="en-US" dirty="0">
                    <a:solidFill>
                      <a:srgbClr val="C00000"/>
                    </a:solidFill>
                  </a:rPr>
                  <a:t>传输的吞吐量，</a:t>
                </a:r>
                <a:r>
                  <a:rPr lang="en-US" altLang="zh-CN" dirty="0">
                    <a:solidFill>
                      <a:srgbClr val="C00000"/>
                    </a:solidFill>
                  </a:rPr>
                  <a:t>WiFi6</a:t>
                </a:r>
                <a:r>
                  <a:rPr lang="zh-CN" altLang="en-US" dirty="0">
                    <a:solidFill>
                      <a:srgbClr val="C00000"/>
                    </a:solidFill>
                  </a:rPr>
                  <a:t>最多支持</a:t>
                </a:r>
                <a:r>
                  <a:rPr lang="en-US" altLang="zh-CN" dirty="0">
                    <a:solidFill>
                      <a:srgbClr val="C00000"/>
                    </a:solidFill>
                  </a:rPr>
                  <a:t>8</a:t>
                </a:r>
                <a:r>
                  <a:rPr lang="zh-CN" altLang="en-US" dirty="0">
                    <a:solidFill>
                      <a:srgbClr val="C00000"/>
                    </a:solidFill>
                  </a:rPr>
                  <a:t>个数据流的</a:t>
                </a:r>
                <a:r>
                  <a:rPr lang="en-US" altLang="zh-CN" dirty="0">
                    <a:solidFill>
                      <a:srgbClr val="C00000"/>
                    </a:solidFill>
                  </a:rPr>
                  <a:t>MIMO</a:t>
                </a:r>
                <a:r>
                  <a:rPr lang="zh-CN" altLang="en-US" dirty="0">
                    <a:solidFill>
                      <a:srgbClr val="C00000"/>
                    </a:solidFill>
                  </a:rPr>
                  <a:t>技术。</a:t>
                </a:r>
              </a:p>
              <a:p>
                <a:r>
                  <a:rPr lang="zh-CN" altLang="en-US" dirty="0"/>
                  <a:t>４）空间复用和着色技术</a:t>
                </a:r>
                <a:endParaRPr lang="en-US" altLang="zh-CN" dirty="0"/>
              </a:p>
              <a:p>
                <a:pPr lvl="0"/>
                <a:r>
                  <a:rPr lang="zh-CN" altLang="en-US" dirty="0"/>
                  <a:t>随着</a:t>
                </a:r>
                <a:r>
                  <a:rPr lang="en-US" altLang="zh-CN" dirty="0"/>
                  <a:t>Wi-Fi</a:t>
                </a:r>
                <a:r>
                  <a:rPr lang="zh-CN" altLang="en-US" dirty="0"/>
                  <a:t>路由器在家庭中的广泛普及，相邻住户的</a:t>
                </a:r>
                <a:r>
                  <a:rPr lang="en-US" altLang="zh-CN" dirty="0"/>
                  <a:t>AP</a:t>
                </a:r>
                <a:r>
                  <a:rPr lang="zh-CN" altLang="en-US" dirty="0"/>
                  <a:t>或者终端之间可能会有信号强度的重叠空间，即临近的不同基本服务集（</a:t>
                </a:r>
                <a:r>
                  <a:rPr lang="en-US" altLang="zh-CN" dirty="0"/>
                  <a:t>BSS)</a:t>
                </a:r>
                <a:r>
                  <a:rPr lang="zh-CN" altLang="en-US" dirty="0"/>
                  <a:t>的电磁波信号有交集，使得</a:t>
                </a:r>
                <a:r>
                  <a:rPr lang="en-US" altLang="zh-CN" dirty="0"/>
                  <a:t>Wi-Fi</a:t>
                </a:r>
                <a:r>
                  <a:rPr lang="zh-CN" altLang="en-US" dirty="0"/>
                  <a:t>网络的数据传送干扰变得日益明显，根据</a:t>
                </a:r>
                <a:r>
                  <a:rPr lang="en-US" altLang="zh-CN" dirty="0"/>
                  <a:t>Wi-Fi</a:t>
                </a:r>
                <a:r>
                  <a:rPr lang="zh-CN" altLang="en-US" dirty="0"/>
                  <a:t>的载波侦听多路接入和冲突避免机制（</a:t>
                </a:r>
                <a:r>
                  <a:rPr lang="en-US" altLang="zh-CN" dirty="0"/>
                  <a:t>CSMA/CA</a:t>
                </a:r>
                <a:r>
                  <a:rPr lang="zh-CN" altLang="en-US" dirty="0"/>
                  <a:t>）机制，当检测到信道中有其他信道时，</a:t>
                </a:r>
                <a:r>
                  <a:rPr lang="en-US" altLang="zh-CN" dirty="0"/>
                  <a:t>AP</a:t>
                </a:r>
                <a:r>
                  <a:rPr lang="zh-CN" altLang="en-US" dirty="0"/>
                  <a:t>或终端需要进行退避或等待信道空闲，从数据报文的角度上来看，每一个</a:t>
                </a:r>
                <a:r>
                  <a:rPr lang="en-US" altLang="zh-CN" dirty="0"/>
                  <a:t>AP</a:t>
                </a:r>
                <a:r>
                  <a:rPr lang="zh-CN" altLang="en-US" dirty="0"/>
                  <a:t>或终端会收到其他设备的报文，它们通过</a:t>
                </a:r>
                <a:r>
                  <a:rPr lang="en-US" altLang="zh-CN" dirty="0"/>
                  <a:t>MAC</a:t>
                </a:r>
                <a:r>
                  <a:rPr lang="zh-CN" altLang="en-US" dirty="0"/>
                  <a:t>层进行报文分析，接收自己的报文，丢弃其他无关的报文。但干扰越多，</a:t>
                </a:r>
                <a:r>
                  <a:rPr lang="en-US" altLang="zh-CN" dirty="0"/>
                  <a:t>AP</a:t>
                </a:r>
                <a:r>
                  <a:rPr lang="zh-CN" altLang="en-US" dirty="0"/>
                  <a:t>或终端处理无关的报文的开销就越大。</a:t>
                </a:r>
                <a:r>
                  <a:rPr lang="en-US" altLang="zh-CN" b="1" dirty="0"/>
                  <a:t>Wi</a:t>
                </a:r>
                <a:r>
                  <a:rPr lang="zh-CN" altLang="en-US" b="1" dirty="0"/>
                  <a:t>－</a:t>
                </a:r>
                <a:r>
                  <a:rPr lang="en-US" altLang="zh-CN" b="1" dirty="0"/>
                  <a:t>Fi</a:t>
                </a:r>
                <a:r>
                  <a:rPr lang="zh-CN" altLang="en-US" b="1" dirty="0"/>
                  <a:t>６定义的空间复用技术</a:t>
                </a:r>
                <a:r>
                  <a:rPr lang="zh-CN" altLang="en-US" dirty="0"/>
                  <a:t>，是指一个</a:t>
                </a:r>
                <a:r>
                  <a:rPr lang="en-US" altLang="zh-CN" dirty="0"/>
                  <a:t>AP</a:t>
                </a:r>
                <a:r>
                  <a:rPr lang="zh-CN" altLang="en-US" dirty="0"/>
                  <a:t>或者终端在检测到一个临近</a:t>
                </a:r>
                <a:r>
                  <a:rPr lang="en-US" altLang="zh-CN" dirty="0"/>
                  <a:t>BSS</a:t>
                </a:r>
                <a:r>
                  <a:rPr lang="zh-CN" altLang="en-US" dirty="0"/>
                  <a:t>的信号时，如果该信号的强度低于一定程度的门限值，则该设备仍可以在无线媒介中发送数据，而发送数据的信号强度不会干扰临近</a:t>
                </a:r>
                <a:r>
                  <a:rPr lang="en-US" altLang="zh-CN" dirty="0"/>
                  <a:t>BSS</a:t>
                </a:r>
                <a:r>
                  <a:rPr lang="zh-CN" altLang="en-US" dirty="0"/>
                  <a:t>的正常工作。</a:t>
                </a:r>
                <a:r>
                  <a:rPr lang="en-US" altLang="zh-CN" b="1" dirty="0"/>
                  <a:t>Wi</a:t>
                </a:r>
                <a:r>
                  <a:rPr lang="zh-CN" altLang="en-US" b="1" dirty="0"/>
                  <a:t>－</a:t>
                </a:r>
                <a:r>
                  <a:rPr lang="en-US" altLang="zh-CN" b="1" dirty="0"/>
                  <a:t>Fi</a:t>
                </a:r>
                <a:r>
                  <a:rPr lang="zh-CN" altLang="en-US" b="1" dirty="0"/>
                  <a:t>６定义的着色技术，</a:t>
                </a:r>
                <a:r>
                  <a:rPr lang="zh-CN" altLang="en-US" b="0" dirty="0"/>
                  <a:t>则是通过物理层报文头部的</a:t>
                </a:r>
                <a:r>
                  <a:rPr lang="en-US" altLang="zh-CN" b="0" dirty="0"/>
                  <a:t>BSS</a:t>
                </a:r>
                <a:r>
                  <a:rPr lang="zh-CN" altLang="en-US" b="0" dirty="0"/>
                  <a:t>着色字段来区分来自不同的</a:t>
                </a:r>
                <a:r>
                  <a:rPr lang="en-US" altLang="zh-CN" b="0" dirty="0"/>
                  <a:t>BSS</a:t>
                </a:r>
                <a:r>
                  <a:rPr lang="zh-CN" altLang="en-US" b="0" dirty="0"/>
                  <a:t>的数据，</a:t>
                </a:r>
                <a:r>
                  <a:rPr lang="en-US" altLang="zh-CN" b="0" dirty="0"/>
                  <a:t>Wi</a:t>
                </a:r>
                <a:r>
                  <a:rPr lang="zh-CN" altLang="en-US" b="0" dirty="0"/>
                  <a:t>－</a:t>
                </a:r>
                <a:r>
                  <a:rPr lang="en-US" altLang="zh-CN" b="0" dirty="0"/>
                  <a:t>Fi</a:t>
                </a:r>
                <a:r>
                  <a:rPr lang="zh-CN" altLang="en-US" b="0" dirty="0"/>
                  <a:t>设备在物理层上识别这个字段，就可以在物理层上直接进行分析，而不必通过</a:t>
                </a:r>
                <a:r>
                  <a:rPr lang="en-US" altLang="zh-CN" b="0" dirty="0"/>
                  <a:t>MAC</a:t>
                </a:r>
                <a:r>
                  <a:rPr lang="zh-CN" altLang="en-US" b="0" dirty="0"/>
                  <a:t>层才知道是否临近</a:t>
                </a:r>
                <a:r>
                  <a:rPr lang="en-US" altLang="zh-CN" b="0" dirty="0"/>
                  <a:t>CSS</a:t>
                </a:r>
                <a:r>
                  <a:rPr lang="zh-CN" altLang="en-US" b="0" dirty="0"/>
                  <a:t>的干扰报文。</a:t>
                </a:r>
                <a:endParaRPr lang="en-US" altLang="zh-CN" b="0" dirty="0"/>
              </a:p>
              <a:p>
                <a:pPr lvl="0"/>
                <a:r>
                  <a:rPr lang="zh-CN" altLang="en-US" b="0" dirty="0"/>
                  <a:t>这种空间复用与着色技术提升多</a:t>
                </a:r>
                <a:r>
                  <a:rPr lang="en-US" altLang="zh-CN" b="0" dirty="0"/>
                  <a:t>BSS</a:t>
                </a:r>
                <a:r>
                  <a:rPr lang="zh-CN" altLang="en-US" b="0" dirty="0"/>
                  <a:t>情况下</a:t>
                </a:r>
                <a:r>
                  <a:rPr lang="en-US" altLang="zh-CN" b="0" dirty="0"/>
                  <a:t>Wi</a:t>
                </a:r>
                <a:r>
                  <a:rPr lang="zh-CN" altLang="en-US" b="0" dirty="0"/>
                  <a:t>－</a:t>
                </a:r>
                <a:r>
                  <a:rPr lang="en-US" altLang="zh-CN" b="0" dirty="0"/>
                  <a:t>Fi</a:t>
                </a:r>
                <a:r>
                  <a:rPr lang="zh-CN" altLang="en-US" b="0" dirty="0"/>
                  <a:t>传送数据的效率，降低</a:t>
                </a:r>
                <a:r>
                  <a:rPr lang="en-US" altLang="zh-CN" b="0" dirty="0"/>
                  <a:t>Wi</a:t>
                </a:r>
                <a:r>
                  <a:rPr lang="zh-CN" altLang="en-US" b="0" dirty="0"/>
                  <a:t>－</a:t>
                </a:r>
                <a:r>
                  <a:rPr lang="en-US" altLang="zh-CN" b="0" dirty="0"/>
                  <a:t>Fi</a:t>
                </a:r>
                <a:r>
                  <a:rPr lang="zh-CN" altLang="en-US" b="0" dirty="0"/>
                  <a:t>设备发送和接收数据的延迟。</a:t>
                </a:r>
                <a:endParaRPr lang="en-US" altLang="zh-CN" b="0" dirty="0"/>
              </a:p>
              <a:p>
                <a:pPr lvl="0"/>
                <a:r>
                  <a:rPr lang="zh-CN" altLang="en-US" b="0" dirty="0"/>
                  <a:t>５）目标唤醒时间</a:t>
                </a:r>
                <a:r>
                  <a:rPr lang="en-US" altLang="zh-CN" b="0" dirty="0"/>
                  <a:t>TWT</a:t>
                </a:r>
                <a:r>
                  <a:rPr lang="zh-CN" altLang="en-US" b="0" dirty="0"/>
                  <a:t>的低功耗技术</a:t>
                </a:r>
                <a:endParaRPr lang="en-US" altLang="zh-C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a:t>
                </a:r>
                <a:r>
                  <a:rPr lang="zh-CN" altLang="en-US" dirty="0"/>
                  <a:t>－</a:t>
                </a:r>
                <a:r>
                  <a:rPr lang="en-US" altLang="zh-CN" dirty="0"/>
                  <a:t>Fi</a:t>
                </a:r>
                <a:r>
                  <a:rPr lang="zh-CN" altLang="en-US" dirty="0"/>
                  <a:t>５的低功耗技术实现的是</a:t>
                </a:r>
                <a:r>
                  <a:rPr lang="en-US" altLang="zh-CN" dirty="0"/>
                  <a:t>Wi</a:t>
                </a:r>
                <a:r>
                  <a:rPr lang="zh-CN" altLang="en-US" dirty="0"/>
                  <a:t>－</a:t>
                </a:r>
                <a:r>
                  <a:rPr lang="en-US" altLang="zh-CN" dirty="0"/>
                  <a:t>Fi</a:t>
                </a:r>
                <a:r>
                  <a:rPr lang="zh-CN" altLang="en-US" dirty="0"/>
                  <a:t>终端在规定的时间内从低功耗的状态中直接被唤醒。而</a:t>
                </a:r>
                <a:r>
                  <a:rPr lang="en-US" altLang="zh-CN" dirty="0"/>
                  <a:t>Wi</a:t>
                </a:r>
                <a:r>
                  <a:rPr lang="zh-CN" altLang="en-US" dirty="0"/>
                  <a:t>－</a:t>
                </a:r>
                <a:r>
                  <a:rPr lang="en-US" altLang="zh-CN" dirty="0"/>
                  <a:t>Fi</a:t>
                </a:r>
                <a:r>
                  <a:rPr lang="zh-CN" altLang="en-US" dirty="0"/>
                  <a:t>６的</a:t>
                </a:r>
                <a:r>
                  <a:rPr lang="en-US" altLang="zh-CN" dirty="0"/>
                  <a:t>TWT</a:t>
                </a:r>
                <a:r>
                  <a:rPr lang="zh-CN" altLang="en-US" dirty="0"/>
                  <a:t>技术是借鉴了</a:t>
                </a:r>
                <a:r>
                  <a:rPr lang="en-US" altLang="zh-CN" dirty="0"/>
                  <a:t>IEEE</a:t>
                </a:r>
                <a:r>
                  <a:rPr lang="zh-CN" altLang="en-US" dirty="0"/>
                  <a:t>８０２</a:t>
                </a:r>
                <a:r>
                  <a:rPr lang="en-US" altLang="zh-CN" dirty="0"/>
                  <a:t>.</a:t>
                </a:r>
                <a:r>
                  <a:rPr lang="zh-CN" altLang="en-US" dirty="0"/>
                  <a:t>１１ａｈ标准，定义了</a:t>
                </a:r>
                <a:r>
                  <a:rPr lang="en-US" altLang="zh-CN" dirty="0"/>
                  <a:t>AP</a:t>
                </a:r>
                <a:r>
                  <a:rPr lang="zh-CN" altLang="en-US" dirty="0"/>
                  <a:t>与</a:t>
                </a:r>
                <a:r>
                  <a:rPr lang="en-US" altLang="zh-CN" dirty="0"/>
                  <a:t>STA</a:t>
                </a:r>
                <a:r>
                  <a:rPr lang="zh-CN" altLang="en-US" dirty="0"/>
                  <a:t>协商其唤醒时间和发送，接收数据周期机制。</a:t>
                </a:r>
                <a:r>
                  <a:rPr lang="zh-CN" altLang="en-US" dirty="0">
                    <a:solidFill>
                      <a:srgbClr val="C00000"/>
                    </a:solidFill>
                  </a:rPr>
                  <a:t>该机制允许</a:t>
                </a:r>
                <a:r>
                  <a:rPr lang="en-US" altLang="zh-CN" dirty="0">
                    <a:solidFill>
                      <a:srgbClr val="C00000"/>
                    </a:solidFill>
                  </a:rPr>
                  <a:t>AP</a:t>
                </a:r>
                <a:r>
                  <a:rPr lang="zh-CN" altLang="en-US" dirty="0">
                    <a:solidFill>
                      <a:srgbClr val="C00000"/>
                    </a:solidFill>
                  </a:rPr>
                  <a:t>可以将</a:t>
                </a:r>
                <a:r>
                  <a:rPr lang="en-US" altLang="zh-CN" dirty="0">
                    <a:solidFill>
                      <a:srgbClr val="C00000"/>
                    </a:solidFill>
                  </a:rPr>
                  <a:t>STA</a:t>
                </a:r>
                <a:r>
                  <a:rPr lang="zh-CN" altLang="en-US" dirty="0">
                    <a:solidFill>
                      <a:srgbClr val="C00000"/>
                    </a:solidFill>
                  </a:rPr>
                  <a:t>分到不同的唤醒周期组，减少唤醒后同时竞争无限媒介的设备数量。</a:t>
                </a:r>
                <a:r>
                  <a:rPr lang="en-US" altLang="zh-CN" dirty="0">
                    <a:solidFill>
                      <a:srgbClr val="C00000"/>
                    </a:solidFill>
                  </a:rPr>
                  <a:t>TWT</a:t>
                </a:r>
                <a:r>
                  <a:rPr lang="zh-CN" altLang="en-US" dirty="0">
                    <a:solidFill>
                      <a:srgbClr val="C00000"/>
                    </a:solidFill>
                  </a:rPr>
                  <a:t>技术增加了设备睡眠时间，从而提升电池寿命，降低终端功耗。</a:t>
                </a:r>
              </a:p>
              <a:p>
                <a:pPr lvl="0"/>
                <a:endParaRPr lang="zh-CN" altLang="en-US" dirty="0"/>
              </a:p>
              <a:p>
                <a:pPr algn="l"/>
                <a:endParaRPr lang="zh-CN" altLang="en-US" dirty="0"/>
              </a:p>
            </p:txBody>
          </p:sp>
        </mc:Fallback>
      </mc:AlternateContent>
    </p:spTree>
    <p:extLst>
      <p:ext uri="{BB962C8B-B14F-4D97-AF65-F5344CB8AC3E}">
        <p14:creationId xmlns:p14="http://schemas.microsoft.com/office/powerpoint/2010/main" val="3305836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3958388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3835978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2518987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1683950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40485105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indent="457200"/>
            <a:endParaRPr lang="en-US" altLang="zh-CN" sz="1200" dirty="0">
              <a:solidFill>
                <a:srgbClr val="FF0000"/>
              </a:solidFill>
            </a:endParaRPr>
          </a:p>
        </p:txBody>
      </p:sp>
    </p:spTree>
    <p:extLst>
      <p:ext uri="{BB962C8B-B14F-4D97-AF65-F5344CB8AC3E}">
        <p14:creationId xmlns:p14="http://schemas.microsoft.com/office/powerpoint/2010/main" val="11463814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15613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76344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4104170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2192536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1867667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4270422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3952255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38931391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4047590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20189829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dirty="0"/>
          </a:p>
        </p:txBody>
      </p:sp>
    </p:spTree>
    <p:extLst>
      <p:ext uri="{BB962C8B-B14F-4D97-AF65-F5344CB8AC3E}">
        <p14:creationId xmlns:p14="http://schemas.microsoft.com/office/powerpoint/2010/main" val="211179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b="1" dirty="0"/>
          </a:p>
        </p:txBody>
      </p:sp>
    </p:spTree>
    <p:extLst>
      <p:ext uri="{BB962C8B-B14F-4D97-AF65-F5344CB8AC3E}">
        <p14:creationId xmlns:p14="http://schemas.microsoft.com/office/powerpoint/2010/main" val="369996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9544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b="1" dirty="0"/>
          </a:p>
        </p:txBody>
      </p:sp>
    </p:spTree>
    <p:extLst>
      <p:ext uri="{BB962C8B-B14F-4D97-AF65-F5344CB8AC3E}">
        <p14:creationId xmlns:p14="http://schemas.microsoft.com/office/powerpoint/2010/main" val="3166190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b="1" dirty="0"/>
          </a:p>
        </p:txBody>
      </p:sp>
    </p:spTree>
    <p:extLst>
      <p:ext uri="{BB962C8B-B14F-4D97-AF65-F5344CB8AC3E}">
        <p14:creationId xmlns:p14="http://schemas.microsoft.com/office/powerpoint/2010/main" val="19618092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b="1" dirty="0"/>
          </a:p>
        </p:txBody>
      </p:sp>
    </p:spTree>
    <p:extLst>
      <p:ext uri="{BB962C8B-B14F-4D97-AF65-F5344CB8AC3E}">
        <p14:creationId xmlns:p14="http://schemas.microsoft.com/office/powerpoint/2010/main" val="363414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b="1" dirty="0"/>
          </a:p>
        </p:txBody>
      </p:sp>
    </p:spTree>
    <p:extLst>
      <p:ext uri="{BB962C8B-B14F-4D97-AF65-F5344CB8AC3E}">
        <p14:creationId xmlns:p14="http://schemas.microsoft.com/office/powerpoint/2010/main" val="1214866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algn="l"/>
                <a:endParaRPr lang="en-US" altLang="zh-CN" b="1" dirty="0"/>
              </a:p>
            </p:txBody>
          </p:sp>
        </mc:Choice>
        <mc:Fallback xmlns="">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65000"/>
                        <a:lumOff val="35000"/>
                      </a:schemeClr>
                    </a:solidFill>
                  </a:rPr>
                  <a:t>判断</a:t>
                </a:r>
                <a:r>
                  <a:rPr lang="en-US" altLang="zh-CN" dirty="0">
                    <a:solidFill>
                      <a:schemeClr val="tx1">
                        <a:lumMod val="65000"/>
                        <a:lumOff val="35000"/>
                      </a:schemeClr>
                    </a:solidFill>
                  </a:rPr>
                  <a:t>Wi</a:t>
                </a:r>
                <a:r>
                  <a:rPr lang="zh-CN" altLang="en-US" dirty="0">
                    <a:solidFill>
                      <a:schemeClr val="tx1">
                        <a:lumMod val="65000"/>
                        <a:lumOff val="35000"/>
                      </a:schemeClr>
                    </a:solidFill>
                  </a:rPr>
                  <a:t>－</a:t>
                </a:r>
                <a:r>
                  <a:rPr lang="en-US" altLang="zh-CN" dirty="0">
                    <a:solidFill>
                      <a:schemeClr val="tx1">
                        <a:lumMod val="65000"/>
                        <a:lumOff val="35000"/>
                      </a:schemeClr>
                    </a:solidFill>
                  </a:rPr>
                  <a:t>Fi</a:t>
                </a:r>
                <a:r>
                  <a:rPr lang="zh-CN" altLang="en-US" dirty="0">
                    <a:solidFill>
                      <a:schemeClr val="tx1">
                        <a:lumMod val="65000"/>
                        <a:lumOff val="35000"/>
                      </a:schemeClr>
                    </a:solidFill>
                  </a:rPr>
                  <a:t>信号来自那个</a:t>
                </a:r>
                <a:r>
                  <a:rPr lang="en-US" altLang="zh-CN" dirty="0">
                    <a:solidFill>
                      <a:schemeClr val="tx1">
                        <a:lumMod val="65000"/>
                        <a:lumOff val="35000"/>
                      </a:schemeClr>
                    </a:solidFill>
                  </a:rPr>
                  <a:t>BSS</a:t>
                </a:r>
                <a:r>
                  <a:rPr lang="zh-CN" altLang="en-US" dirty="0">
                    <a:solidFill>
                      <a:schemeClr val="tx1">
                        <a:lumMod val="65000"/>
                        <a:lumOff val="35000"/>
                      </a:schemeClr>
                    </a:solidFill>
                  </a:rPr>
                  <a:t>的技术是基于</a:t>
                </a:r>
                <a:r>
                  <a:rPr lang="en-US" altLang="zh-CN" dirty="0">
                    <a:solidFill>
                      <a:schemeClr val="tx1">
                        <a:lumMod val="65000"/>
                        <a:lumOff val="35000"/>
                      </a:schemeClr>
                    </a:solidFill>
                  </a:rPr>
                  <a:t>Wi</a:t>
                </a:r>
                <a:r>
                  <a:rPr lang="zh-CN" altLang="en-US" dirty="0">
                    <a:solidFill>
                      <a:schemeClr val="tx1">
                        <a:lumMod val="65000"/>
                        <a:lumOff val="35000"/>
                      </a:schemeClr>
                    </a:solidFill>
                  </a:rPr>
                  <a:t>－</a:t>
                </a:r>
                <a:r>
                  <a:rPr lang="en-US" altLang="zh-CN" dirty="0">
                    <a:solidFill>
                      <a:schemeClr val="tx1">
                        <a:lumMod val="65000"/>
                        <a:lumOff val="35000"/>
                      </a:schemeClr>
                    </a:solidFill>
                  </a:rPr>
                  <a:t>Fi</a:t>
                </a:r>
                <a:r>
                  <a:rPr lang="zh-CN" altLang="en-US" dirty="0">
                    <a:solidFill>
                      <a:schemeClr val="tx1">
                        <a:lumMod val="65000"/>
                        <a:lumOff val="35000"/>
                      </a:schemeClr>
                    </a:solidFill>
                  </a:rPr>
                  <a:t>６引入的</a:t>
                </a:r>
                <a:r>
                  <a:rPr lang="en-US" altLang="zh-CN" dirty="0">
                    <a:solidFill>
                      <a:schemeClr val="tx1">
                        <a:lumMod val="65000"/>
                        <a:lumOff val="35000"/>
                      </a:schemeClr>
                    </a:solidFill>
                  </a:rPr>
                  <a:t>BSS</a:t>
                </a:r>
                <a:r>
                  <a:rPr lang="zh-CN" altLang="en-US" dirty="0">
                    <a:solidFill>
                      <a:schemeClr val="tx1">
                        <a:lumMod val="65000"/>
                        <a:lumOff val="35000"/>
                      </a:schemeClr>
                    </a:solidFill>
                  </a:rPr>
                  <a:t>着色技术。</a:t>
                </a:r>
                <a:r>
                  <a:rPr lang="en-US" altLang="zh-CN" dirty="0">
                    <a:solidFill>
                      <a:schemeClr val="tx1">
                        <a:lumMod val="65000"/>
                        <a:lumOff val="35000"/>
                      </a:schemeClr>
                    </a:solidFill>
                  </a:rPr>
                  <a:t>AP</a:t>
                </a:r>
                <a:r>
                  <a:rPr lang="zh-CN" altLang="en-US" dirty="0">
                    <a:solidFill>
                      <a:schemeClr val="tx1">
                        <a:lumMod val="65000"/>
                        <a:lumOff val="35000"/>
                      </a:schemeClr>
                    </a:solidFill>
                  </a:rPr>
                  <a:t>或者</a:t>
                </a:r>
                <a:r>
                  <a:rPr lang="en-US" altLang="zh-CN" dirty="0">
                    <a:solidFill>
                      <a:schemeClr val="tx1">
                        <a:lumMod val="65000"/>
                        <a:lumOff val="35000"/>
                      </a:schemeClr>
                    </a:solidFill>
                  </a:rPr>
                  <a:t>STA</a:t>
                </a:r>
                <a:r>
                  <a:rPr lang="zh-CN" altLang="en-US" dirty="0">
                    <a:solidFill>
                      <a:schemeClr val="tx1">
                        <a:lumMod val="65000"/>
                        <a:lumOff val="35000"/>
                      </a:schemeClr>
                    </a:solidFill>
                  </a:rPr>
                  <a:t>发送的物理帧中添加了识别</a:t>
                </a:r>
                <a:r>
                  <a:rPr lang="en-US" altLang="zh-CN" dirty="0">
                    <a:solidFill>
                      <a:schemeClr val="tx1">
                        <a:lumMod val="65000"/>
                        <a:lumOff val="35000"/>
                      </a:schemeClr>
                    </a:solidFill>
                  </a:rPr>
                  <a:t>BSS</a:t>
                </a:r>
                <a:r>
                  <a:rPr lang="zh-CN" altLang="en-US" dirty="0">
                    <a:solidFill>
                      <a:schemeClr val="tx1">
                        <a:lumMod val="65000"/>
                        <a:lumOff val="35000"/>
                      </a:schemeClr>
                    </a:solidFill>
                  </a:rPr>
                  <a:t>类型的字段信息，它被称为</a:t>
                </a:r>
                <a:r>
                  <a:rPr lang="en-US" altLang="zh-CN" dirty="0">
                    <a:solidFill>
                      <a:schemeClr val="tx1">
                        <a:lumMod val="65000"/>
                        <a:lumOff val="35000"/>
                      </a:schemeClr>
                    </a:solidFill>
                  </a:rPr>
                  <a:t>BSS</a:t>
                </a:r>
                <a:r>
                  <a:rPr lang="zh-CN" altLang="en-US" dirty="0">
                    <a:solidFill>
                      <a:schemeClr val="tx1">
                        <a:lumMod val="65000"/>
                        <a:lumOff val="35000"/>
                      </a:schemeClr>
                    </a:solidFill>
                  </a:rPr>
                  <a:t>着色信息，当其他</a:t>
                </a:r>
                <a:r>
                  <a:rPr lang="en-US" altLang="zh-CN" dirty="0">
                    <a:solidFill>
                      <a:schemeClr val="tx1">
                        <a:lumMod val="65000"/>
                        <a:lumOff val="35000"/>
                      </a:schemeClr>
                    </a:solidFill>
                  </a:rPr>
                  <a:t>STA</a:t>
                </a:r>
                <a:r>
                  <a:rPr lang="zh-CN" altLang="en-US" dirty="0">
                    <a:solidFill>
                      <a:schemeClr val="tx1">
                        <a:lumMod val="65000"/>
                        <a:lumOff val="35000"/>
                      </a:schemeClr>
                    </a:solidFill>
                  </a:rPr>
                  <a:t>接收到该帧的时候，把它带有的</a:t>
                </a:r>
                <a:r>
                  <a:rPr lang="en-US" altLang="zh-CN" dirty="0">
                    <a:solidFill>
                      <a:schemeClr val="tx1">
                        <a:lumMod val="65000"/>
                        <a:lumOff val="35000"/>
                      </a:schemeClr>
                    </a:solidFill>
                  </a:rPr>
                  <a:t>BSS</a:t>
                </a:r>
                <a:r>
                  <a:rPr lang="zh-CN" altLang="en-US" dirty="0">
                    <a:solidFill>
                      <a:schemeClr val="tx1">
                        <a:lumMod val="65000"/>
                        <a:lumOff val="35000"/>
                      </a:schemeClr>
                    </a:solidFill>
                  </a:rPr>
                  <a:t>类型与本身的</a:t>
                </a:r>
                <a:r>
                  <a:rPr lang="en-US" altLang="zh-CN" dirty="0">
                    <a:solidFill>
                      <a:schemeClr val="tx1">
                        <a:lumMod val="65000"/>
                        <a:lumOff val="35000"/>
                      </a:schemeClr>
                    </a:solidFill>
                  </a:rPr>
                  <a:t>BSS</a:t>
                </a:r>
                <a:r>
                  <a:rPr lang="zh-CN" altLang="en-US" dirty="0">
                    <a:solidFill>
                      <a:schemeClr val="tx1">
                        <a:lumMod val="65000"/>
                        <a:lumOff val="35000"/>
                      </a:schemeClr>
                    </a:solidFill>
                  </a:rPr>
                  <a:t>的信息进行比较，就能判断物理帧是否属于该</a:t>
                </a:r>
                <a:r>
                  <a:rPr lang="en-US" altLang="zh-CN" dirty="0">
                    <a:solidFill>
                      <a:schemeClr val="tx1">
                        <a:lumMod val="65000"/>
                        <a:lumOff val="35000"/>
                      </a:schemeClr>
                    </a:solidFill>
                  </a:rPr>
                  <a:t>BSS</a:t>
                </a:r>
                <a:r>
                  <a:rPr lang="zh-CN" altLang="en-US" dirty="0">
                    <a:solidFill>
                      <a:schemeClr val="tx1">
                        <a:lumMod val="65000"/>
                        <a:lumOff val="3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65000"/>
                        <a:lumOff val="35000"/>
                      </a:schemeClr>
                    </a:solidFill>
                  </a:rPr>
                  <a:t>在</a:t>
                </a:r>
                <a:r>
                  <a:rPr lang="en-US" altLang="zh-CN" dirty="0">
                    <a:solidFill>
                      <a:schemeClr val="tx1">
                        <a:lumMod val="65000"/>
                        <a:lumOff val="35000"/>
                      </a:schemeClr>
                    </a:solidFill>
                  </a:rPr>
                  <a:t>Wi</a:t>
                </a:r>
                <a:r>
                  <a:rPr lang="zh-CN" altLang="en-US" dirty="0">
                    <a:solidFill>
                      <a:schemeClr val="tx1">
                        <a:lumMod val="65000"/>
                        <a:lumOff val="35000"/>
                      </a:schemeClr>
                    </a:solidFill>
                  </a:rPr>
                  <a:t>－</a:t>
                </a:r>
                <a:r>
                  <a:rPr lang="en-US" altLang="zh-CN" dirty="0">
                    <a:solidFill>
                      <a:schemeClr val="tx1">
                        <a:lumMod val="65000"/>
                        <a:lumOff val="35000"/>
                      </a:schemeClr>
                    </a:solidFill>
                  </a:rPr>
                  <a:t>Fi</a:t>
                </a:r>
                <a:r>
                  <a:rPr lang="zh-CN" altLang="en-US" dirty="0">
                    <a:solidFill>
                      <a:schemeClr val="tx1">
                        <a:lumMod val="65000"/>
                        <a:lumOff val="35000"/>
                      </a:schemeClr>
                    </a:solidFill>
                  </a:rPr>
                  <a:t>６之前，</a:t>
                </a:r>
                <a:r>
                  <a:rPr lang="en-US" altLang="zh-CN" dirty="0">
                    <a:solidFill>
                      <a:schemeClr val="tx1">
                        <a:lumMod val="65000"/>
                        <a:lumOff val="35000"/>
                      </a:schemeClr>
                    </a:solidFill>
                  </a:rPr>
                  <a:t>Wi</a:t>
                </a:r>
                <a:r>
                  <a:rPr lang="zh-CN" altLang="en-US" dirty="0">
                    <a:solidFill>
                      <a:schemeClr val="tx1">
                        <a:lumMod val="65000"/>
                        <a:lumOff val="35000"/>
                      </a:schemeClr>
                    </a:solidFill>
                  </a:rPr>
                  <a:t>－</a:t>
                </a:r>
                <a:r>
                  <a:rPr lang="en-US" altLang="zh-CN" dirty="0">
                    <a:solidFill>
                      <a:schemeClr val="tx1">
                        <a:lumMod val="65000"/>
                        <a:lumOff val="35000"/>
                      </a:schemeClr>
                    </a:solidFill>
                  </a:rPr>
                  <a:t>Fi</a:t>
                </a:r>
                <a:r>
                  <a:rPr lang="zh-CN" altLang="en-US" dirty="0">
                    <a:solidFill>
                      <a:schemeClr val="tx1">
                        <a:lumMod val="65000"/>
                        <a:lumOff val="35000"/>
                      </a:schemeClr>
                    </a:solidFill>
                  </a:rPr>
                  <a:t>设备需要接收完整的数据报文，从</a:t>
                </a:r>
                <a:r>
                  <a:rPr lang="en-US" altLang="zh-CN" dirty="0">
                    <a:solidFill>
                      <a:schemeClr val="tx1">
                        <a:lumMod val="65000"/>
                        <a:lumOff val="35000"/>
                      </a:schemeClr>
                    </a:solidFill>
                  </a:rPr>
                  <a:t>PPDU</a:t>
                </a:r>
                <a:r>
                  <a:rPr lang="zh-CN" altLang="en-US" dirty="0">
                    <a:solidFill>
                      <a:schemeClr val="tx1">
                        <a:lumMod val="65000"/>
                        <a:lumOff val="35000"/>
                      </a:schemeClr>
                    </a:solidFill>
                  </a:rPr>
                  <a:t>中解析出</a:t>
                </a:r>
                <a:r>
                  <a:rPr lang="en-US" altLang="zh-CN" dirty="0">
                    <a:solidFill>
                      <a:schemeClr val="tx1">
                        <a:lumMod val="65000"/>
                        <a:lumOff val="35000"/>
                      </a:schemeClr>
                    </a:solidFill>
                  </a:rPr>
                  <a:t>MPDU</a:t>
                </a:r>
                <a:r>
                  <a:rPr lang="zh-CN" altLang="en-US" dirty="0">
                    <a:solidFill>
                      <a:schemeClr val="tx1">
                        <a:lumMod val="65000"/>
                        <a:lumOff val="35000"/>
                      </a:schemeClr>
                    </a:solidFill>
                  </a:rPr>
                  <a:t>，然后根据</a:t>
                </a:r>
                <a:r>
                  <a:rPr lang="en-US" altLang="zh-CN" dirty="0">
                    <a:solidFill>
                      <a:schemeClr val="tx1">
                        <a:lumMod val="65000"/>
                        <a:lumOff val="35000"/>
                      </a:schemeClr>
                    </a:solidFill>
                  </a:rPr>
                  <a:t>MAC</a:t>
                </a:r>
                <a:r>
                  <a:rPr lang="zh-CN" altLang="en-US" dirty="0">
                    <a:solidFill>
                      <a:schemeClr val="tx1">
                        <a:lumMod val="65000"/>
                        <a:lumOff val="35000"/>
                      </a:schemeClr>
                    </a:solidFill>
                  </a:rPr>
                  <a:t>头部上的</a:t>
                </a:r>
                <a:r>
                  <a:rPr lang="en-US" altLang="zh-CN" dirty="0">
                    <a:solidFill>
                      <a:schemeClr val="tx1">
                        <a:lumMod val="65000"/>
                        <a:lumOff val="35000"/>
                      </a:schemeClr>
                    </a:solidFill>
                  </a:rPr>
                  <a:t>BSSID</a:t>
                </a:r>
                <a:r>
                  <a:rPr lang="zh-CN" altLang="en-US" dirty="0">
                    <a:solidFill>
                      <a:schemeClr val="tx1">
                        <a:lumMod val="65000"/>
                        <a:lumOff val="35000"/>
                      </a:schemeClr>
                    </a:solidFill>
                  </a:rPr>
                  <a:t>信息，判断该</a:t>
                </a:r>
                <a:r>
                  <a:rPr lang="en-US" altLang="zh-CN" dirty="0">
                    <a:solidFill>
                      <a:schemeClr val="tx1">
                        <a:lumMod val="65000"/>
                        <a:lumOff val="35000"/>
                      </a:schemeClr>
                    </a:solidFill>
                  </a:rPr>
                  <a:t>PPDU</a:t>
                </a:r>
                <a:r>
                  <a:rPr lang="zh-CN" altLang="en-US" dirty="0">
                    <a:solidFill>
                      <a:schemeClr val="tx1">
                        <a:lumMod val="65000"/>
                        <a:lumOff val="35000"/>
                      </a:schemeClr>
                    </a:solidFill>
                  </a:rPr>
                  <a:t>是来自本身</a:t>
                </a:r>
                <a:r>
                  <a:rPr lang="en-US" altLang="zh-CN" dirty="0">
                    <a:solidFill>
                      <a:schemeClr val="tx1">
                        <a:lumMod val="65000"/>
                        <a:lumOff val="35000"/>
                      </a:schemeClr>
                    </a:solidFill>
                  </a:rPr>
                  <a:t>BSS</a:t>
                </a:r>
                <a:r>
                  <a:rPr lang="zh-CN" altLang="en-US" dirty="0">
                    <a:solidFill>
                      <a:schemeClr val="tx1">
                        <a:lumMod val="65000"/>
                        <a:lumOff val="35000"/>
                      </a:schemeClr>
                    </a:solidFill>
                  </a:rPr>
                  <a:t>还是邻居</a:t>
                </a:r>
                <a:r>
                  <a:rPr lang="en-US" altLang="zh-CN" dirty="0">
                    <a:solidFill>
                      <a:schemeClr val="tx1">
                        <a:lumMod val="65000"/>
                        <a:lumOff val="35000"/>
                      </a:schemeClr>
                    </a:solidFill>
                  </a:rPr>
                  <a:t>BSS</a:t>
                </a:r>
                <a:r>
                  <a:rPr lang="zh-CN" altLang="en-US" dirty="0">
                    <a:solidFill>
                      <a:schemeClr val="tx1">
                        <a:lumMod val="65000"/>
                        <a:lumOff val="35000"/>
                      </a:schemeClr>
                    </a:solidFill>
                  </a:rPr>
                  <a:t>。</a:t>
                </a:r>
                <a:r>
                  <a:rPr lang="en-US" altLang="zh-CN" dirty="0" err="1">
                    <a:solidFill>
                      <a:schemeClr val="tx1">
                        <a:lumMod val="65000"/>
                        <a:lumOff val="35000"/>
                      </a:schemeClr>
                    </a:solidFill>
                  </a:rPr>
                  <a:t>WiFi</a:t>
                </a:r>
                <a:r>
                  <a:rPr lang="zh-CN" altLang="en-US" dirty="0">
                    <a:solidFill>
                      <a:schemeClr val="tx1">
                        <a:lumMod val="65000"/>
                        <a:lumOff val="35000"/>
                      </a:schemeClr>
                    </a:solidFill>
                  </a:rPr>
                  <a:t>６的</a:t>
                </a:r>
                <a:r>
                  <a:rPr lang="en-US" altLang="zh-CN" dirty="0">
                    <a:solidFill>
                      <a:schemeClr val="tx1">
                        <a:lumMod val="65000"/>
                        <a:lumOff val="35000"/>
                      </a:schemeClr>
                    </a:solidFill>
                  </a:rPr>
                  <a:t>BSS</a:t>
                </a:r>
                <a:r>
                  <a:rPr lang="zh-CN" altLang="en-US" dirty="0">
                    <a:solidFill>
                      <a:schemeClr val="tx1">
                        <a:lumMod val="65000"/>
                        <a:lumOff val="35000"/>
                      </a:schemeClr>
                    </a:solidFill>
                  </a:rPr>
                  <a:t>着色技术不再需要解析</a:t>
                </a:r>
                <a:r>
                  <a:rPr lang="en-US" altLang="zh-CN" dirty="0">
                    <a:solidFill>
                      <a:schemeClr val="tx1">
                        <a:lumMod val="65000"/>
                        <a:lumOff val="35000"/>
                      </a:schemeClr>
                    </a:solidFill>
                  </a:rPr>
                  <a:t>MAC</a:t>
                </a:r>
                <a:r>
                  <a:rPr lang="zh-CN" altLang="en-US" dirty="0">
                    <a:solidFill>
                      <a:schemeClr val="tx1">
                        <a:lumMod val="65000"/>
                        <a:lumOff val="35000"/>
                      </a:schemeClr>
                    </a:solidFill>
                  </a:rPr>
                  <a:t>层中的</a:t>
                </a:r>
                <a:r>
                  <a:rPr lang="en-US" altLang="zh-CN" dirty="0">
                    <a:solidFill>
                      <a:schemeClr val="tx1">
                        <a:lumMod val="65000"/>
                        <a:lumOff val="35000"/>
                      </a:schemeClr>
                    </a:solidFill>
                  </a:rPr>
                  <a:t>BSSID</a:t>
                </a:r>
                <a:r>
                  <a:rPr lang="zh-CN" altLang="en-US" dirty="0">
                    <a:solidFill>
                      <a:schemeClr val="tx1">
                        <a:lumMod val="65000"/>
                        <a:lumOff val="35000"/>
                      </a:schemeClr>
                    </a:solidFill>
                  </a:rPr>
                  <a:t>字段信息，因而节省了解析数据报文的额外开销，使得设备可以尽快判断能否使用空间复用技术传送数据。</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着色技术最初来自８０２</a:t>
                </a:r>
                <a:r>
                  <a:rPr lang="en-US" altLang="zh-CN" sz="1200" dirty="0">
                    <a:solidFill>
                      <a:schemeClr val="tx1">
                        <a:lumMod val="65000"/>
                        <a:lumOff val="35000"/>
                      </a:schemeClr>
                    </a:solidFill>
                  </a:rPr>
                  <a:t>.</a:t>
                </a:r>
                <a:r>
                  <a:rPr lang="zh-CN" altLang="en-US" sz="1200" dirty="0">
                    <a:solidFill>
                      <a:schemeClr val="tx1">
                        <a:lumMod val="65000"/>
                        <a:lumOff val="35000"/>
                      </a:schemeClr>
                    </a:solidFill>
                  </a:rPr>
                  <a:t>１１ａｈ协议，在那里被定义为３个比特，用来识别最多</a:t>
                </a:r>
                <a:r>
                  <a:rPr lang="zh-CN" altLang="en-US" sz="1200" i="0">
                    <a:solidFill>
                      <a:schemeClr val="tx1">
                        <a:lumMod val="65000"/>
                        <a:lumOff val="35000"/>
                      </a:schemeClr>
                    </a:solidFill>
                    <a:latin typeface="Cambria Math" panose="02040503050406030204" pitchFamily="18" charset="0"/>
                  </a:rPr>
                  <a:t>２</a:t>
                </a:r>
                <a:r>
                  <a:rPr lang="en-US" altLang="zh-CN" sz="1200" i="0">
                    <a:solidFill>
                      <a:schemeClr val="tx1">
                        <a:lumMod val="65000"/>
                        <a:lumOff val="35000"/>
                      </a:schemeClr>
                    </a:solidFill>
                    <a:latin typeface="Cambria Math" panose="02040503050406030204" pitchFamily="18" charset="0"/>
                  </a:rPr>
                  <a:t>^</a:t>
                </a:r>
                <a:r>
                  <a:rPr lang="zh-CN" altLang="en-US" sz="1200" i="0">
                    <a:solidFill>
                      <a:schemeClr val="tx1">
                        <a:lumMod val="65000"/>
                        <a:lumOff val="35000"/>
                      </a:schemeClr>
                    </a:solidFill>
                    <a:latin typeface="Cambria Math" panose="02040503050406030204" pitchFamily="18" charset="0"/>
                  </a:rPr>
                  <a:t>３</a:t>
                </a:r>
                <a:r>
                  <a:rPr lang="zh-CN" altLang="en-US" sz="1200" dirty="0">
                    <a:solidFill>
                      <a:schemeClr val="tx1">
                        <a:lumMod val="65000"/>
                        <a:lumOff val="35000"/>
                      </a:schemeClr>
                    </a:solidFill>
                  </a:rPr>
                  <a:t>＝８不同的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，用来满足物理层设备部署的需求。由于</a:t>
                </a:r>
                <a:r>
                  <a:rPr lang="en-US" altLang="zh-CN" sz="1200" dirty="0">
                    <a:solidFill>
                      <a:schemeClr val="tx1">
                        <a:lumMod val="65000"/>
                        <a:lumOff val="35000"/>
                      </a:schemeClr>
                    </a:solidFill>
                  </a:rPr>
                  <a:t>Wi</a:t>
                </a:r>
                <a:r>
                  <a:rPr lang="zh-CN" altLang="en-US" sz="1200" dirty="0">
                    <a:solidFill>
                      <a:schemeClr val="tx1">
                        <a:lumMod val="65000"/>
                        <a:lumOff val="35000"/>
                      </a:schemeClr>
                    </a:solidFill>
                  </a:rPr>
                  <a:t>－</a:t>
                </a:r>
                <a:r>
                  <a:rPr lang="en-US" altLang="zh-CN" sz="1200" dirty="0">
                    <a:solidFill>
                      <a:schemeClr val="tx1">
                        <a:lumMod val="65000"/>
                        <a:lumOff val="35000"/>
                      </a:schemeClr>
                    </a:solidFill>
                  </a:rPr>
                  <a:t>Fi</a:t>
                </a:r>
                <a:r>
                  <a:rPr lang="zh-CN" altLang="en-US" sz="1200" dirty="0">
                    <a:solidFill>
                      <a:schemeClr val="tx1">
                        <a:lumMod val="65000"/>
                        <a:lumOff val="35000"/>
                      </a:schemeClr>
                    </a:solidFill>
                  </a:rPr>
                  <a:t>网络的部署越来越密集，</a:t>
                </a:r>
                <a:r>
                  <a:rPr lang="en-US" altLang="zh-CN" sz="1200" dirty="0">
                    <a:solidFill>
                      <a:schemeClr val="tx1">
                        <a:lumMod val="65000"/>
                        <a:lumOff val="35000"/>
                      </a:schemeClr>
                    </a:solidFill>
                  </a:rPr>
                  <a:t>Wi</a:t>
                </a:r>
                <a:r>
                  <a:rPr lang="zh-CN" altLang="en-US" sz="1200" dirty="0">
                    <a:solidFill>
                      <a:schemeClr val="tx1">
                        <a:lumMod val="65000"/>
                        <a:lumOff val="35000"/>
                      </a:schemeClr>
                    </a:solidFill>
                  </a:rPr>
                  <a:t>－</a:t>
                </a:r>
                <a:r>
                  <a:rPr lang="en-US" altLang="zh-CN" sz="1200" dirty="0">
                    <a:solidFill>
                      <a:schemeClr val="tx1">
                        <a:lumMod val="65000"/>
                        <a:lumOff val="35000"/>
                      </a:schemeClr>
                    </a:solidFill>
                  </a:rPr>
                  <a:t>Fi</a:t>
                </a:r>
                <a:r>
                  <a:rPr lang="zh-CN" altLang="en-US" sz="1200" dirty="0">
                    <a:solidFill>
                      <a:schemeClr val="tx1">
                        <a:lumMod val="65000"/>
                        <a:lumOff val="35000"/>
                      </a:schemeClr>
                    </a:solidFill>
                  </a:rPr>
                  <a:t>６在此基础上将</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着色技术进一步扩展为６比特，用来标识最多</a:t>
                </a:r>
                <a:r>
                  <a:rPr lang="zh-CN" altLang="en-US" sz="1200" i="0">
                    <a:solidFill>
                      <a:schemeClr val="tx1">
                        <a:lumMod val="65000"/>
                        <a:lumOff val="35000"/>
                      </a:schemeClr>
                    </a:solidFill>
                    <a:latin typeface="Cambria Math" panose="02040503050406030204" pitchFamily="18" charset="0"/>
                  </a:rPr>
                  <a:t>２</a:t>
                </a:r>
                <a:r>
                  <a:rPr lang="en-US" altLang="zh-CN" sz="1200" i="0">
                    <a:solidFill>
                      <a:schemeClr val="tx1">
                        <a:lumMod val="65000"/>
                        <a:lumOff val="35000"/>
                      </a:schemeClr>
                    </a:solidFill>
                    <a:latin typeface="Cambria Math" panose="02040503050406030204" pitchFamily="18" charset="0"/>
                  </a:rPr>
                  <a:t>^</a:t>
                </a:r>
                <a:r>
                  <a:rPr lang="zh-CN" altLang="en-US" sz="1200" i="0">
                    <a:solidFill>
                      <a:schemeClr val="tx1">
                        <a:lumMod val="65000"/>
                        <a:lumOff val="35000"/>
                      </a:schemeClr>
                    </a:solidFill>
                    <a:latin typeface="Cambria Math" panose="02040503050406030204" pitchFamily="18" charset="0"/>
                  </a:rPr>
                  <a:t>６</a:t>
                </a:r>
                <a:r>
                  <a:rPr lang="zh-CN" altLang="en-US" sz="1200" dirty="0">
                    <a:solidFill>
                      <a:schemeClr val="tx1">
                        <a:lumMod val="65000"/>
                        <a:lumOff val="35000"/>
                      </a:schemeClr>
                    </a:solidFill>
                  </a:rPr>
                  <a:t>＝６４个不同的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，可以满足大部分场景需求。</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rPr>
                  <a:t>在一个</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内，</a:t>
                </a: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和</a:t>
                </a:r>
                <a:r>
                  <a:rPr lang="en-US" altLang="zh-CN" sz="1200" dirty="0">
                    <a:solidFill>
                      <a:schemeClr val="tx1">
                        <a:lumMod val="65000"/>
                        <a:lumOff val="35000"/>
                      </a:schemeClr>
                    </a:solidFill>
                  </a:rPr>
                  <a:t>STA</a:t>
                </a:r>
                <a:r>
                  <a:rPr lang="zh-CN" altLang="en-US" sz="1200" dirty="0">
                    <a:solidFill>
                      <a:schemeClr val="tx1">
                        <a:lumMod val="65000"/>
                        <a:lumOff val="35000"/>
                      </a:schemeClr>
                    </a:solidFill>
                  </a:rPr>
                  <a:t>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着色需要保持一致。每个</a:t>
                </a: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通过信标帧或者探测响应帧指示其</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着色值，当一个新的</a:t>
                </a: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开始工作时，首先收集周围相同信道</a:t>
                </a: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的信标帧所携带的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着色值，然后配置一个不同的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着色值。而</a:t>
                </a:r>
                <a:r>
                  <a:rPr lang="en-US" altLang="zh-CN" sz="1200" dirty="0">
                    <a:solidFill>
                      <a:schemeClr val="tx1">
                        <a:lumMod val="65000"/>
                        <a:lumOff val="35000"/>
                      </a:schemeClr>
                    </a:solidFill>
                  </a:rPr>
                  <a:t>STA</a:t>
                </a:r>
                <a:r>
                  <a:rPr lang="zh-CN" altLang="en-US" sz="1200" dirty="0">
                    <a:solidFill>
                      <a:schemeClr val="tx1">
                        <a:lumMod val="65000"/>
                        <a:lumOff val="35000"/>
                      </a:schemeClr>
                    </a:solidFill>
                  </a:rPr>
                  <a:t>发送的</a:t>
                </a:r>
                <a:r>
                  <a:rPr lang="en-US" altLang="zh-CN" sz="1200" dirty="0">
                    <a:solidFill>
                      <a:schemeClr val="tx1">
                        <a:lumMod val="65000"/>
                        <a:lumOff val="35000"/>
                      </a:schemeClr>
                    </a:solidFill>
                  </a:rPr>
                  <a:t>HE</a:t>
                </a:r>
                <a:r>
                  <a:rPr lang="zh-CN" altLang="en-US" sz="1200" dirty="0">
                    <a:solidFill>
                      <a:schemeClr val="tx1">
                        <a:lumMod val="65000"/>
                        <a:lumOff val="35000"/>
                      </a:schemeClr>
                    </a:solidFill>
                  </a:rPr>
                  <a:t>　</a:t>
                </a:r>
                <a:r>
                  <a:rPr lang="en-US" altLang="zh-CN" sz="1200" dirty="0">
                    <a:solidFill>
                      <a:schemeClr val="tx1">
                        <a:lumMod val="65000"/>
                        <a:lumOff val="35000"/>
                      </a:schemeClr>
                    </a:solidFill>
                  </a:rPr>
                  <a:t>PPDU</a:t>
                </a:r>
                <a:r>
                  <a:rPr lang="zh-CN" altLang="en-US" sz="1200" dirty="0">
                    <a:solidFill>
                      <a:schemeClr val="tx1">
                        <a:lumMod val="65000"/>
                        <a:lumOff val="35000"/>
                      </a:schemeClr>
                    </a:solidFill>
                  </a:rPr>
                  <a:t>中携带与连接的</a:t>
                </a: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一致的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正常工作以后，可以通过主动收集，或者通过连接的</a:t>
                </a:r>
                <a:r>
                  <a:rPr lang="en-US" altLang="zh-CN" sz="1200" dirty="0">
                    <a:solidFill>
                      <a:schemeClr val="tx1">
                        <a:lumMod val="65000"/>
                        <a:lumOff val="35000"/>
                      </a:schemeClr>
                    </a:solidFill>
                  </a:rPr>
                  <a:t>STA</a:t>
                </a:r>
                <a:r>
                  <a:rPr lang="zh-CN" altLang="en-US" sz="1200" dirty="0">
                    <a:solidFill>
                      <a:schemeClr val="tx1">
                        <a:lumMod val="65000"/>
                        <a:lumOff val="35000"/>
                      </a:schemeClr>
                    </a:solidFill>
                  </a:rPr>
                  <a:t>协助收集周围</a:t>
                </a: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广播的信标帧以及探测响应帧，判断是否存在</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冲突。如果存在冲突，</a:t>
                </a:r>
                <a:r>
                  <a:rPr lang="en-US" altLang="zh-CN" sz="1200" dirty="0">
                    <a:solidFill>
                      <a:schemeClr val="tx1">
                        <a:lumMod val="65000"/>
                        <a:lumOff val="35000"/>
                      </a:schemeClr>
                    </a:solidFill>
                  </a:rPr>
                  <a:t>AP</a:t>
                </a:r>
                <a:r>
                  <a:rPr lang="zh-CN" altLang="en-US" sz="1200" dirty="0">
                    <a:solidFill>
                      <a:schemeClr val="tx1">
                        <a:lumMod val="65000"/>
                        <a:lumOff val="35000"/>
                      </a:schemeClr>
                    </a:solidFill>
                  </a:rPr>
                  <a:t>就通过在信标帧，探测响应帧中携带的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着色修改通告字段，告知连接的</a:t>
                </a:r>
                <a:r>
                  <a:rPr lang="en-US" altLang="zh-CN" sz="1200" dirty="0">
                    <a:solidFill>
                      <a:schemeClr val="tx1">
                        <a:lumMod val="65000"/>
                        <a:lumOff val="35000"/>
                      </a:schemeClr>
                    </a:solidFill>
                  </a:rPr>
                  <a:t>STA</a:t>
                </a:r>
                <a:r>
                  <a:rPr lang="zh-CN" altLang="en-US" sz="1200" dirty="0">
                    <a:solidFill>
                      <a:schemeClr val="tx1">
                        <a:lumMod val="65000"/>
                        <a:lumOff val="35000"/>
                      </a:schemeClr>
                    </a:solidFill>
                  </a:rPr>
                  <a:t>的</a:t>
                </a:r>
                <a:r>
                  <a:rPr lang="en-US" altLang="zh-CN" sz="1200" dirty="0">
                    <a:solidFill>
                      <a:schemeClr val="tx1">
                        <a:lumMod val="65000"/>
                        <a:lumOff val="35000"/>
                      </a:schemeClr>
                    </a:solidFill>
                  </a:rPr>
                  <a:t>STA</a:t>
                </a:r>
                <a:r>
                  <a:rPr lang="zh-CN" altLang="en-US" sz="1200" dirty="0">
                    <a:solidFill>
                      <a:schemeClr val="tx1">
                        <a:lumMod val="65000"/>
                        <a:lumOff val="35000"/>
                      </a:schemeClr>
                    </a:solidFill>
                  </a:rPr>
                  <a:t>一起切换到一个新的</a:t>
                </a:r>
                <a:r>
                  <a:rPr lang="en-US" altLang="zh-CN" sz="1200" dirty="0">
                    <a:solidFill>
                      <a:schemeClr val="tx1">
                        <a:lumMod val="65000"/>
                        <a:lumOff val="35000"/>
                      </a:schemeClr>
                    </a:solidFill>
                  </a:rPr>
                  <a:t>BSS</a:t>
                </a:r>
                <a:r>
                  <a:rPr lang="zh-CN" altLang="en-US" sz="1200" dirty="0">
                    <a:solidFill>
                      <a:schemeClr val="tx1">
                        <a:lumMod val="65000"/>
                        <a:lumOff val="35000"/>
                      </a:schemeClr>
                    </a:solidFill>
                  </a:rPr>
                  <a:t>颜色值。</a:t>
                </a:r>
              </a:p>
              <a:p>
                <a:pPr algn="l"/>
                <a:endParaRPr lang="en-US" altLang="zh-CN" b="1" dirty="0"/>
              </a:p>
            </p:txBody>
          </p:sp>
        </mc:Fallback>
      </mc:AlternateContent>
    </p:spTree>
    <p:extLst>
      <p:ext uri="{BB962C8B-B14F-4D97-AF65-F5344CB8AC3E}">
        <p14:creationId xmlns:p14="http://schemas.microsoft.com/office/powerpoint/2010/main" val="604825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p:txBody>
      </p:sp>
    </p:spTree>
    <p:extLst>
      <p:ext uri="{BB962C8B-B14F-4D97-AF65-F5344CB8AC3E}">
        <p14:creationId xmlns:p14="http://schemas.microsoft.com/office/powerpoint/2010/main" val="46680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p:txBody>
      </p:sp>
    </p:spTree>
    <p:extLst>
      <p:ext uri="{BB962C8B-B14F-4D97-AF65-F5344CB8AC3E}">
        <p14:creationId xmlns:p14="http://schemas.microsoft.com/office/powerpoint/2010/main" val="33125764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p:txBody>
      </p:sp>
    </p:spTree>
    <p:extLst>
      <p:ext uri="{BB962C8B-B14F-4D97-AF65-F5344CB8AC3E}">
        <p14:creationId xmlns:p14="http://schemas.microsoft.com/office/powerpoint/2010/main" val="357035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p>
        </p:txBody>
      </p:sp>
    </p:spTree>
    <p:extLst>
      <p:ext uri="{BB962C8B-B14F-4D97-AF65-F5344CB8AC3E}">
        <p14:creationId xmlns:p14="http://schemas.microsoft.com/office/powerpoint/2010/main" val="16019844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6378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063513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70</a:t>
            </a:fld>
            <a:endParaRPr lang="zh-CN" altLang="en-US"/>
          </a:p>
        </p:txBody>
      </p:sp>
    </p:spTree>
    <p:extLst>
      <p:ext uri="{BB962C8B-B14F-4D97-AF65-F5344CB8AC3E}">
        <p14:creationId xmlns:p14="http://schemas.microsoft.com/office/powerpoint/2010/main" val="29483263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2102643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34640193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10976040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20054809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2042978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23298875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9850260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lang="zh-CN" altLang="en-US" sz="1200" b="1" dirty="0">
              <a:solidFill>
                <a:schemeClr val="tx1"/>
              </a:solidFill>
            </a:endParaRPr>
          </a:p>
        </p:txBody>
      </p:sp>
    </p:spTree>
    <p:extLst>
      <p:ext uri="{BB962C8B-B14F-4D97-AF65-F5344CB8AC3E}">
        <p14:creationId xmlns:p14="http://schemas.microsoft.com/office/powerpoint/2010/main" val="12645951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p>
          <a:p>
            <a:endParaRPr lang="zh-CN" altLang="en-US" sz="1200" b="1" dirty="0">
              <a:solidFill>
                <a:schemeClr val="tx1"/>
              </a:solidFill>
            </a:endParaRPr>
          </a:p>
        </p:txBody>
      </p:sp>
    </p:spTree>
    <p:extLst>
      <p:ext uri="{BB962C8B-B14F-4D97-AF65-F5344CB8AC3E}">
        <p14:creationId xmlns:p14="http://schemas.microsoft.com/office/powerpoint/2010/main" val="81277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192103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15903089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17707741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4818055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8946208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10250083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4537084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20036403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18833841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16691070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sz="1200" b="1" dirty="0">
              <a:solidFill>
                <a:schemeClr val="tx1"/>
              </a:solidFill>
            </a:endParaRPr>
          </a:p>
        </p:txBody>
      </p:sp>
    </p:spTree>
    <p:extLst>
      <p:ext uri="{BB962C8B-B14F-4D97-AF65-F5344CB8AC3E}">
        <p14:creationId xmlns:p14="http://schemas.microsoft.com/office/powerpoint/2010/main" val="2755918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042CBC20-F9D4-4C8F-B596-6339DE1924EB}"/>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034076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C03E7F-BD71-4F7F-BEAF-CA83D5F3412C}" type="slidenum">
              <a:rPr lang="zh-CN" altLang="en-US" smtClean="0"/>
              <a:t>90</a:t>
            </a:fld>
            <a:endParaRPr lang="zh-CN" altLang="en-US"/>
          </a:p>
        </p:txBody>
      </p:sp>
    </p:spTree>
    <p:extLst>
      <p:ext uri="{BB962C8B-B14F-4D97-AF65-F5344CB8AC3E}">
        <p14:creationId xmlns:p14="http://schemas.microsoft.com/office/powerpoint/2010/main" val="18658508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en-US" altLang="zh-CN" sz="1200" b="0" i="0" kern="1200" dirty="0">
                <a:solidFill>
                  <a:schemeClr val="tx1"/>
                </a:solidFill>
                <a:effectLst/>
                <a:latin typeface="+mn-lt"/>
                <a:ea typeface="+mn-ea"/>
                <a:cs typeface="+mn-cs"/>
              </a:rPr>
              <a:t>Wi-Fi6</a:t>
            </a:r>
            <a:r>
              <a:rPr lang="zh-CN" altLang="en-US" sz="1200" b="0" i="0" kern="1200" dirty="0">
                <a:solidFill>
                  <a:schemeClr val="tx1"/>
                </a:solidFill>
                <a:effectLst/>
                <a:latin typeface="+mn-lt"/>
                <a:ea typeface="+mn-ea"/>
                <a:cs typeface="+mn-cs"/>
              </a:rPr>
              <a:t>之前的</a:t>
            </a:r>
            <a:r>
              <a:rPr lang="en-US" altLang="zh-CN" sz="1200" b="0" i="0" kern="1200" dirty="0">
                <a:solidFill>
                  <a:schemeClr val="tx1"/>
                </a:solidFill>
                <a:effectLst/>
                <a:latin typeface="+mn-lt"/>
                <a:ea typeface="+mn-ea"/>
                <a:cs typeface="+mn-cs"/>
              </a:rPr>
              <a:t>A-MPDU</a:t>
            </a:r>
            <a:r>
              <a:rPr lang="zh-CN" altLang="en-US" sz="1200" b="0" i="0" kern="1200" dirty="0">
                <a:solidFill>
                  <a:schemeClr val="tx1"/>
                </a:solidFill>
                <a:effectLst/>
                <a:latin typeface="+mn-lt"/>
                <a:ea typeface="+mn-ea"/>
                <a:cs typeface="+mn-cs"/>
              </a:rPr>
              <a:t>聚合技术只能将相同优先级的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层数据帧封装成一个</a:t>
            </a:r>
            <a:r>
              <a:rPr lang="en-US" altLang="zh-CN" sz="1200" b="0" i="0" kern="1200" dirty="0">
                <a:solidFill>
                  <a:schemeClr val="tx1"/>
                </a:solidFill>
                <a:effectLst/>
                <a:latin typeface="+mn-lt"/>
                <a:ea typeface="+mn-ea"/>
                <a:cs typeface="+mn-cs"/>
              </a:rPr>
              <a:t>PPDU</a:t>
            </a:r>
            <a:r>
              <a:rPr lang="zh-CN" altLang="en-US" sz="1200" b="0" i="0" kern="1200" dirty="0">
                <a:solidFill>
                  <a:schemeClr val="tx1"/>
                </a:solidFill>
                <a:effectLst/>
                <a:latin typeface="+mn-lt"/>
                <a:ea typeface="+mn-ea"/>
                <a:cs typeface="+mn-cs"/>
              </a:rPr>
              <a:t>。如果</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或者终端运行不同优先级的业务，</a:t>
            </a:r>
            <a:r>
              <a:rPr lang="en-US" altLang="zh-CN" sz="1200" b="0" i="0" kern="1200" dirty="0">
                <a:solidFill>
                  <a:schemeClr val="tx1"/>
                </a:solidFill>
                <a:effectLst/>
                <a:latin typeface="+mn-lt"/>
                <a:ea typeface="+mn-ea"/>
                <a:cs typeface="+mn-cs"/>
              </a:rPr>
              <a:t>A-MPDU</a:t>
            </a:r>
            <a:r>
              <a:rPr lang="zh-CN" altLang="en-US" sz="1200" b="0" i="0" kern="1200" dirty="0">
                <a:solidFill>
                  <a:schemeClr val="tx1"/>
                </a:solidFill>
                <a:effectLst/>
                <a:latin typeface="+mn-lt"/>
                <a:ea typeface="+mn-ea"/>
                <a:cs typeface="+mn-cs"/>
              </a:rPr>
              <a:t>技术需要将不同业务数据分部封装在不同</a:t>
            </a:r>
            <a:r>
              <a:rPr lang="en-US" altLang="zh-CN" sz="1200" b="0" i="0" kern="1200" dirty="0">
                <a:solidFill>
                  <a:schemeClr val="tx1"/>
                </a:solidFill>
                <a:effectLst/>
                <a:latin typeface="+mn-lt"/>
                <a:ea typeface="+mn-ea"/>
                <a:cs typeface="+mn-cs"/>
              </a:rPr>
              <a:t>PPDU</a:t>
            </a:r>
            <a:r>
              <a:rPr lang="zh-CN" altLang="en-US" sz="1200" b="0" i="0" kern="1200" dirty="0">
                <a:solidFill>
                  <a:schemeClr val="tx1"/>
                </a:solidFill>
                <a:effectLst/>
                <a:latin typeface="+mn-lt"/>
                <a:ea typeface="+mn-ea"/>
                <a:cs typeface="+mn-cs"/>
              </a:rPr>
              <a:t>里面，通过多次竞争信道资源，分别传输出去。</a:t>
            </a:r>
            <a:r>
              <a:rPr lang="en-US" altLang="zh-CN" sz="1200" b="0" i="0" kern="1200" dirty="0">
                <a:solidFill>
                  <a:schemeClr val="tx1"/>
                </a:solidFill>
                <a:effectLst/>
                <a:latin typeface="+mn-lt"/>
                <a:ea typeface="+mn-ea"/>
                <a:cs typeface="+mn-cs"/>
              </a:rPr>
              <a:t>Wi-Fi6</a:t>
            </a:r>
            <a:r>
              <a:rPr lang="zh-CN" altLang="en-US" sz="1200" b="0" i="0" kern="1200" dirty="0">
                <a:solidFill>
                  <a:schemeClr val="tx1"/>
                </a:solidFill>
                <a:effectLst/>
                <a:latin typeface="+mn-lt"/>
                <a:ea typeface="+mn-ea"/>
                <a:cs typeface="+mn-cs"/>
              </a:rPr>
              <a:t>进一步拓展，提出一种多业务</a:t>
            </a:r>
            <a:r>
              <a:rPr lang="en-US" altLang="zh-CN" sz="1200" b="0" i="0" kern="1200" dirty="0">
                <a:solidFill>
                  <a:schemeClr val="tx1"/>
                </a:solidFill>
                <a:effectLst/>
                <a:latin typeface="+mn-lt"/>
                <a:ea typeface="+mn-ea"/>
                <a:cs typeface="+mn-cs"/>
              </a:rPr>
              <a:t>A-MPDU</a:t>
            </a:r>
            <a:r>
              <a:rPr lang="zh-CN" altLang="en-US" sz="1200" b="0" i="0" kern="1200" dirty="0">
                <a:solidFill>
                  <a:schemeClr val="tx1"/>
                </a:solidFill>
                <a:effectLst/>
                <a:latin typeface="+mn-lt"/>
                <a:ea typeface="+mn-ea"/>
                <a:cs typeface="+mn-cs"/>
              </a:rPr>
              <a:t>聚合技术，即发送端将不同优先级的业务数据聚合在一个</a:t>
            </a:r>
            <a:r>
              <a:rPr lang="en-US" altLang="zh-CN" sz="1200" b="0" i="0" kern="1200" dirty="0">
                <a:solidFill>
                  <a:schemeClr val="tx1"/>
                </a:solidFill>
                <a:effectLst/>
                <a:latin typeface="+mn-lt"/>
                <a:ea typeface="+mn-ea"/>
                <a:cs typeface="+mn-cs"/>
              </a:rPr>
              <a:t>A-MPDU</a:t>
            </a:r>
            <a:r>
              <a:rPr lang="zh-CN" altLang="en-US" sz="1200" b="0" i="0" kern="1200" dirty="0">
                <a:solidFill>
                  <a:schemeClr val="tx1"/>
                </a:solidFill>
                <a:effectLst/>
                <a:latin typeface="+mn-lt"/>
                <a:ea typeface="+mn-ea"/>
                <a:cs typeface="+mn-cs"/>
              </a:rPr>
              <a:t>中进行传送，比如语音数据和视频流数据聚合成一个</a:t>
            </a:r>
            <a:r>
              <a:rPr lang="en-US" altLang="zh-CN" sz="1200" b="0" i="0" kern="1200" dirty="0">
                <a:solidFill>
                  <a:schemeClr val="tx1"/>
                </a:solidFill>
                <a:effectLst/>
                <a:latin typeface="+mn-lt"/>
                <a:ea typeface="+mn-ea"/>
                <a:cs typeface="+mn-cs"/>
              </a:rPr>
              <a:t>A-MPDU</a:t>
            </a:r>
            <a:r>
              <a:rPr lang="zh-CN" altLang="en-US" sz="1200" b="0" i="0" kern="1200" dirty="0">
                <a:solidFill>
                  <a:schemeClr val="tx1"/>
                </a:solidFill>
                <a:effectLst/>
                <a:latin typeface="+mn-lt"/>
                <a:ea typeface="+mn-ea"/>
                <a:cs typeface="+mn-cs"/>
              </a:rPr>
              <a:t>进行传输，降低混合业务下的时延，提高吞吐量。参考图</a:t>
            </a:r>
            <a:r>
              <a:rPr lang="en-US" altLang="zh-CN" sz="1200" b="0" i="0" kern="1200" dirty="0">
                <a:solidFill>
                  <a:schemeClr val="tx1"/>
                </a:solidFill>
                <a:effectLst/>
                <a:latin typeface="+mn-lt"/>
                <a:ea typeface="+mn-ea"/>
                <a:cs typeface="+mn-cs"/>
              </a:rPr>
              <a:t>2-14</a:t>
            </a:r>
            <a:r>
              <a:rPr lang="zh-CN" altLang="en-US" sz="1200" b="0" i="0" kern="1200" dirty="0">
                <a:solidFill>
                  <a:schemeClr val="tx1"/>
                </a:solidFill>
                <a:effectLst/>
                <a:latin typeface="+mn-lt"/>
                <a:ea typeface="+mn-ea"/>
                <a:cs typeface="+mn-cs"/>
              </a:rPr>
              <a:t>，其中图（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Wi-Fi6</a:t>
            </a:r>
            <a:r>
              <a:rPr lang="zh-CN" altLang="en-US" sz="1200" b="0" i="0" kern="1200" dirty="0">
                <a:solidFill>
                  <a:schemeClr val="tx1"/>
                </a:solidFill>
                <a:effectLst/>
                <a:latin typeface="+mn-lt"/>
                <a:ea typeface="+mn-ea"/>
                <a:cs typeface="+mn-cs"/>
              </a:rPr>
              <a:t>之前的</a:t>
            </a:r>
            <a:r>
              <a:rPr lang="en-US" altLang="zh-CN" sz="1200" b="0" i="0" kern="1200" dirty="0">
                <a:solidFill>
                  <a:schemeClr val="tx1"/>
                </a:solidFill>
                <a:effectLst/>
                <a:latin typeface="+mn-lt"/>
                <a:ea typeface="+mn-ea"/>
                <a:cs typeface="+mn-cs"/>
              </a:rPr>
              <a:t>A-MPDU</a:t>
            </a:r>
            <a:r>
              <a:rPr lang="zh-CN" altLang="en-US" sz="1200" b="0" i="0" kern="1200" dirty="0">
                <a:solidFill>
                  <a:schemeClr val="tx1"/>
                </a:solidFill>
                <a:effectLst/>
                <a:latin typeface="+mn-lt"/>
                <a:ea typeface="+mn-ea"/>
                <a:cs typeface="+mn-cs"/>
              </a:rPr>
              <a:t>聚合技术下的不同业务分别进行传送的例子，在</a:t>
            </a:r>
            <a:r>
              <a:rPr lang="en-US" altLang="zh-CN" sz="1200" b="0" i="0" kern="1200" dirty="0">
                <a:solidFill>
                  <a:schemeClr val="tx1"/>
                </a:solidFill>
                <a:effectLst/>
                <a:latin typeface="+mn-lt"/>
                <a:ea typeface="+mn-ea"/>
                <a:cs typeface="+mn-cs"/>
              </a:rPr>
              <a:t>A-MPDU1</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A-MPDU2</a:t>
            </a:r>
            <a:r>
              <a:rPr lang="zh-CN" altLang="en-US" sz="1200" b="0" i="0" kern="1200" dirty="0">
                <a:solidFill>
                  <a:schemeClr val="tx1"/>
                </a:solidFill>
                <a:effectLst/>
                <a:latin typeface="+mn-lt"/>
                <a:ea typeface="+mn-ea"/>
                <a:cs typeface="+mn-cs"/>
              </a:rPr>
              <a:t>之间发送端需要通过竞争方式获取无线媒介，而图（</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Wi-Fi6</a:t>
            </a:r>
            <a:r>
              <a:rPr lang="zh-CN" altLang="en-US" sz="1200" b="0" i="0" kern="1200" dirty="0">
                <a:solidFill>
                  <a:schemeClr val="tx1"/>
                </a:solidFill>
                <a:effectLst/>
                <a:latin typeface="+mn-lt"/>
                <a:ea typeface="+mn-ea"/>
                <a:cs typeface="+mn-cs"/>
              </a:rPr>
              <a:t>标准中把不同业务类型的数据聚合在一起进行传送。</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87DFE46D-EC28-495E-81BD-D8D7D187DD6C}" type="slidenum">
              <a:rPr lang="zh-CN" altLang="en-US" smtClean="0"/>
              <a:t>91</a:t>
            </a:fld>
            <a:endParaRPr lang="zh-CN" altLang="en-US"/>
          </a:p>
        </p:txBody>
      </p:sp>
    </p:spTree>
    <p:extLst>
      <p:ext uri="{BB962C8B-B14F-4D97-AF65-F5344CB8AC3E}">
        <p14:creationId xmlns:p14="http://schemas.microsoft.com/office/powerpoint/2010/main" val="1876790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DFE46D-EC28-495E-81BD-D8D7D187DD6C}" type="slidenum">
              <a:rPr lang="zh-CN" altLang="en-US" smtClean="0"/>
              <a:t>98</a:t>
            </a:fld>
            <a:endParaRPr lang="zh-CN" altLang="en-US"/>
          </a:p>
        </p:txBody>
      </p:sp>
    </p:spTree>
    <p:extLst>
      <p:ext uri="{BB962C8B-B14F-4D97-AF65-F5344CB8AC3E}">
        <p14:creationId xmlns:p14="http://schemas.microsoft.com/office/powerpoint/2010/main" val="6162034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7DFE46D-EC28-495E-81BD-D8D7D187DD6C}" type="slidenum">
              <a:rPr lang="zh-CN" altLang="en-US" smtClean="0"/>
              <a:t>99</a:t>
            </a:fld>
            <a:endParaRPr lang="zh-CN" altLang="en-US"/>
          </a:p>
        </p:txBody>
      </p:sp>
    </p:spTree>
    <p:extLst>
      <p:ext uri="{BB962C8B-B14F-4D97-AF65-F5344CB8AC3E}">
        <p14:creationId xmlns:p14="http://schemas.microsoft.com/office/powerpoint/2010/main" val="20542480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9C03E7F-BD71-4F7F-BEAF-CA83D5F3412C}" type="slidenum">
              <a:rPr lang="zh-CN" altLang="en-US" smtClean="0"/>
              <a:t>102</a:t>
            </a:fld>
            <a:endParaRPr lang="zh-CN" altLang="en-US"/>
          </a:p>
        </p:txBody>
      </p:sp>
    </p:spTree>
    <p:extLst>
      <p:ext uri="{BB962C8B-B14F-4D97-AF65-F5344CB8AC3E}">
        <p14:creationId xmlns:p14="http://schemas.microsoft.com/office/powerpoint/2010/main" val="2450087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lang="zh-CN" altLang="en-US" sz="2300" b="1" kern="1200" smtClean="0">
                <a:solidFill>
                  <a:schemeClr val="tx1">
                    <a:lumMod val="85000"/>
                    <a:lumOff val="15000"/>
                  </a:schemeClr>
                </a:solidFill>
                <a:latin typeface="思源黑体 CN Heavy"/>
                <a:ea typeface="思源宋体 Heavy" panose="02020900000000000000" pitchFamily="18" charset="-122"/>
                <a:cs typeface="Times New Roman" panose="02020603050405020304" pitchFamily="18" charset="0"/>
              </a:defRPr>
            </a:lvl1pPr>
          </a:lstStyle>
          <a:p>
            <a:fld id="{F8E2A5AA-0ADE-4A24-8106-207C03497465}" type="datetime1">
              <a:rPr lang="en-US" altLang="zh-CN" smtClean="0"/>
              <a:pPr/>
              <a:t>8/15/2024</a:t>
            </a:fld>
            <a:endParaRPr lang="en-US" dirty="0"/>
          </a:p>
        </p:txBody>
      </p:sp>
      <p:sp>
        <p:nvSpPr>
          <p:cNvPr id="5" name="页脚占位符 4"/>
          <p:cNvSpPr>
            <a:spLocks noGrp="1"/>
          </p:cNvSpPr>
          <p:nvPr>
            <p:ph type="ftr" sz="quarter" idx="11"/>
          </p:nvPr>
        </p:nvSpPr>
        <p:spPr/>
        <p:txBody>
          <a:bodyPr/>
          <a:lstStyle/>
          <a:p>
            <a:r>
              <a:rPr lang="zh-CN" altLang="en-US"/>
              <a:t>西安电子科技大学</a:t>
            </a:r>
          </a:p>
        </p:txBody>
      </p:sp>
      <p:sp>
        <p:nvSpPr>
          <p:cNvPr id="6" name="灯片编号占位符 5"/>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截图">
    <p:spTree>
      <p:nvGrpSpPr>
        <p:cNvPr id="1" name=""/>
        <p:cNvGrpSpPr/>
        <p:nvPr/>
      </p:nvGrpSpPr>
      <p:grpSpPr>
        <a:xfrm>
          <a:off x="0" y="0"/>
          <a:ext cx="0" cy="0"/>
          <a:chOff x="0" y="0"/>
          <a:chExt cx="0" cy="0"/>
        </a:xfrm>
      </p:grpSpPr>
      <p:sp>
        <p:nvSpPr>
          <p:cNvPr id="29" name="矩形 28"/>
          <p:cNvSpPr/>
          <p:nvPr userDrawn="1"/>
        </p:nvSpPr>
        <p:spPr>
          <a:xfrm>
            <a:off x="0" y="2438400"/>
            <a:ext cx="12192000" cy="2651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40640" y="1227371"/>
            <a:ext cx="6553200" cy="5189304"/>
          </a:xfrm>
          <a:prstGeom prst="rect">
            <a:avLst/>
          </a:prstGeom>
        </p:spPr>
      </p:pic>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26" name="图片占位符 25"/>
          <p:cNvSpPr>
            <a:spLocks noGrp="1"/>
          </p:cNvSpPr>
          <p:nvPr>
            <p:ph type="pic" sz="quarter" idx="15"/>
          </p:nvPr>
        </p:nvSpPr>
        <p:spPr>
          <a:xfrm>
            <a:off x="4094003" y="146110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7" name="图片占位符 26"/>
          <p:cNvSpPr>
            <a:spLocks noGrp="1"/>
          </p:cNvSpPr>
          <p:nvPr>
            <p:ph type="pic" sz="quarter" idx="16"/>
          </p:nvPr>
        </p:nvSpPr>
        <p:spPr>
          <a:xfrm>
            <a:off x="1360455" y="1471267"/>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28" name="图片占位符 27"/>
          <p:cNvSpPr>
            <a:spLocks noGrp="1"/>
          </p:cNvSpPr>
          <p:nvPr>
            <p:ph type="pic" sz="quarter" idx="17"/>
          </p:nvPr>
        </p:nvSpPr>
        <p:spPr>
          <a:xfrm>
            <a:off x="-1403065" y="1466132"/>
            <a:ext cx="2145971" cy="4650188"/>
          </a:xfrm>
          <a:custGeom>
            <a:avLst/>
            <a:gdLst>
              <a:gd name="connsiteX0" fmla="*/ 232494 w 2145971"/>
              <a:gd name="connsiteY0" fmla="*/ 0 h 4565992"/>
              <a:gd name="connsiteX1" fmla="*/ 411896 w 2145971"/>
              <a:gd name="connsiteY1" fmla="*/ 0 h 4565992"/>
              <a:gd name="connsiteX2" fmla="*/ 460701 w 2145971"/>
              <a:gd name="connsiteY2" fmla="*/ 37375 h 4565992"/>
              <a:gd name="connsiteX3" fmla="*/ 474141 w 2145971"/>
              <a:gd name="connsiteY3" fmla="*/ 58952 h 4565992"/>
              <a:gd name="connsiteX4" fmla="*/ 474141 w 2145971"/>
              <a:gd name="connsiteY4" fmla="*/ 82631 h 4565992"/>
              <a:gd name="connsiteX5" fmla="*/ 510037 w 2145971"/>
              <a:gd name="connsiteY5" fmla="*/ 169291 h 4565992"/>
              <a:gd name="connsiteX6" fmla="*/ 511822 w 2145971"/>
              <a:gd name="connsiteY6" fmla="*/ 170494 h 4565992"/>
              <a:gd name="connsiteX7" fmla="*/ 511182 w 2145971"/>
              <a:gd name="connsiteY7" fmla="*/ 183169 h 4565992"/>
              <a:gd name="connsiteX8" fmla="*/ 513849 w 2145971"/>
              <a:gd name="connsiteY8" fmla="*/ 183169 h 4565992"/>
              <a:gd name="connsiteX9" fmla="*/ 513849 w 2145971"/>
              <a:gd name="connsiteY9" fmla="*/ 171861 h 4565992"/>
              <a:gd name="connsiteX10" fmla="*/ 548992 w 2145971"/>
              <a:gd name="connsiteY10" fmla="*/ 195555 h 4565992"/>
              <a:gd name="connsiteX11" fmla="*/ 596696 w 2145971"/>
              <a:gd name="connsiteY11" fmla="*/ 205186 h 4565992"/>
              <a:gd name="connsiteX12" fmla="*/ 1542211 w 2145971"/>
              <a:gd name="connsiteY12" fmla="*/ 205186 h 4565992"/>
              <a:gd name="connsiteX13" fmla="*/ 1628871 w 2145971"/>
              <a:gd name="connsiteY13" fmla="*/ 169291 h 4565992"/>
              <a:gd name="connsiteX14" fmla="*/ 1652348 w 2145971"/>
              <a:gd name="connsiteY14" fmla="*/ 134469 h 4565992"/>
              <a:gd name="connsiteX15" fmla="*/ 1652348 w 2145971"/>
              <a:gd name="connsiteY15" fmla="*/ 149349 h 4565992"/>
              <a:gd name="connsiteX16" fmla="*/ 1652530 w 2145971"/>
              <a:gd name="connsiteY16" fmla="*/ 149349 h 4565992"/>
              <a:gd name="connsiteX17" fmla="*/ 1653216 w 2145971"/>
              <a:gd name="connsiteY17" fmla="*/ 135765 h 4565992"/>
              <a:gd name="connsiteX18" fmla="*/ 1654573 w 2145971"/>
              <a:gd name="connsiteY18" fmla="*/ 131168 h 4565992"/>
              <a:gd name="connsiteX19" fmla="*/ 1655135 w 2145971"/>
              <a:gd name="connsiteY19" fmla="*/ 130335 h 4565992"/>
              <a:gd name="connsiteX20" fmla="*/ 1655818 w 2145971"/>
              <a:gd name="connsiteY20" fmla="*/ 126954 h 4565992"/>
              <a:gd name="connsiteX21" fmla="*/ 1670739 w 2145971"/>
              <a:gd name="connsiteY21" fmla="*/ 76422 h 4565992"/>
              <a:gd name="connsiteX22" fmla="*/ 1707424 w 2145971"/>
              <a:gd name="connsiteY22" fmla="*/ 28517 h 4565992"/>
              <a:gd name="connsiteX23" fmla="*/ 1753206 w 2145971"/>
              <a:gd name="connsiteY23" fmla="*/ 0 h 4565992"/>
              <a:gd name="connsiteX24" fmla="*/ 1913477 w 2145971"/>
              <a:gd name="connsiteY24" fmla="*/ 0 h 4565992"/>
              <a:gd name="connsiteX25" fmla="*/ 2145971 w 2145971"/>
              <a:gd name="connsiteY25" fmla="*/ 232494 h 4565992"/>
              <a:gd name="connsiteX26" fmla="*/ 2145971 w 2145971"/>
              <a:gd name="connsiteY26" fmla="*/ 4333498 h 4565992"/>
              <a:gd name="connsiteX27" fmla="*/ 1913477 w 2145971"/>
              <a:gd name="connsiteY27" fmla="*/ 4565992 h 4565992"/>
              <a:gd name="connsiteX28" fmla="*/ 232494 w 2145971"/>
              <a:gd name="connsiteY28" fmla="*/ 4565992 h 4565992"/>
              <a:gd name="connsiteX29" fmla="*/ 0 w 2145971"/>
              <a:gd name="connsiteY29" fmla="*/ 4333498 h 4565992"/>
              <a:gd name="connsiteX30" fmla="*/ 0 w 2145971"/>
              <a:gd name="connsiteY30" fmla="*/ 232494 h 4565992"/>
              <a:gd name="connsiteX31" fmla="*/ 232494 w 2145971"/>
              <a:gd name="connsiteY31" fmla="*/ 0 h 456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5971" h="4565992">
                <a:moveTo>
                  <a:pt x="232494" y="0"/>
                </a:moveTo>
                <a:lnTo>
                  <a:pt x="411896" y="0"/>
                </a:lnTo>
                <a:lnTo>
                  <a:pt x="460701" y="37375"/>
                </a:lnTo>
                <a:lnTo>
                  <a:pt x="474141" y="58952"/>
                </a:lnTo>
                <a:lnTo>
                  <a:pt x="474141" y="82631"/>
                </a:lnTo>
                <a:cubicBezTo>
                  <a:pt x="474141" y="116474"/>
                  <a:pt x="487859" y="147112"/>
                  <a:pt x="510037" y="169291"/>
                </a:cubicBezTo>
                <a:lnTo>
                  <a:pt x="511822" y="170494"/>
                </a:lnTo>
                <a:lnTo>
                  <a:pt x="511182" y="183169"/>
                </a:lnTo>
                <a:lnTo>
                  <a:pt x="513849" y="183169"/>
                </a:lnTo>
                <a:lnTo>
                  <a:pt x="513849" y="171861"/>
                </a:lnTo>
                <a:lnTo>
                  <a:pt x="548992" y="195555"/>
                </a:lnTo>
                <a:cubicBezTo>
                  <a:pt x="563655" y="201757"/>
                  <a:pt x="579775" y="205186"/>
                  <a:pt x="596696" y="205186"/>
                </a:cubicBezTo>
                <a:lnTo>
                  <a:pt x="1542211" y="205186"/>
                </a:lnTo>
                <a:cubicBezTo>
                  <a:pt x="1576054" y="205186"/>
                  <a:pt x="1606693" y="191469"/>
                  <a:pt x="1628871" y="169291"/>
                </a:cubicBezTo>
                <a:lnTo>
                  <a:pt x="1652348" y="134469"/>
                </a:lnTo>
                <a:lnTo>
                  <a:pt x="1652348" y="149349"/>
                </a:lnTo>
                <a:lnTo>
                  <a:pt x="1652530" y="149349"/>
                </a:lnTo>
                <a:lnTo>
                  <a:pt x="1653216" y="135765"/>
                </a:lnTo>
                <a:lnTo>
                  <a:pt x="1654573" y="131168"/>
                </a:lnTo>
                <a:lnTo>
                  <a:pt x="1655135" y="130335"/>
                </a:lnTo>
                <a:lnTo>
                  <a:pt x="1655818" y="126954"/>
                </a:lnTo>
                <a:lnTo>
                  <a:pt x="1670739" y="76422"/>
                </a:lnTo>
                <a:cubicBezTo>
                  <a:pt x="1680021" y="58300"/>
                  <a:pt x="1692497" y="42084"/>
                  <a:pt x="1707424" y="28517"/>
                </a:cubicBezTo>
                <a:lnTo>
                  <a:pt x="1753206" y="0"/>
                </a:lnTo>
                <a:lnTo>
                  <a:pt x="1913477" y="0"/>
                </a:lnTo>
                <a:cubicBezTo>
                  <a:pt x="2041880" y="0"/>
                  <a:pt x="2145971" y="104091"/>
                  <a:pt x="2145971" y="232494"/>
                </a:cubicBezTo>
                <a:lnTo>
                  <a:pt x="2145971" y="4333498"/>
                </a:lnTo>
                <a:cubicBezTo>
                  <a:pt x="2145971" y="4461901"/>
                  <a:pt x="2041880" y="4565992"/>
                  <a:pt x="1913477" y="4565992"/>
                </a:cubicBezTo>
                <a:lnTo>
                  <a:pt x="232494" y="4565992"/>
                </a:lnTo>
                <a:cubicBezTo>
                  <a:pt x="104091" y="4565992"/>
                  <a:pt x="0" y="4461901"/>
                  <a:pt x="0" y="4333498"/>
                </a:cubicBezTo>
                <a:lnTo>
                  <a:pt x="0" y="232494"/>
                </a:lnTo>
                <a:cubicBezTo>
                  <a:pt x="0" y="104091"/>
                  <a:pt x="104091" y="0"/>
                  <a:pt x="232494" y="0"/>
                </a:cubicBezTo>
                <a:close/>
              </a:path>
            </a:pathLst>
          </a:custGeom>
        </p:spPr>
        <p:txBody>
          <a:bodyPr wrap="square">
            <a:noAutofit/>
          </a:bodyPr>
          <a:lstStyle/>
          <a:p>
            <a:endParaRPr lang="zh-CN" altLang="en-US" dirty="0"/>
          </a:p>
        </p:txBody>
      </p:sp>
      <p:sp>
        <p:nvSpPr>
          <p:cNvPr id="14" name="文本框 13"/>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多项图文">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9" name="图片占位符 8"/>
          <p:cNvSpPr>
            <a:spLocks noGrp="1"/>
          </p:cNvSpPr>
          <p:nvPr>
            <p:ph type="pic" sz="quarter" idx="14"/>
          </p:nvPr>
        </p:nvSpPr>
        <p:spPr>
          <a:xfrm>
            <a:off x="565422" y="1473200"/>
            <a:ext cx="1919287" cy="1350963"/>
          </a:xfrm>
        </p:spPr>
        <p:txBody>
          <a:bodyPr/>
          <a:lstStyle/>
          <a:p>
            <a:endParaRPr lang="zh-CN" altLang="en-US"/>
          </a:p>
        </p:txBody>
      </p:sp>
      <p:sp>
        <p:nvSpPr>
          <p:cNvPr id="14" name="图片占位符 8"/>
          <p:cNvSpPr>
            <a:spLocks noGrp="1"/>
          </p:cNvSpPr>
          <p:nvPr>
            <p:ph type="pic" sz="quarter" idx="15"/>
          </p:nvPr>
        </p:nvSpPr>
        <p:spPr>
          <a:xfrm>
            <a:off x="2591276" y="1473200"/>
            <a:ext cx="1919287" cy="1350963"/>
          </a:xfrm>
        </p:spPr>
        <p:txBody>
          <a:bodyPr/>
          <a:lstStyle/>
          <a:p>
            <a:endParaRPr lang="zh-CN" altLang="en-US"/>
          </a:p>
        </p:txBody>
      </p:sp>
      <p:sp>
        <p:nvSpPr>
          <p:cNvPr id="15" name="图片占位符 8"/>
          <p:cNvSpPr>
            <a:spLocks noGrp="1"/>
          </p:cNvSpPr>
          <p:nvPr>
            <p:ph type="pic" sz="quarter" idx="16"/>
          </p:nvPr>
        </p:nvSpPr>
        <p:spPr>
          <a:xfrm>
            <a:off x="565422" y="2916554"/>
            <a:ext cx="1919287" cy="1350963"/>
          </a:xfrm>
        </p:spPr>
        <p:txBody>
          <a:bodyPr/>
          <a:lstStyle/>
          <a:p>
            <a:endParaRPr lang="zh-CN" altLang="en-US"/>
          </a:p>
        </p:txBody>
      </p:sp>
      <p:sp>
        <p:nvSpPr>
          <p:cNvPr id="16" name="图片占位符 8"/>
          <p:cNvSpPr>
            <a:spLocks noGrp="1"/>
          </p:cNvSpPr>
          <p:nvPr>
            <p:ph type="pic" sz="quarter" idx="17"/>
          </p:nvPr>
        </p:nvSpPr>
        <p:spPr>
          <a:xfrm>
            <a:off x="2591276" y="2916554"/>
            <a:ext cx="1919287" cy="1350963"/>
          </a:xfrm>
        </p:spPr>
        <p:txBody>
          <a:bodyPr/>
          <a:lstStyle/>
          <a:p>
            <a:endParaRPr lang="zh-CN" altLang="en-US"/>
          </a:p>
        </p:txBody>
      </p:sp>
      <p:sp>
        <p:nvSpPr>
          <p:cNvPr id="18" name="图片占位符 8"/>
          <p:cNvSpPr>
            <a:spLocks noGrp="1"/>
          </p:cNvSpPr>
          <p:nvPr>
            <p:ph type="pic" sz="quarter" idx="18"/>
          </p:nvPr>
        </p:nvSpPr>
        <p:spPr>
          <a:xfrm>
            <a:off x="565422" y="4359908"/>
            <a:ext cx="1919287" cy="1350963"/>
          </a:xfrm>
        </p:spPr>
        <p:txBody>
          <a:bodyPr/>
          <a:lstStyle/>
          <a:p>
            <a:endParaRPr lang="zh-CN" altLang="en-US"/>
          </a:p>
        </p:txBody>
      </p:sp>
      <p:sp>
        <p:nvSpPr>
          <p:cNvPr id="19" name="图片占位符 8"/>
          <p:cNvSpPr>
            <a:spLocks noGrp="1"/>
          </p:cNvSpPr>
          <p:nvPr>
            <p:ph type="pic" sz="quarter" idx="19"/>
          </p:nvPr>
        </p:nvSpPr>
        <p:spPr>
          <a:xfrm>
            <a:off x="2591276" y="4359908"/>
            <a:ext cx="1919287" cy="1350963"/>
          </a:xfrm>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网页">
    <p:spTree>
      <p:nvGrpSpPr>
        <p:cNvPr id="1" name=""/>
        <p:cNvGrpSpPr/>
        <p:nvPr/>
      </p:nvGrpSpPr>
      <p:grpSpPr>
        <a:xfrm>
          <a:off x="0" y="0"/>
          <a:ext cx="0" cy="0"/>
          <a:chOff x="0" y="0"/>
          <a:chExt cx="0" cy="0"/>
        </a:xfrm>
      </p:grpSpPr>
      <p:sp>
        <p:nvSpPr>
          <p:cNvPr id="20" name="矩形 19"/>
          <p:cNvSpPr/>
          <p:nvPr userDrawn="1"/>
        </p:nvSpPr>
        <p:spPr>
          <a:xfrm>
            <a:off x="0" y="0"/>
            <a:ext cx="480939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solidFill>
                  <a:srgbClr val="FFF2CC"/>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rgbClr val="FFF2CC"/>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5" name="灯片编号占位符 4"/>
          <p:cNvSpPr>
            <a:spLocks noGrp="1"/>
          </p:cNvSpPr>
          <p:nvPr>
            <p:ph type="sldNum" sz="quarter" idx="12"/>
          </p:nvPr>
        </p:nvSpPr>
        <p:spPr/>
        <p:txBody>
          <a:bodyPr/>
          <a:lstStyle>
            <a:lvl1pPr>
              <a:defRPr>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solidFill>
                  <a:srgbClr val="FFF2CC"/>
                </a:solidFill>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6" name="等腰三角形 5"/>
          <p:cNvSpPr/>
          <p:nvPr userDrawn="1"/>
        </p:nvSpPr>
        <p:spPr>
          <a:xfrm rot="5400000">
            <a:off x="4670790" y="579927"/>
            <a:ext cx="593726" cy="31652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pic>
        <p:nvPicPr>
          <p:cNvPr id="14" name="图片 1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284480" y="1171575"/>
            <a:ext cx="6255849" cy="4558665"/>
          </a:xfrm>
          <a:prstGeom prst="rect">
            <a:avLst/>
          </a:prstGeom>
        </p:spPr>
      </p:pic>
      <p:sp>
        <p:nvSpPr>
          <p:cNvPr id="9" name="图片占位符 8"/>
          <p:cNvSpPr>
            <a:spLocks noGrp="1"/>
          </p:cNvSpPr>
          <p:nvPr>
            <p:ph type="pic" sz="quarter" idx="14"/>
          </p:nvPr>
        </p:nvSpPr>
        <p:spPr>
          <a:xfrm>
            <a:off x="1335088" y="1554163"/>
            <a:ext cx="4297362" cy="2851150"/>
          </a:xfrm>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userDrawn="1"/>
        </p:nvSpPr>
        <p:spPr>
          <a:xfrm>
            <a:off x="587375" y="6030223"/>
            <a:ext cx="1444197" cy="386452"/>
          </a:xfrm>
          <a:prstGeom prst="rect">
            <a:avLst/>
          </a:prstGeom>
          <a:noFill/>
        </p:spPr>
        <p:txBody>
          <a:bodyPr wrap="square" rtlCol="0">
            <a:spAutoFit/>
          </a:bodyPr>
          <a:lstStyle/>
          <a:p>
            <a:pPr algn="just" hangingPunct="0">
              <a:lnSpc>
                <a:spcPct val="130000"/>
              </a:lnSpc>
            </a:pPr>
            <a:r>
              <a:rPr lang="zh-CN" altLang="en-US" sz="1600" spc="100" dirty="0">
                <a:solidFill>
                  <a:schemeClr val="accent1"/>
                </a:solidFill>
                <a:latin typeface="思源黑体 CN Normal" panose="020B0400000000000000" pitchFamily="34" charset="-122"/>
                <a:ea typeface="思源黑体 CN Normal" panose="020B0400000000000000" pitchFamily="34" charset="-122"/>
              </a:rPr>
              <a:t>▶▶▶</a:t>
            </a:r>
          </a:p>
        </p:txBody>
      </p:sp>
      <p:sp>
        <p:nvSpPr>
          <p:cNvPr id="7" name="椭圆 6"/>
          <p:cNvSpPr/>
          <p:nvPr userDrawn="1"/>
        </p:nvSpPr>
        <p:spPr>
          <a:xfrm>
            <a:off x="7421356" y="-2690075"/>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椭圆 7"/>
          <p:cNvSpPr/>
          <p:nvPr userDrawn="1"/>
        </p:nvSpPr>
        <p:spPr>
          <a:xfrm>
            <a:off x="7634978" y="-2781431"/>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文本框 10"/>
          <p:cNvSpPr txBox="1"/>
          <p:nvPr userDrawn="1"/>
        </p:nvSpPr>
        <p:spPr>
          <a:xfrm>
            <a:off x="8534112" y="922705"/>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2" name="文本框 11"/>
          <p:cNvSpPr txBox="1"/>
          <p:nvPr userDrawn="1"/>
        </p:nvSpPr>
        <p:spPr>
          <a:xfrm>
            <a:off x="8174732" y="1718517"/>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3" name="文本框 12"/>
          <p:cNvSpPr txBox="1"/>
          <p:nvPr userDrawn="1"/>
        </p:nvSpPr>
        <p:spPr>
          <a:xfrm>
            <a:off x="8359629" y="4756895"/>
            <a:ext cx="3685888"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4" name="文本框 13"/>
          <p:cNvSpPr txBox="1"/>
          <p:nvPr userDrawn="1"/>
        </p:nvSpPr>
        <p:spPr>
          <a:xfrm>
            <a:off x="9046317" y="5895921"/>
            <a:ext cx="2888781"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5" name="文本框 14"/>
          <p:cNvSpPr txBox="1"/>
          <p:nvPr userDrawn="1"/>
        </p:nvSpPr>
        <p:spPr>
          <a:xfrm>
            <a:off x="7969018" y="3520356"/>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6" name="文本框 15"/>
          <p:cNvSpPr txBox="1"/>
          <p:nvPr userDrawn="1"/>
        </p:nvSpPr>
        <p:spPr>
          <a:xfrm>
            <a:off x="10507665" y="3034206"/>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7" name="文本框 16"/>
          <p:cNvSpPr txBox="1"/>
          <p:nvPr userDrawn="1"/>
        </p:nvSpPr>
        <p:spPr>
          <a:xfrm>
            <a:off x="10003049" y="1992254"/>
            <a:ext cx="2086209"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8" name="文本框 17"/>
          <p:cNvSpPr txBox="1"/>
          <p:nvPr userDrawn="1"/>
        </p:nvSpPr>
        <p:spPr>
          <a:xfrm>
            <a:off x="8068030" y="3964348"/>
            <a:ext cx="3685889"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9" name="文本框 18"/>
          <p:cNvSpPr txBox="1"/>
          <p:nvPr userDrawn="1"/>
        </p:nvSpPr>
        <p:spPr>
          <a:xfrm>
            <a:off x="8874476" y="507887"/>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20" name="文本框 19"/>
          <p:cNvSpPr txBox="1"/>
          <p:nvPr userDrawn="1"/>
        </p:nvSpPr>
        <p:spPr>
          <a:xfrm>
            <a:off x="8567952" y="1485863"/>
            <a:ext cx="3367146"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21" name="文本框 20"/>
          <p:cNvSpPr txBox="1"/>
          <p:nvPr userDrawn="1"/>
        </p:nvSpPr>
        <p:spPr>
          <a:xfrm>
            <a:off x="7969018" y="2897465"/>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2" name="文本框 21"/>
          <p:cNvSpPr txBox="1"/>
          <p:nvPr userDrawn="1"/>
        </p:nvSpPr>
        <p:spPr>
          <a:xfrm>
            <a:off x="7969019" y="2429744"/>
            <a:ext cx="402718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3" name="文本框 22"/>
          <p:cNvSpPr txBox="1"/>
          <p:nvPr userDrawn="1"/>
        </p:nvSpPr>
        <p:spPr>
          <a:xfrm>
            <a:off x="10417963" y="489324"/>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4" name="文本框 23"/>
          <p:cNvSpPr txBox="1"/>
          <p:nvPr userDrawn="1"/>
        </p:nvSpPr>
        <p:spPr>
          <a:xfrm>
            <a:off x="8627939" y="5247495"/>
            <a:ext cx="3417578"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6" name="文本框 25"/>
          <p:cNvSpPr txBox="1"/>
          <p:nvPr userDrawn="1"/>
        </p:nvSpPr>
        <p:spPr>
          <a:xfrm>
            <a:off x="640991" y="381570"/>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userDrawn="1"/>
        </p:nvSpPr>
        <p:spPr>
          <a:xfrm>
            <a:off x="-6397120" y="-2781431"/>
            <a:ext cx="12420862" cy="124208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userDrawn="1"/>
        </p:nvSpPr>
        <p:spPr>
          <a:xfrm>
            <a:off x="-6576322" y="-2782222"/>
            <a:ext cx="12420862" cy="12420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userDrawn="1"/>
        </p:nvSpPr>
        <p:spPr>
          <a:xfrm>
            <a:off x="669346" y="1003900"/>
            <a:ext cx="3814482"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厚德 求真 励学 笃行</a:t>
            </a:r>
          </a:p>
        </p:txBody>
      </p:sp>
      <p:sp>
        <p:nvSpPr>
          <p:cNvPr id="10" name="文本框 9"/>
          <p:cNvSpPr txBox="1"/>
          <p:nvPr userDrawn="1"/>
        </p:nvSpPr>
        <p:spPr>
          <a:xfrm>
            <a:off x="669346" y="1799712"/>
            <a:ext cx="1736243"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西军电</a:t>
            </a:r>
          </a:p>
        </p:txBody>
      </p:sp>
      <p:sp>
        <p:nvSpPr>
          <p:cNvPr id="11" name="文本框 10"/>
          <p:cNvSpPr txBox="1"/>
          <p:nvPr userDrawn="1"/>
        </p:nvSpPr>
        <p:spPr>
          <a:xfrm>
            <a:off x="669346" y="4838090"/>
            <a:ext cx="3953454" cy="537648"/>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4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勤奋 求实 创新</a:t>
            </a:r>
          </a:p>
        </p:txBody>
      </p:sp>
      <p:sp>
        <p:nvSpPr>
          <p:cNvPr id="12" name="文本框 11"/>
          <p:cNvSpPr txBox="1"/>
          <p:nvPr userDrawn="1"/>
        </p:nvSpPr>
        <p:spPr>
          <a:xfrm>
            <a:off x="669346" y="5977116"/>
            <a:ext cx="3343854"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团结 和谐 包容 进取</a:t>
            </a:r>
          </a:p>
        </p:txBody>
      </p:sp>
      <p:sp>
        <p:nvSpPr>
          <p:cNvPr id="13" name="文本框 12"/>
          <p:cNvSpPr txBox="1"/>
          <p:nvPr userDrawn="1"/>
        </p:nvSpPr>
        <p:spPr>
          <a:xfrm>
            <a:off x="2443223" y="3627629"/>
            <a:ext cx="2504461"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崇尚学术 追求卓越</a:t>
            </a:r>
          </a:p>
        </p:txBody>
      </p:sp>
      <p:sp>
        <p:nvSpPr>
          <p:cNvPr id="14" name="文本框 13"/>
          <p:cNvSpPr txBox="1"/>
          <p:nvPr userDrawn="1"/>
        </p:nvSpPr>
        <p:spPr>
          <a:xfrm>
            <a:off x="701794" y="3163710"/>
            <a:ext cx="1488534" cy="86357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艰苦奋斗</a:t>
            </a:r>
            <a:endParaRPr kumimoji="0" lang="en-US" altLang="zh-CN"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endParaRPr>
          </a:p>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自强不息</a:t>
            </a:r>
          </a:p>
        </p:txBody>
      </p:sp>
      <p:sp>
        <p:nvSpPr>
          <p:cNvPr id="15" name="文本框 14"/>
          <p:cNvSpPr txBox="1"/>
          <p:nvPr userDrawn="1"/>
        </p:nvSpPr>
        <p:spPr>
          <a:xfrm>
            <a:off x="2527392" y="2033993"/>
            <a:ext cx="2464352" cy="38920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6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求真务实 爱国为民</a:t>
            </a:r>
          </a:p>
        </p:txBody>
      </p:sp>
      <p:sp>
        <p:nvSpPr>
          <p:cNvPr id="16" name="文本框 15"/>
          <p:cNvSpPr txBox="1"/>
          <p:nvPr userDrawn="1"/>
        </p:nvSpPr>
        <p:spPr>
          <a:xfrm>
            <a:off x="669346" y="4045543"/>
            <a:ext cx="4278338" cy="834524"/>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4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半部电台起家</a:t>
            </a:r>
          </a:p>
        </p:txBody>
      </p:sp>
      <p:sp>
        <p:nvSpPr>
          <p:cNvPr id="17" name="文本框 16"/>
          <p:cNvSpPr txBox="1"/>
          <p:nvPr userDrawn="1"/>
        </p:nvSpPr>
        <p:spPr>
          <a:xfrm>
            <a:off x="669346" y="589082"/>
            <a:ext cx="1553430" cy="426335"/>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1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传承红色基因</a:t>
            </a:r>
          </a:p>
        </p:txBody>
      </p:sp>
      <p:sp>
        <p:nvSpPr>
          <p:cNvPr id="18" name="文本框 17"/>
          <p:cNvSpPr txBox="1"/>
          <p:nvPr userDrawn="1"/>
        </p:nvSpPr>
        <p:spPr>
          <a:xfrm>
            <a:off x="822960" y="1541698"/>
            <a:ext cx="392533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西北电讯工程学院</a:t>
            </a:r>
          </a:p>
        </p:txBody>
      </p:sp>
      <p:sp>
        <p:nvSpPr>
          <p:cNvPr id="19" name="文本框 18"/>
          <p:cNvSpPr txBox="1"/>
          <p:nvPr userDrawn="1"/>
        </p:nvSpPr>
        <p:spPr>
          <a:xfrm>
            <a:off x="2633421" y="2965222"/>
            <a:ext cx="2358323"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长征路上办学</a:t>
            </a:r>
          </a:p>
        </p:txBody>
      </p:sp>
      <p:sp>
        <p:nvSpPr>
          <p:cNvPr id="20" name="文本框 19"/>
          <p:cNvSpPr txBox="1"/>
          <p:nvPr userDrawn="1"/>
        </p:nvSpPr>
        <p:spPr>
          <a:xfrm>
            <a:off x="669346" y="2510939"/>
            <a:ext cx="4535114"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雷达信号处理国家重点实验室</a:t>
            </a:r>
          </a:p>
        </p:txBody>
      </p:sp>
      <p:sp>
        <p:nvSpPr>
          <p:cNvPr id="21" name="文本框 20"/>
          <p:cNvSpPr txBox="1"/>
          <p:nvPr userDrawn="1"/>
        </p:nvSpPr>
        <p:spPr>
          <a:xfrm>
            <a:off x="2443223" y="570519"/>
            <a:ext cx="1836310" cy="463460"/>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0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与共和国同行</a:t>
            </a:r>
          </a:p>
        </p:txBody>
      </p:sp>
      <p:sp>
        <p:nvSpPr>
          <p:cNvPr id="22" name="文本框 21"/>
          <p:cNvSpPr txBox="1"/>
          <p:nvPr userDrawn="1"/>
        </p:nvSpPr>
        <p:spPr>
          <a:xfrm>
            <a:off x="669345" y="5328690"/>
            <a:ext cx="3610187" cy="611899"/>
          </a:xfrm>
          <a:prstGeom prst="rect">
            <a:avLst/>
          </a:prstGeom>
          <a:noFill/>
        </p:spPr>
        <p:txBody>
          <a:bodyPr wrap="square" rtlCol="0">
            <a:spAutoFit/>
          </a:bodyPr>
          <a:lstStyle/>
          <a:p>
            <a:pPr marL="0" marR="0" lvl="0" indent="0" algn="dist" defTabSz="914400" rtl="0" eaLnBrk="1" fontAlgn="auto" latinLnBrk="0" hangingPunct="0">
              <a:lnSpc>
                <a:spcPct val="130000"/>
              </a:lnSpc>
              <a:spcBef>
                <a:spcPts val="0"/>
              </a:spcBef>
              <a:spcAft>
                <a:spcPts val="0"/>
              </a:spcAft>
              <a:buClrTx/>
              <a:buSzTx/>
              <a:buFontTx/>
              <a:buNone/>
              <a:defRPr/>
            </a:pPr>
            <a:r>
              <a:rPr kumimoji="0" lang="zh-CN" altLang="en-US" sz="2800" b="0" i="1" u="none" strike="noStrike" kern="1200" cap="none" spc="100" normalizeH="0" baseline="0" noProof="0" dirty="0">
                <a:ln>
                  <a:noFill/>
                </a:ln>
                <a:solidFill>
                  <a:schemeClr val="accent4">
                    <a:alpha val="28000"/>
                  </a:schemeClr>
                </a:solidFill>
                <a:effectLst/>
                <a:uLnTx/>
                <a:uFillTx/>
                <a:latin typeface="优设标题黑" panose="00000500000000000000" pitchFamily="2" charset="-122"/>
                <a:ea typeface="优设标题黑" panose="00000500000000000000" pitchFamily="2" charset="-122"/>
                <a:cs typeface="+mn-cs"/>
              </a:rPr>
              <a:t>青春告白祖国</a:t>
            </a:r>
          </a:p>
        </p:txBody>
      </p:sp>
      <p:sp>
        <p:nvSpPr>
          <p:cNvPr id="23" name="文本框 22"/>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横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10515600" cy="516968"/>
          </a:xfrm>
        </p:spPr>
        <p:txBody>
          <a:bodyPr>
            <a:normAutofit/>
          </a:bodyPr>
          <a:lstStyle>
            <a:lvl1pPr marL="457200" indent="-457200">
              <a:buFont typeface="Wingdings" panose="05000000000000000000" pitchFamily="2" charset="2"/>
              <a:buChar char="u"/>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r>
              <a:rPr lang="en-US" altLang="zh-CN" dirty="0"/>
              <a:t>2024/7/18</a:t>
            </a:r>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
        <p:nvSpPr>
          <p:cNvPr id="6" name="文本占位符 17"/>
          <p:cNvSpPr>
            <a:spLocks noGrp="1"/>
          </p:cNvSpPr>
          <p:nvPr>
            <p:ph type="body" sz="quarter" idx="14"/>
          </p:nvPr>
        </p:nvSpPr>
        <p:spPr>
          <a:xfrm>
            <a:off x="-1" y="136526"/>
            <a:ext cx="3071814" cy="598310"/>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1" name="文本占位符 17"/>
          <p:cNvSpPr>
            <a:spLocks noGrp="1"/>
          </p:cNvSpPr>
          <p:nvPr>
            <p:ph type="body" sz="quarter" idx="15"/>
          </p:nvPr>
        </p:nvSpPr>
        <p:spPr>
          <a:xfrm>
            <a:off x="3071812"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2" name="文本占位符 17"/>
          <p:cNvSpPr>
            <a:spLocks noGrp="1"/>
          </p:cNvSpPr>
          <p:nvPr>
            <p:ph type="body" sz="quarter" idx="16"/>
          </p:nvPr>
        </p:nvSpPr>
        <p:spPr>
          <a:xfrm>
            <a:off x="6095999" y="136525"/>
            <a:ext cx="3024187"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3" name="文本占位符 17"/>
          <p:cNvSpPr>
            <a:spLocks noGrp="1"/>
          </p:cNvSpPr>
          <p:nvPr>
            <p:ph type="body" sz="quarter" idx="17"/>
          </p:nvPr>
        </p:nvSpPr>
        <p:spPr>
          <a:xfrm>
            <a:off x="9120185" y="136525"/>
            <a:ext cx="3071815" cy="598310"/>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纵向导航栏">
    <p:spTree>
      <p:nvGrpSpPr>
        <p:cNvPr id="1" name=""/>
        <p:cNvGrpSpPr/>
        <p:nvPr/>
      </p:nvGrpSpPr>
      <p:grpSpPr>
        <a:xfrm>
          <a:off x="0" y="0"/>
          <a:ext cx="0" cy="0"/>
          <a:chOff x="0" y="0"/>
          <a:chExt cx="0" cy="0"/>
        </a:xfrm>
      </p:grpSpPr>
      <p:sp>
        <p:nvSpPr>
          <p:cNvPr id="2" name="标题 1"/>
          <p:cNvSpPr>
            <a:spLocks noGrp="1"/>
          </p:cNvSpPr>
          <p:nvPr>
            <p:ph type="title"/>
          </p:nvPr>
        </p:nvSpPr>
        <p:spPr>
          <a:xfrm>
            <a:off x="1828800" y="495301"/>
            <a:ext cx="8364310" cy="516968"/>
          </a:xfrm>
        </p:spPr>
        <p:txBody>
          <a:bodyPr>
            <a:normAutofit/>
          </a:bodyPr>
          <a:lstStyle>
            <a:lvl1pPr>
              <a:defRPr sz="2800">
                <a:solidFill>
                  <a:schemeClr val="tx1">
                    <a:lumMod val="85000"/>
                    <a:lumOff val="15000"/>
                  </a:schemeClr>
                </a:solidFill>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a:xfrm>
            <a:off x="1460500" y="6362699"/>
            <a:ext cx="2743200" cy="365125"/>
          </a:xfrm>
        </p:spPr>
        <p:txBody>
          <a:bodyPr/>
          <a:lstStyle/>
          <a:p>
            <a:fld id="{F548A5D5-F967-4973-BC3E-B6E1F1E79406}" type="datetime1">
              <a:rPr lang="zh-CN" altLang="en-US" smtClean="0"/>
              <a:t>2024/8/15</a:t>
            </a:fld>
            <a:endParaRPr lang="zh-CN" altLang="en-US" dirty="0"/>
          </a:p>
        </p:txBody>
      </p:sp>
      <p:sp>
        <p:nvSpPr>
          <p:cNvPr id="4" name="页脚占位符 3"/>
          <p:cNvSpPr>
            <a:spLocks noGrp="1"/>
          </p:cNvSpPr>
          <p:nvPr>
            <p:ph type="ftr" sz="quarter" idx="11"/>
          </p:nvPr>
        </p:nvSpPr>
        <p:spPr>
          <a:xfrm>
            <a:off x="4864102" y="6362699"/>
            <a:ext cx="3124200" cy="365124"/>
          </a:xfrm>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a:xfrm>
            <a:off x="8648704" y="6362698"/>
            <a:ext cx="2743200" cy="365125"/>
          </a:xfrm>
        </p:spPr>
        <p:txBody>
          <a:bodyPr/>
          <a:lstStyle/>
          <a:p>
            <a:fld id="{33B9A5AF-BDD6-4E14-989F-CF034C94E4CA}" type="slidenum">
              <a:rPr lang="zh-CN" altLang="en-US" smtClean="0"/>
              <a:t>‹#›</a:t>
            </a:fld>
            <a:endParaRPr lang="zh-CN" altLang="en-US"/>
          </a:p>
        </p:txBody>
      </p:sp>
      <p:cxnSp>
        <p:nvCxnSpPr>
          <p:cNvPr id="16" name="直接连接符 15"/>
          <p:cNvCxnSpPr/>
          <p:nvPr userDrawn="1"/>
        </p:nvCxnSpPr>
        <p:spPr>
          <a:xfrm>
            <a:off x="1828800" y="1084462"/>
            <a:ext cx="59563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8" name="文本占位符 17"/>
          <p:cNvSpPr>
            <a:spLocks noGrp="1"/>
          </p:cNvSpPr>
          <p:nvPr>
            <p:ph type="body" sz="quarter" idx="14"/>
          </p:nvPr>
        </p:nvSpPr>
        <p:spPr>
          <a:xfrm>
            <a:off x="0" y="11151"/>
            <a:ext cx="1244600" cy="1722438"/>
          </a:xfrm>
          <a:solidFill>
            <a:schemeClr val="accent1"/>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19" name="文本占位符 17"/>
          <p:cNvSpPr>
            <a:spLocks noGrp="1"/>
          </p:cNvSpPr>
          <p:nvPr>
            <p:ph type="body" sz="quarter" idx="15"/>
          </p:nvPr>
        </p:nvSpPr>
        <p:spPr>
          <a:xfrm>
            <a:off x="0" y="1721005"/>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4" name="文本占位符 17"/>
          <p:cNvSpPr>
            <a:spLocks noGrp="1"/>
          </p:cNvSpPr>
          <p:nvPr>
            <p:ph type="body" sz="quarter" idx="16"/>
          </p:nvPr>
        </p:nvSpPr>
        <p:spPr>
          <a:xfrm>
            <a:off x="0" y="3443443"/>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
        <p:nvSpPr>
          <p:cNvPr id="25" name="文本占位符 17"/>
          <p:cNvSpPr>
            <a:spLocks noGrp="1"/>
          </p:cNvSpPr>
          <p:nvPr>
            <p:ph type="body" sz="quarter" idx="17"/>
          </p:nvPr>
        </p:nvSpPr>
        <p:spPr>
          <a:xfrm>
            <a:off x="0" y="5165881"/>
            <a:ext cx="1244600" cy="1722438"/>
          </a:xfrm>
          <a:solidFill>
            <a:srgbClr val="A6A6A6"/>
          </a:solidFill>
        </p:spPr>
        <p:txBody>
          <a:bodyPr anchor="ctr">
            <a:normAutofit/>
          </a:bodyPr>
          <a:lstStyle>
            <a:lvl1pPr marL="0" indent="0" algn="ctr">
              <a:buNone/>
              <a:defRPr sz="1800">
                <a:solidFill>
                  <a:schemeClr val="bg1">
                    <a:lumMod val="95000"/>
                  </a:schemeClr>
                </a:solidFill>
                <a:latin typeface="思源宋体 Heavy" panose="02020900000000000000" pitchFamily="18" charset="-122"/>
                <a:ea typeface="思源宋体 Heavy" panose="02020900000000000000" pitchFamily="18" charset="-122"/>
              </a:defRPr>
            </a:lvl1pPr>
          </a:lstStyle>
          <a:p>
            <a:pPr lvl="0"/>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548A5D5-F967-4973-BC3E-B6E1F1E79406}"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4" name="圆角矩形 3"/>
          <p:cNvSpPr/>
          <p:nvPr userDrawn="1"/>
        </p:nvSpPr>
        <p:spPr>
          <a:xfrm>
            <a:off x="728890" y="867834"/>
            <a:ext cx="10736446" cy="93132"/>
          </a:xfrm>
          <a:prstGeom prst="roundRect">
            <a:avLst>
              <a:gd name="adj" fmla="val 0"/>
            </a:avLst>
          </a:prstGeom>
          <a:gradFill flip="none" rotWithShape="1">
            <a:gsLst>
              <a:gs pos="21000">
                <a:srgbClr val="E6F0F9"/>
              </a:gs>
              <a:gs pos="48000">
                <a:srgbClr val="93BEE5"/>
              </a:gs>
              <a:gs pos="0">
                <a:schemeClr val="accent1">
                  <a:lumMod val="0"/>
                  <a:lumOff val="100000"/>
                </a:schemeClr>
              </a:gs>
              <a:gs pos="100000">
                <a:schemeClr val="accent1">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noAutofit/>
          </a:bodyPr>
          <a:lstStyle/>
          <a:p>
            <a:pPr algn="ctr"/>
            <a:endParaRPr lang="zh-CN" altLang="en-US" sz="1799">
              <a:solidFill>
                <a:srgbClr val="1D1D1A"/>
              </a:solidFill>
            </a:endParaRPr>
          </a:p>
        </p:txBody>
      </p:sp>
      <p:pic>
        <p:nvPicPr>
          <p:cNvPr id="3" name="图片 2"/>
          <p:cNvPicPr>
            <a:picLocks noChangeAspect="1"/>
          </p:cNvPicPr>
          <p:nvPr userDrawn="1"/>
        </p:nvPicPr>
        <p:blipFill>
          <a:blip r:embed="rId2"/>
          <a:stretch>
            <a:fillRect/>
          </a:stretch>
        </p:blipFill>
        <p:spPr>
          <a:xfrm>
            <a:off x="8851488" y="6295656"/>
            <a:ext cx="1213613" cy="384257"/>
          </a:xfrm>
          <a:prstGeom prst="rect">
            <a:avLst/>
          </a:prstGeom>
        </p:spPr>
      </p:pic>
      <p:pic>
        <p:nvPicPr>
          <p:cNvPr id="2" name="图片 1"/>
          <p:cNvPicPr>
            <a:picLocks noChangeAspect="1"/>
          </p:cNvPicPr>
          <p:nvPr userDrawn="1"/>
        </p:nvPicPr>
        <p:blipFill>
          <a:blip r:embed="rId3"/>
          <a:stretch>
            <a:fillRect/>
          </a:stretch>
        </p:blipFill>
        <p:spPr>
          <a:xfrm>
            <a:off x="495937" y="6060788"/>
            <a:ext cx="3521600" cy="619125"/>
          </a:xfrm>
          <a:prstGeom prst="rect">
            <a:avLst/>
          </a:prstGeom>
        </p:spPr>
      </p:pic>
    </p:spTree>
    <p:extLst>
      <p:ext uri="{BB962C8B-B14F-4D97-AF65-F5344CB8AC3E}">
        <p14:creationId xmlns:p14="http://schemas.microsoft.com/office/powerpoint/2010/main" val="139285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4" name="矩形 13"/>
          <p:cNvSpPr/>
          <p:nvPr userDrawn="1"/>
        </p:nvSpPr>
        <p:spPr>
          <a:xfrm>
            <a:off x="7080179" y="997618"/>
            <a:ext cx="4436181"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6932613" y="1124653"/>
            <a:ext cx="4421187" cy="2943346"/>
          </a:xfr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0" y="2290573"/>
            <a:ext cx="12192000" cy="3094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rot="20772240">
            <a:off x="7401365" y="1683034"/>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
        <p:nvSpPr>
          <p:cNvPr id="19" name="图片占位符 9"/>
          <p:cNvSpPr>
            <a:spLocks noGrp="1"/>
          </p:cNvSpPr>
          <p:nvPr>
            <p:ph type="pic" sz="quarter" idx="15"/>
          </p:nvPr>
        </p:nvSpPr>
        <p:spPr>
          <a:xfrm rot="668217">
            <a:off x="7665854" y="3726070"/>
            <a:ext cx="3598217" cy="2242686"/>
          </a:xfrm>
          <a:ln w="88900">
            <a:solidFill>
              <a:srgbClr val="FFFFFF"/>
            </a:solidFill>
            <a:miter lim="800000"/>
          </a:ln>
          <a:effectLst>
            <a:outerShdw blurRad="63500" sx="102000" sy="102000" algn="ctr" rotWithShape="0">
              <a:prstClr val="black">
                <a:alpha val="40000"/>
              </a:prstClr>
            </a:outerShdw>
          </a:effec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项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图片占位符 9"/>
          <p:cNvSpPr>
            <a:spLocks noGrp="1"/>
          </p:cNvSpPr>
          <p:nvPr>
            <p:ph type="pic" sz="quarter" idx="14"/>
          </p:nvPr>
        </p:nvSpPr>
        <p:spPr>
          <a:xfrm>
            <a:off x="785565" y="1398880"/>
            <a:ext cx="3187948" cy="3225508"/>
          </a:xfrm>
        </p:spPr>
        <p:txBody>
          <a:bodyPr/>
          <a:lstStyle/>
          <a:p>
            <a:endParaRPr lang="zh-CN" altLang="en-US"/>
          </a:p>
        </p:txBody>
      </p:sp>
      <p:sp>
        <p:nvSpPr>
          <p:cNvPr id="16" name="图片占位符 9"/>
          <p:cNvSpPr>
            <a:spLocks noGrp="1"/>
          </p:cNvSpPr>
          <p:nvPr>
            <p:ph type="pic" sz="quarter" idx="15"/>
          </p:nvPr>
        </p:nvSpPr>
        <p:spPr>
          <a:xfrm>
            <a:off x="4493965" y="1410888"/>
            <a:ext cx="3187948" cy="3225508"/>
          </a:xfrm>
        </p:spPr>
        <p:txBody>
          <a:bodyPr/>
          <a:lstStyle/>
          <a:p>
            <a:endParaRPr lang="zh-CN" altLang="en-US"/>
          </a:p>
        </p:txBody>
      </p:sp>
      <p:sp>
        <p:nvSpPr>
          <p:cNvPr id="18" name="图片占位符 9"/>
          <p:cNvSpPr>
            <a:spLocks noGrp="1"/>
          </p:cNvSpPr>
          <p:nvPr>
            <p:ph type="pic" sz="quarter" idx="16"/>
          </p:nvPr>
        </p:nvSpPr>
        <p:spPr>
          <a:xfrm>
            <a:off x="8239589" y="1386104"/>
            <a:ext cx="3187948" cy="3225508"/>
          </a:xfrm>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项横向图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
        <p:nvSpPr>
          <p:cNvPr id="11" name="文本框 10"/>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2" name="矩形 11"/>
          <p:cNvSpPr/>
          <p:nvPr userDrawn="1"/>
        </p:nvSpPr>
        <p:spPr>
          <a:xfrm>
            <a:off x="624221" y="148619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624220" y="3581327"/>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148169" y="148254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6148168" y="3577675"/>
            <a:ext cx="5334031" cy="1942803"/>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p:cNvSpPr/>
          <p:nvPr userDrawn="1"/>
        </p:nvSpPr>
        <p:spPr>
          <a:xfrm flipH="1" flipV="1">
            <a:off x="5425531"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userDrawn="1"/>
        </p:nvSpPr>
        <p:spPr>
          <a:xfrm flipH="1" flipV="1">
            <a:off x="10962103" y="1476181"/>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p:nvPr userDrawn="1"/>
        </p:nvSpPr>
        <p:spPr>
          <a:xfrm flipH="1" flipV="1">
            <a:off x="5425531"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userDrawn="1"/>
        </p:nvSpPr>
        <p:spPr>
          <a:xfrm flipH="1" flipV="1">
            <a:off x="10962103" y="3584803"/>
            <a:ext cx="529296" cy="52929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4"/>
          </p:nvPr>
        </p:nvSpPr>
        <p:spPr>
          <a:xfrm>
            <a:off x="750888" y="1620838"/>
            <a:ext cx="1601787" cy="1601787"/>
          </a:xfrm>
        </p:spPr>
        <p:txBody>
          <a:bodyPr/>
          <a:lstStyle/>
          <a:p>
            <a:endParaRPr lang="zh-CN" altLang="en-US"/>
          </a:p>
        </p:txBody>
      </p:sp>
      <p:sp>
        <p:nvSpPr>
          <p:cNvPr id="25" name="图片占位符 9"/>
          <p:cNvSpPr>
            <a:spLocks noGrp="1"/>
          </p:cNvSpPr>
          <p:nvPr>
            <p:ph type="pic" sz="quarter" idx="15"/>
          </p:nvPr>
        </p:nvSpPr>
        <p:spPr>
          <a:xfrm>
            <a:off x="762300" y="3748182"/>
            <a:ext cx="1601787" cy="1601787"/>
          </a:xfrm>
        </p:spPr>
        <p:txBody>
          <a:bodyPr/>
          <a:lstStyle/>
          <a:p>
            <a:endParaRPr lang="zh-CN" altLang="en-US"/>
          </a:p>
        </p:txBody>
      </p:sp>
      <p:sp>
        <p:nvSpPr>
          <p:cNvPr id="26" name="图片占位符 9"/>
          <p:cNvSpPr>
            <a:spLocks noGrp="1"/>
          </p:cNvSpPr>
          <p:nvPr>
            <p:ph type="pic" sz="quarter" idx="16"/>
          </p:nvPr>
        </p:nvSpPr>
        <p:spPr>
          <a:xfrm>
            <a:off x="6278410" y="1620838"/>
            <a:ext cx="1601787" cy="1601787"/>
          </a:xfrm>
        </p:spPr>
        <p:txBody>
          <a:bodyPr/>
          <a:lstStyle/>
          <a:p>
            <a:endParaRPr lang="zh-CN" altLang="en-US"/>
          </a:p>
        </p:txBody>
      </p:sp>
      <p:sp>
        <p:nvSpPr>
          <p:cNvPr id="27" name="图片占位符 9"/>
          <p:cNvSpPr>
            <a:spLocks noGrp="1"/>
          </p:cNvSpPr>
          <p:nvPr>
            <p:ph type="pic" sz="quarter" idx="17"/>
          </p:nvPr>
        </p:nvSpPr>
        <p:spPr>
          <a:xfrm>
            <a:off x="6289822" y="3748182"/>
            <a:ext cx="1601787" cy="1601787"/>
          </a:xfr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2" name="标题 1"/>
          <p:cNvSpPr>
            <a:spLocks noGrp="1"/>
          </p:cNvSpPr>
          <p:nvPr>
            <p:ph type="title"/>
          </p:nvPr>
        </p:nvSpPr>
        <p:spPr>
          <a:xfrm>
            <a:off x="750104" y="441325"/>
            <a:ext cx="10515600" cy="365125"/>
          </a:xfrm>
        </p:spPr>
        <p:txBody>
          <a:bodyPr>
            <a:normAutofit/>
          </a:bodyPr>
          <a:lstStyle>
            <a:lvl1pPr>
              <a:defRPr sz="2400">
                <a:latin typeface="思源宋体 Heavy" panose="02020900000000000000" pitchFamily="18" charset="-122"/>
                <a:ea typeface="思源宋体 Heavy" panose="02020900000000000000" pitchFamily="18" charset="-122"/>
              </a:defRPr>
            </a:lvl1pPr>
          </a:lstStyle>
          <a:p>
            <a:r>
              <a:rPr lang="zh-CN" altLang="en-US" dirty="0"/>
              <a:t>单击此处编辑母版标题样式</a:t>
            </a:r>
          </a:p>
        </p:txBody>
      </p:sp>
      <p:sp>
        <p:nvSpPr>
          <p:cNvPr id="8" name="矩形 7"/>
          <p:cNvSpPr/>
          <p:nvPr userDrawn="1"/>
        </p:nvSpPr>
        <p:spPr>
          <a:xfrm>
            <a:off x="570610" y="441325"/>
            <a:ext cx="101385" cy="59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内容占位符 16"/>
          <p:cNvSpPr>
            <a:spLocks noGrp="1"/>
          </p:cNvSpPr>
          <p:nvPr>
            <p:ph sz="quarter" idx="13" hasCustomPrompt="1"/>
          </p:nvPr>
        </p:nvSpPr>
        <p:spPr>
          <a:xfrm>
            <a:off x="750888" y="806450"/>
            <a:ext cx="10515600" cy="228600"/>
          </a:xfrm>
        </p:spPr>
        <p:txBody>
          <a:bodyPr>
            <a:noAutofit/>
          </a:bodyPr>
          <a:lstStyle>
            <a:lvl1pPr marL="0" indent="0">
              <a:buNone/>
              <a:defRPr sz="1600">
                <a:latin typeface="思源黑体 CN Normal" panose="020B0400000000000000" pitchFamily="34" charset="-122"/>
                <a:ea typeface="思源黑体 CN Normal" panose="020B0400000000000000" pitchFamily="34" charset="-122"/>
              </a:defRPr>
            </a:lvl1pPr>
          </a:lstStyle>
          <a:p>
            <a:pPr lvl="0"/>
            <a:r>
              <a:rPr lang="zh-CN" altLang="en-US" dirty="0"/>
              <a:t>单击此处编辑英文标题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lvl1pPr>
              <a:defRPr>
                <a:solidFill>
                  <a:schemeClr val="tx1">
                    <a:lumMod val="75000"/>
                    <a:lumOff val="2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10446219" y="284403"/>
            <a:ext cx="1104790" cy="678968"/>
          </a:xfrm>
          <a:prstGeom prst="rect">
            <a:avLst/>
          </a:prstGeom>
          <a:noFill/>
        </p:spPr>
        <p:txBody>
          <a:bodyPr wrap="none" rtlCol="0">
            <a:spAutoFit/>
          </a:bodyPr>
          <a:lstStyle/>
          <a:p>
            <a:pPr algn="just" hangingPunct="0">
              <a:lnSpc>
                <a:spcPct val="130000"/>
              </a:lnSpc>
            </a:pPr>
            <a:r>
              <a:rPr lang="en-US" altLang="zh-CN" sz="3200" spc="100" dirty="0">
                <a:solidFill>
                  <a:schemeClr val="accent1"/>
                </a:solidFill>
                <a:latin typeface="思源黑体 CN Heavy" panose="020B0A00000000000000" pitchFamily="34" charset="-122"/>
                <a:ea typeface="思源黑体 CN Heavy" panose="020B0A00000000000000" pitchFamily="34" charset="-122"/>
              </a:rPr>
              <a:t>XDU</a:t>
            </a:r>
            <a:endParaRPr lang="zh-CN" altLang="en-US" sz="3200" spc="100" dirty="0">
              <a:solidFill>
                <a:schemeClr val="accent1"/>
              </a:solidFill>
              <a:latin typeface="思源黑体 CN Heavy" panose="020B0A00000000000000" pitchFamily="34" charset="-122"/>
              <a:ea typeface="思源黑体 CN Heavy" panose="020B0A00000000000000" pitchFamily="34" charset="-122"/>
            </a:endParaRPr>
          </a:p>
        </p:txBody>
      </p:sp>
      <p:sp>
        <p:nvSpPr>
          <p:cNvPr id="10" name="矩形 9"/>
          <p:cNvSpPr/>
          <p:nvPr userDrawn="1"/>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rot="5400000">
            <a:off x="178349" y="-178349"/>
            <a:ext cx="815032" cy="1171729"/>
            <a:chOff x="136270" y="441325"/>
            <a:chExt cx="2690232" cy="1572670"/>
          </a:xfrm>
        </p:grpSpPr>
        <p:sp>
          <p:nvSpPr>
            <p:cNvPr id="12" name="矩形 1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userDrawn="1"/>
        </p:nvGrpSpPr>
        <p:grpSpPr>
          <a:xfrm rot="16200000">
            <a:off x="10974982" y="5053481"/>
            <a:ext cx="1846660" cy="587375"/>
            <a:chOff x="136270" y="441325"/>
            <a:chExt cx="2690232" cy="1572670"/>
          </a:xfrm>
        </p:grpSpPr>
        <p:sp>
          <p:nvSpPr>
            <p:cNvPr id="18" name="矩形 1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a:xfrm>
            <a:off x="8807809" y="6519179"/>
            <a:ext cx="2743200" cy="365125"/>
          </a:xfrm>
        </p:spPr>
        <p:txBody>
          <a:bodyPr/>
          <a:lstStyle>
            <a:lvl1pPr>
              <a:defRPr sz="1600">
                <a:solidFill>
                  <a:schemeClr val="bg1">
                    <a:lumMod val="9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dirty="0"/>
          </a:p>
        </p:txBody>
      </p:sp>
      <p:sp>
        <p:nvSpPr>
          <p:cNvPr id="2" name="标题 1"/>
          <p:cNvSpPr>
            <a:spLocks noGrp="1"/>
          </p:cNvSpPr>
          <p:nvPr>
            <p:ph type="title"/>
          </p:nvPr>
        </p:nvSpPr>
        <p:spPr>
          <a:xfrm>
            <a:off x="1382711" y="226821"/>
            <a:ext cx="10515600" cy="598246"/>
          </a:xfrm>
        </p:spPr>
        <p:txBody>
          <a:bodyPr>
            <a:noAutofit/>
          </a:bodyPr>
          <a:lstStyle>
            <a:lvl1pPr>
              <a:defRPr sz="2800">
                <a:latin typeface="思源宋体 Heavy" panose="02020900000000000000" pitchFamily="18" charset="-122"/>
                <a:ea typeface="思源宋体 Heavy" panose="02020900000000000000" pitchFamily="18" charset="-122"/>
              </a:defRPr>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F548A5D5-F967-4973-BC3E-B6E1F1E79406}" type="datetime1">
              <a:rPr lang="zh-CN" altLang="en-US" smtClean="0"/>
              <a:t>2024/8/15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r>
              <a:rPr lang="zh-CN" altLang="en-US" dirty="0"/>
              <a:t>西安电子科技大学</a:t>
            </a: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33B9A5AF-BDD6-4E14-989F-CF034C94E4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70"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3.png"/><Relationship Id="rId1" Type="http://schemas.openxmlformats.org/officeDocument/2006/relationships/slideLayout" Target="../slideLayouts/slideLayout19.xml"/><Relationship Id="rId5" Type="http://schemas.openxmlformats.org/officeDocument/2006/relationships/image" Target="../media/image15.svg"/><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29.emf"/><Relationship Id="rId1" Type="http://schemas.openxmlformats.org/officeDocument/2006/relationships/slideLayout" Target="../slideLayouts/slideLayout1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png"/><Relationship Id="rId7" Type="http://schemas.openxmlformats.org/officeDocument/2006/relationships/diagramColors" Target="../diagrams/colors4.xml"/><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themeOverride" Target="../theme/themeOverride1.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16.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9.xml"/><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2.xml"/><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1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01.png"/><Relationship Id="rId7" Type="http://schemas.openxmlformats.org/officeDocument/2006/relationships/diagramColors" Target="../diagrams/colors9.xml"/><Relationship Id="rId2" Type="http://schemas.openxmlformats.org/officeDocument/2006/relationships/notesSlide" Target="../notesSlides/notesSlide75.xml"/><Relationship Id="rId1" Type="http://schemas.openxmlformats.org/officeDocument/2006/relationships/slideLayout" Target="../slideLayouts/slideLayout1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16.xml"/><Relationship Id="rId5" Type="http://schemas.openxmlformats.org/officeDocument/2006/relationships/image" Target="../media/image105.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16.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10.png"/><Relationship Id="rId7" Type="http://schemas.openxmlformats.org/officeDocument/2006/relationships/diagramColors" Target="../diagrams/colors10.xml"/><Relationship Id="rId2" Type="http://schemas.openxmlformats.org/officeDocument/2006/relationships/notesSlide" Target="../notesSlides/notesSlide81.xml"/><Relationship Id="rId1" Type="http://schemas.openxmlformats.org/officeDocument/2006/relationships/slideLayout" Target="../slideLayouts/slideLayout1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16.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3.xml"/><Relationship Id="rId1" Type="http://schemas.openxmlformats.org/officeDocument/2006/relationships/slideLayout" Target="../slideLayouts/slideLayout1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16.xml"/><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16.png"/><Relationship Id="rId7" Type="http://schemas.openxmlformats.org/officeDocument/2006/relationships/diagramColors" Target="../diagrams/colors12.xml"/><Relationship Id="rId2" Type="http://schemas.openxmlformats.org/officeDocument/2006/relationships/notesSlide" Target="../notesSlides/notesSlide86.xml"/><Relationship Id="rId1" Type="http://schemas.openxmlformats.org/officeDocument/2006/relationships/slideLayout" Target="../slideLayouts/slideLayout16.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16.xml"/><Relationship Id="rId4" Type="http://schemas.openxmlformats.org/officeDocument/2006/relationships/image" Target="../media/image118.png"/></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19.xml"/><Relationship Id="rId5" Type="http://schemas.openxmlformats.org/officeDocument/2006/relationships/image" Target="../media/image122.png"/><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3.png"/><Relationship Id="rId1" Type="http://schemas.openxmlformats.org/officeDocument/2006/relationships/slideLayout" Target="../slideLayouts/slideLayout19.xml"/><Relationship Id="rId5" Type="http://schemas.openxmlformats.org/officeDocument/2006/relationships/image" Target="../media/image15.svg"/><Relationship Id="rId4" Type="http://schemas.openxmlformats.org/officeDocument/2006/relationships/image" Target="../media/image124.png"/></Relationships>
</file>

<file path=ppt/slides/_rels/slide9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3.png"/><Relationship Id="rId1" Type="http://schemas.openxmlformats.org/officeDocument/2006/relationships/slideLayout" Target="../slideLayouts/slideLayout19.xml"/><Relationship Id="rId5" Type="http://schemas.openxmlformats.org/officeDocument/2006/relationships/image" Target="../media/image15.svg"/><Relationship Id="rId4" Type="http://schemas.openxmlformats.org/officeDocument/2006/relationships/image" Target="../media/image124.png"/></Relationships>
</file>

<file path=ppt/slides/_rels/slide9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3.png"/><Relationship Id="rId1" Type="http://schemas.openxmlformats.org/officeDocument/2006/relationships/slideLayout" Target="../slideLayouts/slideLayout19.xml"/><Relationship Id="rId5" Type="http://schemas.openxmlformats.org/officeDocument/2006/relationships/image" Target="../media/image15.svg"/><Relationship Id="rId4" Type="http://schemas.openxmlformats.org/officeDocument/2006/relationships/image" Target="../media/image124.png"/></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92.xml"/><Relationship Id="rId1" Type="http://schemas.openxmlformats.org/officeDocument/2006/relationships/slideLayout" Target="../slideLayouts/slideLayout19.xml"/><Relationship Id="rId4" Type="http://schemas.openxmlformats.org/officeDocument/2006/relationships/image" Target="../media/image128.emf"/></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19.xml"/><Relationship Id="rId6" Type="http://schemas.openxmlformats.org/officeDocument/2006/relationships/image" Target="../media/image15.svg"/><Relationship Id="rId5" Type="http://schemas.openxmlformats.org/officeDocument/2006/relationships/image" Target="../media/image12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847176" y="2099376"/>
            <a:ext cx="10319834" cy="1938992"/>
          </a:xfrm>
          <a:prstGeom prst="rect">
            <a:avLst/>
          </a:prstGeom>
          <a:noFill/>
        </p:spPr>
        <p:txBody>
          <a:bodyPr wrap="square" rtlCol="0">
            <a:spAutoFit/>
          </a:bodyPr>
          <a:lstStyle/>
          <a:p>
            <a:pPr algn="ctr"/>
            <a:r>
              <a:rPr lang="en-US" altLang="zh-CN" sz="6000" b="1"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a:t>
            </a:r>
            <a:r>
              <a:rPr lang="zh-CN" altLang="en-US" sz="6000" b="1"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开发参考技术原理、</a:t>
            </a:r>
            <a:endParaRPr lang="en-US" altLang="zh-CN" sz="6000" b="1"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p>
            <a:pPr algn="ctr"/>
            <a:r>
              <a:rPr lang="zh-CN" altLang="en-US" sz="6000" b="1"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标准和应用</a:t>
            </a:r>
            <a:endParaRPr lang="en-US" altLang="zh-CN" sz="6000" b="1"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p:txBody>
      </p:sp>
      <p:sp>
        <p:nvSpPr>
          <p:cNvPr id="20" name="文本框 19"/>
          <p:cNvSpPr txBox="1"/>
          <p:nvPr/>
        </p:nvSpPr>
        <p:spPr>
          <a:xfrm>
            <a:off x="6746048" y="4778654"/>
            <a:ext cx="2850642" cy="36830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rPr>
              <a:t>▶ </a:t>
            </a: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汇报人：邱子仪</a:t>
            </a:r>
          </a:p>
        </p:txBody>
      </p:sp>
      <p:sp>
        <p:nvSpPr>
          <p:cNvPr id="21" name="文本框 20"/>
          <p:cNvSpPr txBox="1"/>
          <p:nvPr/>
        </p:nvSpPr>
        <p:spPr>
          <a:xfrm>
            <a:off x="3273643" y="4784964"/>
            <a:ext cx="3144585" cy="368300"/>
          </a:xfrm>
          <a:prstGeom prst="rect">
            <a:avLst/>
          </a:prstGeom>
          <a:noFill/>
        </p:spPr>
        <p:txBody>
          <a:bodyPr wrap="square" rtlCol="0">
            <a:spAutoFit/>
          </a:bodyPr>
          <a:lstStyle/>
          <a:p>
            <a:r>
              <a:rPr lang="zh-CN" altLang="en-US" dirty="0">
                <a:solidFill>
                  <a:schemeClr val="tx1">
                    <a:lumMod val="75000"/>
                    <a:lumOff val="25000"/>
                  </a:schemeClr>
                </a:solidFill>
                <a:latin typeface="Times New Roman" panose="02020603050405020304" pitchFamily="18" charset="0"/>
                <a:ea typeface="思源宋体 Heavy" panose="02020900000000000000" pitchFamily="18" charset="-122"/>
                <a:cs typeface="Times New Roman" panose="02020603050405020304" pitchFamily="18" charset="0"/>
              </a:rPr>
              <a:t>▶ </a:t>
            </a:r>
            <a:r>
              <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rPr>
              <a:t>汇报时间：</a:t>
            </a:r>
            <a:r>
              <a:rPr lang="en-US" altLang="zh-CN" dirty="0">
                <a:solidFill>
                  <a:schemeClr val="tx1">
                    <a:lumMod val="75000"/>
                    <a:lumOff val="25000"/>
                  </a:schemeClr>
                </a:solidFill>
                <a:latin typeface="思源宋体 Heavy" panose="02020900000000000000" pitchFamily="18" charset="-122"/>
                <a:ea typeface="思源宋体 Heavy" panose="02020900000000000000" pitchFamily="18" charset="-122"/>
              </a:rPr>
              <a:t>2024.7.18</a:t>
            </a:r>
            <a:endParaRPr lang="zh-CN" altLang="en-US" dirty="0">
              <a:solidFill>
                <a:schemeClr val="tx1">
                  <a:lumMod val="75000"/>
                  <a:lumOff val="25000"/>
                </a:schemeClr>
              </a:solidFill>
              <a:latin typeface="思源宋体 Heavy" panose="02020900000000000000" pitchFamily="18" charset="-122"/>
              <a:ea typeface="思源宋体 Heavy" panose="02020900000000000000" pitchFamily="18" charset="-122"/>
            </a:endParaRPr>
          </a:p>
        </p:txBody>
      </p:sp>
      <p:sp>
        <p:nvSpPr>
          <p:cNvPr id="11" name="矩形 10"/>
          <p:cNvSpPr/>
          <p:nvPr/>
        </p:nvSpPr>
        <p:spPr>
          <a:xfrm>
            <a:off x="0" y="-1"/>
            <a:ext cx="12192000" cy="3144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16200000">
            <a:off x="-629641" y="2414059"/>
            <a:ext cx="1846660" cy="587375"/>
            <a:chOff x="136270" y="441325"/>
            <a:chExt cx="2690232" cy="1572670"/>
          </a:xfrm>
        </p:grpSpPr>
        <p:sp>
          <p:nvSpPr>
            <p:cNvPr id="60" name="矩形 59"/>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rot="16200000">
            <a:off x="10974983" y="2414059"/>
            <a:ext cx="1846660" cy="587375"/>
            <a:chOff x="136270" y="441325"/>
            <a:chExt cx="2690232" cy="1572670"/>
          </a:xfrm>
        </p:grpSpPr>
        <p:sp>
          <p:nvSpPr>
            <p:cNvPr id="66" name="矩形 65"/>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43186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10</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sp>
        <p:nvSpPr>
          <p:cNvPr id="80" name="弧形 79">
            <a:extLst>
              <a:ext uri="{FF2B5EF4-FFF2-40B4-BE49-F238E27FC236}">
                <a16:creationId xmlns:a16="http://schemas.microsoft.com/office/drawing/2014/main" id="{3995EB52-5980-C8B9-8636-80EF3CB2D96C}"/>
              </a:ext>
            </a:extLst>
          </p:cNvPr>
          <p:cNvSpPr/>
          <p:nvPr/>
        </p:nvSpPr>
        <p:spPr>
          <a:xfrm rot="8479355">
            <a:off x="4088089" y="2510532"/>
            <a:ext cx="2278310" cy="1904150"/>
          </a:xfrm>
          <a:prstGeom prst="arc">
            <a:avLst>
              <a:gd name="adj1" fmla="val 17001464"/>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a:extLst>
              <a:ext uri="{FF2B5EF4-FFF2-40B4-BE49-F238E27FC236}">
                <a16:creationId xmlns:a16="http://schemas.microsoft.com/office/drawing/2014/main" id="{6198FBB8-D89D-2D46-BDEC-BB78851AFBEE}"/>
              </a:ext>
            </a:extLst>
          </p:cNvPr>
          <p:cNvSpPr/>
          <p:nvPr/>
        </p:nvSpPr>
        <p:spPr>
          <a:xfrm rot="16007117">
            <a:off x="3607025" y="2738456"/>
            <a:ext cx="2278310" cy="1757253"/>
          </a:xfrm>
          <a:prstGeom prst="arc">
            <a:avLst>
              <a:gd name="adj1" fmla="val 17109512"/>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95400" y="1626187"/>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20" name="文本框 19">
            <a:extLst>
              <a:ext uri="{FF2B5EF4-FFF2-40B4-BE49-F238E27FC236}">
                <a16:creationId xmlns:a16="http://schemas.microsoft.com/office/drawing/2014/main" id="{8D6BDFBA-DAAF-450E-BC75-C37EC49BE4C6}"/>
              </a:ext>
            </a:extLst>
          </p:cNvPr>
          <p:cNvSpPr txBox="1"/>
          <p:nvPr/>
        </p:nvSpPr>
        <p:spPr>
          <a:xfrm>
            <a:off x="700314" y="1975385"/>
            <a:ext cx="3871686"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３</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技术基本内容</a:t>
            </a:r>
          </a:p>
        </p:txBody>
      </p:sp>
      <p:graphicFrame>
        <p:nvGraphicFramePr>
          <p:cNvPr id="165" name="内容占位符 13">
            <a:extLst>
              <a:ext uri="{FF2B5EF4-FFF2-40B4-BE49-F238E27FC236}">
                <a16:creationId xmlns:a16="http://schemas.microsoft.com/office/drawing/2014/main" id="{152C89D7-9099-4823-AB62-F946DFD8B8F3}"/>
              </a:ext>
            </a:extLst>
          </p:cNvPr>
          <p:cNvGraphicFramePr>
            <a:graphicFrameLocks/>
          </p:cNvGraphicFramePr>
          <p:nvPr/>
        </p:nvGraphicFramePr>
        <p:xfrm>
          <a:off x="1444170" y="2319905"/>
          <a:ext cx="9909629" cy="3857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2096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A382CF-A892-4EB0-A780-C01919CEE8F0}"/>
              </a:ext>
            </a:extLst>
          </p:cNvPr>
          <p:cNvSpPr/>
          <p:nvPr/>
        </p:nvSpPr>
        <p:spPr>
          <a:xfrm>
            <a:off x="268467" y="187987"/>
            <a:ext cx="5219699"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4</a:t>
            </a:r>
            <a:r>
              <a:rPr lang="zh-CN" altLang="en-US" sz="2799" b="1" kern="0" dirty="0">
                <a:solidFill>
                  <a:srgbClr val="990000"/>
                </a:solidFill>
                <a:latin typeface="微软雅黑" panose="020B0503020204020204" pitchFamily="34" charset="-122"/>
                <a:ea typeface="微软雅黑" panose="020B0503020204020204" pitchFamily="34" charset="-122"/>
              </a:rPr>
              <a:t>：多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辅助下的节能框架</a:t>
            </a:r>
          </a:p>
        </p:txBody>
      </p:sp>
      <p:sp>
        <p:nvSpPr>
          <p:cNvPr id="3" name="文本框 2">
            <a:extLst>
              <a:ext uri="{FF2B5EF4-FFF2-40B4-BE49-F238E27FC236}">
                <a16:creationId xmlns:a16="http://schemas.microsoft.com/office/drawing/2014/main" id="{3A6FE317-85AE-416E-AE23-27BA4D5242A8}"/>
              </a:ext>
            </a:extLst>
          </p:cNvPr>
          <p:cNvSpPr txBox="1"/>
          <p:nvPr/>
        </p:nvSpPr>
        <p:spPr>
          <a:xfrm>
            <a:off x="71806" y="899712"/>
            <a:ext cx="11742768" cy="2141740"/>
          </a:xfrm>
          <a:prstGeom prst="rect">
            <a:avLst/>
          </a:prstGeom>
          <a:noFill/>
        </p:spPr>
        <p:txBody>
          <a:bodyPr wrap="square">
            <a:spAutoFit/>
          </a:bodyPr>
          <a:lstStyle/>
          <a:p>
            <a:pPr algn="just"/>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otivation</a:t>
            </a:r>
          </a:p>
          <a:p>
            <a:pPr algn="just">
              <a:lnSpc>
                <a:spcPct val="150000"/>
              </a:lnSpc>
            </a:pP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b="1" kern="100" dirty="0">
                <a:effectLst/>
                <a:latin typeface="微软雅黑" panose="020B0503020204020204" pitchFamily="34" charset="-122"/>
                <a:ea typeface="微软雅黑" panose="020B0503020204020204" pitchFamily="34" charset="-122"/>
                <a:cs typeface="Times New Roman" panose="02020603050405020304" pitchFamily="18" charset="0"/>
              </a:rPr>
              <a:t>现有的节能层面的提案：</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针对对象：单个</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方面的节能；</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针对</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STA</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层面的节能。由于</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Wi-Fi8</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multi-Ap</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是一个重中之重，因此利用多</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辅助的节能框架，将</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更加普适和方便。</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 多</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网络的性能优化：</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传统单</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网络覆盖无法满足现代无线网络需求，多</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协作成为提高网络覆盖和性能的主要方式。然而，多</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协作带来了新的能耗管理挑战，多个</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同时邻近工作，可能会造成一定程度资源的浪费。因此需要一种协商机制，提高高效网络覆盖的同时，实现能耗优化。</a:t>
            </a:r>
            <a:endParaRPr lang="zh-CN" altLang="en-US" sz="1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13ED15A-D56B-4D3C-BC56-80A11D53BABB}"/>
              </a:ext>
            </a:extLst>
          </p:cNvPr>
          <p:cNvSpPr txBox="1"/>
          <p:nvPr/>
        </p:nvSpPr>
        <p:spPr>
          <a:xfrm>
            <a:off x="133643" y="3041452"/>
            <a:ext cx="5613009" cy="1023742"/>
          </a:xfrm>
          <a:prstGeom prst="rect">
            <a:avLst/>
          </a:prstGeom>
          <a:noFill/>
        </p:spPr>
        <p:txBody>
          <a:bodyPr wrap="square" lIns="0" tIns="0" rIns="0" bIns="0" rtlCol="0">
            <a:spAutoFit/>
          </a:bodyPr>
          <a:lstStyle/>
          <a:p>
            <a:pPr algn="l">
              <a:lnSpc>
                <a:spcPct val="150000"/>
              </a:lnSpc>
            </a:pPr>
            <a:r>
              <a:rPr kumimoji="1" lang="zh-CN" altLang="en-US" b="1" dirty="0">
                <a:solidFill>
                  <a:schemeClr val="accent2"/>
                </a:solidFill>
                <a:latin typeface="微软雅黑" panose="020B0503020204020204" pitchFamily="34" charset="-122"/>
                <a:ea typeface="微软雅黑" panose="020B0503020204020204" pitchFamily="34" charset="-122"/>
              </a:rPr>
              <a:t>目标：</a:t>
            </a:r>
            <a:endParaRPr kumimoji="1" lang="en-US" altLang="zh-CN" b="1" dirty="0">
              <a:solidFill>
                <a:schemeClr val="accent2"/>
              </a:solidFill>
              <a:latin typeface="微软雅黑" panose="020B0503020204020204" pitchFamily="34" charset="-122"/>
              <a:ea typeface="微软雅黑" panose="020B0503020204020204" pitchFamily="34" charset="-122"/>
            </a:endParaRPr>
          </a:p>
          <a:p>
            <a:pPr algn="l">
              <a:lnSpc>
                <a:spcPct val="150000"/>
              </a:lnSpc>
            </a:pPr>
            <a:r>
              <a:rPr kumimoji="1" lang="en-US" altLang="zh-CN" sz="1400" dirty="0">
                <a:solidFill>
                  <a:srgbClr val="000000"/>
                </a:solidFill>
                <a:latin typeface="微软雅黑" panose="020B0503020204020204" pitchFamily="34" charset="-122"/>
                <a:ea typeface="微软雅黑" panose="020B0503020204020204" pitchFamily="34" charset="-122"/>
              </a:rPr>
              <a:t>1.</a:t>
            </a:r>
            <a:r>
              <a:rPr kumimoji="1" lang="zh-CN" altLang="en-US" sz="1400" dirty="0">
                <a:solidFill>
                  <a:srgbClr val="000000"/>
                </a:solidFill>
                <a:latin typeface="微软雅黑" panose="020B0503020204020204" pitchFamily="34" charset="-122"/>
                <a:ea typeface="微软雅黑" panose="020B0503020204020204" pitchFamily="34" charset="-122"/>
              </a:rPr>
              <a:t>优化多个</a:t>
            </a:r>
            <a:r>
              <a:rPr kumimoji="1" lang="en-US" altLang="zh-CN" sz="1400" dirty="0">
                <a:solidFill>
                  <a:srgbClr val="000000"/>
                </a:solidFill>
                <a:latin typeface="微软雅黑" panose="020B0503020204020204" pitchFamily="34" charset="-122"/>
                <a:ea typeface="微软雅黑" panose="020B0503020204020204" pitchFamily="34" charset="-122"/>
              </a:rPr>
              <a:t>AP</a:t>
            </a:r>
            <a:r>
              <a:rPr kumimoji="1" lang="zh-CN" altLang="en-US" sz="1400" dirty="0">
                <a:solidFill>
                  <a:srgbClr val="000000"/>
                </a:solidFill>
                <a:latin typeface="微软雅黑" panose="020B0503020204020204" pitchFamily="34" charset="-122"/>
                <a:ea typeface="微软雅黑" panose="020B0503020204020204" pitchFamily="34" charset="-122"/>
              </a:rPr>
              <a:t>之间的合作，提高网络覆盖效率</a:t>
            </a:r>
            <a:endParaRPr kumimoji="1" lang="en-US" altLang="zh-CN" sz="1400" dirty="0">
              <a:solidFill>
                <a:srgbClr val="000000"/>
              </a:solidFill>
              <a:latin typeface="微软雅黑" panose="020B0503020204020204" pitchFamily="34" charset="-122"/>
              <a:ea typeface="微软雅黑" panose="020B0503020204020204" pitchFamily="34" charset="-122"/>
            </a:endParaRPr>
          </a:p>
          <a:p>
            <a:pPr algn="l">
              <a:lnSpc>
                <a:spcPct val="150000"/>
              </a:lnSpc>
            </a:pPr>
            <a:r>
              <a:rPr kumimoji="1" lang="en-US" altLang="zh-CN" sz="1400" dirty="0">
                <a:solidFill>
                  <a:srgbClr val="000000"/>
                </a:solidFill>
                <a:latin typeface="微软雅黑" panose="020B0503020204020204" pitchFamily="34" charset="-122"/>
                <a:ea typeface="微软雅黑" panose="020B0503020204020204" pitchFamily="34" charset="-122"/>
              </a:rPr>
              <a:t>2.</a:t>
            </a:r>
            <a:r>
              <a:rPr kumimoji="1" lang="zh-CN" altLang="en-US" sz="1400" dirty="0">
                <a:solidFill>
                  <a:srgbClr val="000000"/>
                </a:solidFill>
                <a:latin typeface="微软雅黑" panose="020B0503020204020204" pitchFamily="34" charset="-122"/>
                <a:ea typeface="微软雅黑" panose="020B0503020204020204" pitchFamily="34" charset="-122"/>
              </a:rPr>
              <a:t>降低设备和</a:t>
            </a:r>
            <a:r>
              <a:rPr kumimoji="1" lang="en-US" altLang="zh-CN" sz="1400" dirty="0">
                <a:solidFill>
                  <a:srgbClr val="000000"/>
                </a:solidFill>
                <a:latin typeface="微软雅黑" panose="020B0503020204020204" pitchFamily="34" charset="-122"/>
                <a:ea typeface="微软雅黑" panose="020B0503020204020204" pitchFamily="34" charset="-122"/>
              </a:rPr>
              <a:t>AP</a:t>
            </a:r>
            <a:r>
              <a:rPr kumimoji="1" lang="zh-CN" altLang="en-US" sz="1400" dirty="0">
                <a:solidFill>
                  <a:srgbClr val="000000"/>
                </a:solidFill>
                <a:latin typeface="微软雅黑" panose="020B0503020204020204" pitchFamily="34" charset="-122"/>
                <a:ea typeface="微软雅黑" panose="020B0503020204020204" pitchFamily="34" charset="-122"/>
              </a:rPr>
              <a:t>的能耗，延长设备和</a:t>
            </a:r>
            <a:r>
              <a:rPr kumimoji="1" lang="en-US" altLang="zh-CN" sz="1400" dirty="0">
                <a:solidFill>
                  <a:srgbClr val="000000"/>
                </a:solidFill>
                <a:latin typeface="微软雅黑" panose="020B0503020204020204" pitchFamily="34" charset="-122"/>
                <a:ea typeface="微软雅黑" panose="020B0503020204020204" pitchFamily="34" charset="-122"/>
              </a:rPr>
              <a:t>AP</a:t>
            </a:r>
            <a:r>
              <a:rPr kumimoji="1" lang="zh-CN" altLang="en-US" sz="1400" dirty="0">
                <a:solidFill>
                  <a:srgbClr val="000000"/>
                </a:solidFill>
                <a:latin typeface="微软雅黑" panose="020B0503020204020204" pitchFamily="34" charset="-122"/>
                <a:ea typeface="微软雅黑" panose="020B0503020204020204" pitchFamily="34" charset="-122"/>
              </a:rPr>
              <a:t>的使用寿命</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pic>
        <p:nvPicPr>
          <p:cNvPr id="6" name="图形 5">
            <a:extLst>
              <a:ext uri="{FF2B5EF4-FFF2-40B4-BE49-F238E27FC236}">
                <a16:creationId xmlns:a16="http://schemas.microsoft.com/office/drawing/2014/main" id="{EF7CADDC-9E76-487A-B0A6-63973CE70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467" y="4716734"/>
            <a:ext cx="593819" cy="593819"/>
          </a:xfrm>
          <a:prstGeom prst="rect">
            <a:avLst/>
          </a:prstGeom>
        </p:spPr>
      </p:pic>
      <p:pic>
        <p:nvPicPr>
          <p:cNvPr id="7" name="图形 6">
            <a:extLst>
              <a:ext uri="{FF2B5EF4-FFF2-40B4-BE49-F238E27FC236}">
                <a16:creationId xmlns:a16="http://schemas.microsoft.com/office/drawing/2014/main" id="{C25835DD-C01A-47F4-8452-C964684CB1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0531" y="4376209"/>
            <a:ext cx="296918" cy="296918"/>
          </a:xfrm>
          <a:prstGeom prst="rect">
            <a:avLst/>
          </a:prstGeom>
        </p:spPr>
      </p:pic>
      <p:pic>
        <p:nvPicPr>
          <p:cNvPr id="8" name="图形 7">
            <a:extLst>
              <a:ext uri="{FF2B5EF4-FFF2-40B4-BE49-F238E27FC236}">
                <a16:creationId xmlns:a16="http://schemas.microsoft.com/office/drawing/2014/main" id="{8C49E3E1-8557-47D9-A163-EE5F8980EC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6887" y="5958288"/>
            <a:ext cx="467390" cy="467390"/>
          </a:xfrm>
          <a:prstGeom prst="rect">
            <a:avLst/>
          </a:prstGeom>
        </p:spPr>
      </p:pic>
      <p:pic>
        <p:nvPicPr>
          <p:cNvPr id="9" name="图形 8">
            <a:extLst>
              <a:ext uri="{FF2B5EF4-FFF2-40B4-BE49-F238E27FC236}">
                <a16:creationId xmlns:a16="http://schemas.microsoft.com/office/drawing/2014/main" id="{52A071E7-BCA6-47C9-B469-955F21ACB0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8467" y="5739544"/>
            <a:ext cx="467390" cy="467390"/>
          </a:xfrm>
          <a:prstGeom prst="rect">
            <a:avLst/>
          </a:prstGeom>
        </p:spPr>
      </p:pic>
      <p:pic>
        <p:nvPicPr>
          <p:cNvPr id="10" name="图形 9">
            <a:extLst>
              <a:ext uri="{FF2B5EF4-FFF2-40B4-BE49-F238E27FC236}">
                <a16:creationId xmlns:a16="http://schemas.microsoft.com/office/drawing/2014/main" id="{755D5C46-F514-4AF4-9808-DFA3719EDD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2524" y="5160303"/>
            <a:ext cx="300500" cy="300500"/>
          </a:xfrm>
          <a:prstGeom prst="rect">
            <a:avLst/>
          </a:prstGeom>
        </p:spPr>
      </p:pic>
      <p:pic>
        <p:nvPicPr>
          <p:cNvPr id="11" name="图形 10">
            <a:extLst>
              <a:ext uri="{FF2B5EF4-FFF2-40B4-BE49-F238E27FC236}">
                <a16:creationId xmlns:a16="http://schemas.microsoft.com/office/drawing/2014/main" id="{904A4C7E-9200-40A5-93B4-C3372FABC6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8098" y="4665300"/>
            <a:ext cx="696686" cy="696686"/>
          </a:xfrm>
          <a:prstGeom prst="rect">
            <a:avLst/>
          </a:prstGeom>
        </p:spPr>
      </p:pic>
      <p:pic>
        <p:nvPicPr>
          <p:cNvPr id="12" name="图形 11">
            <a:extLst>
              <a:ext uri="{FF2B5EF4-FFF2-40B4-BE49-F238E27FC236}">
                <a16:creationId xmlns:a16="http://schemas.microsoft.com/office/drawing/2014/main" id="{B1694918-1AE8-4E81-87F2-AE3FB29AF8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152" y="4571980"/>
            <a:ext cx="289508" cy="289508"/>
          </a:xfrm>
          <a:prstGeom prst="rect">
            <a:avLst/>
          </a:prstGeom>
        </p:spPr>
      </p:pic>
      <p:sp>
        <p:nvSpPr>
          <p:cNvPr id="16" name="文本框 15">
            <a:extLst>
              <a:ext uri="{FF2B5EF4-FFF2-40B4-BE49-F238E27FC236}">
                <a16:creationId xmlns:a16="http://schemas.microsoft.com/office/drawing/2014/main" id="{2BE2596D-9068-4C49-9FE1-EFA443E81542}"/>
              </a:ext>
            </a:extLst>
          </p:cNvPr>
          <p:cNvSpPr txBox="1"/>
          <p:nvPr/>
        </p:nvSpPr>
        <p:spPr>
          <a:xfrm>
            <a:off x="4234376" y="2617107"/>
            <a:ext cx="7957624" cy="4486228"/>
          </a:xfrm>
          <a:prstGeom prst="rect">
            <a:avLst/>
          </a:prstGeom>
          <a:noFill/>
        </p:spPr>
        <p:txBody>
          <a:bodyPr wrap="square" lIns="0" tIns="0" rIns="0" bIns="0" rtlCol="0">
            <a:spAutoFit/>
          </a:bodyPr>
          <a:lstStyle/>
          <a:p>
            <a:pPr algn="l">
              <a:lnSpc>
                <a:spcPct val="150000"/>
              </a:lnSpc>
            </a:pPr>
            <a:r>
              <a:rPr kumimoji="1" lang="zh-CN" altLang="en-US" b="1" dirty="0">
                <a:solidFill>
                  <a:schemeClr val="accent2"/>
                </a:solidFill>
                <a:latin typeface="微软雅黑" panose="020B0503020204020204" pitchFamily="34" charset="-122"/>
                <a:ea typeface="微软雅黑" panose="020B0503020204020204" pitchFamily="34" charset="-122"/>
              </a:rPr>
              <a:t>具体实施方案：</a:t>
            </a:r>
            <a:endParaRPr kumimoji="1" lang="en-US" altLang="zh-CN" b="1" dirty="0">
              <a:solidFill>
                <a:schemeClr val="accent2"/>
              </a:solidFill>
              <a:latin typeface="微软雅黑" panose="020B0503020204020204" pitchFamily="34" charset="-122"/>
              <a:ea typeface="微软雅黑" panose="020B0503020204020204" pitchFamily="34" charset="-122"/>
            </a:endParaRPr>
          </a:p>
          <a:p>
            <a:pPr algn="l">
              <a:lnSpc>
                <a:spcPct val="150000"/>
              </a:lnSpc>
            </a:pPr>
            <a:r>
              <a:rPr kumimoji="1" lang="en-US" altLang="zh-CN" sz="1400" b="1" dirty="0">
                <a:solidFill>
                  <a:srgbClr val="000000"/>
                </a:solidFill>
                <a:latin typeface="微软雅黑" panose="020B0503020204020204" pitchFamily="34" charset="-122"/>
                <a:ea typeface="微软雅黑" panose="020B0503020204020204" pitchFamily="34" charset="-122"/>
              </a:rPr>
              <a:t>1.AP</a:t>
            </a:r>
            <a:r>
              <a:rPr kumimoji="1" lang="zh-CN" altLang="en-US" sz="1400" b="1" dirty="0">
                <a:solidFill>
                  <a:srgbClr val="000000"/>
                </a:solidFill>
                <a:latin typeface="微软雅黑" panose="020B0503020204020204" pitchFamily="34" charset="-122"/>
                <a:ea typeface="微软雅黑" panose="020B0503020204020204" pitchFamily="34" charset="-122"/>
              </a:rPr>
              <a:t>角色分配和动态调整：</a:t>
            </a:r>
            <a:endParaRPr kumimoji="1" lang="en-US" altLang="zh-CN" sz="1400" b="1" dirty="0">
              <a:solidFill>
                <a:srgbClr val="000000"/>
              </a:solidFill>
              <a:latin typeface="微软雅黑" panose="020B0503020204020204" pitchFamily="34" charset="-122"/>
              <a:ea typeface="微软雅黑" panose="020B0503020204020204" pitchFamily="34" charset="-122"/>
            </a:endParaRPr>
          </a:p>
          <a:p>
            <a:pPr algn="l">
              <a:lnSpc>
                <a:spcPct val="150000"/>
              </a:lnSpc>
            </a:pP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en-US" altLang="zh-CN" sz="1200" dirty="0">
                <a:solidFill>
                  <a:srgbClr val="000000"/>
                </a:solidFill>
                <a:latin typeface="微软雅黑" panose="020B0503020204020204" pitchFamily="34" charset="-122"/>
                <a:ea typeface="微软雅黑" panose="020B0503020204020204" pitchFamily="34" charset="-122"/>
              </a:rPr>
              <a:t>1</a:t>
            </a: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zh-CN" altLang="en-US" sz="1200" b="1" dirty="0">
                <a:solidFill>
                  <a:srgbClr val="000000"/>
                </a:solidFill>
                <a:latin typeface="微软雅黑" panose="020B0503020204020204" pitchFamily="34" charset="-122"/>
                <a:ea typeface="微软雅黑" panose="020B0503020204020204" pitchFamily="34" charset="-122"/>
              </a:rPr>
              <a:t>主</a:t>
            </a:r>
            <a:r>
              <a:rPr kumimoji="1" lang="en-US" altLang="zh-CN" sz="1200" b="1" dirty="0">
                <a:solidFill>
                  <a:srgbClr val="000000"/>
                </a:solidFill>
                <a:latin typeface="微软雅黑" panose="020B0503020204020204" pitchFamily="34" charset="-122"/>
                <a:ea typeface="微软雅黑" panose="020B0503020204020204" pitchFamily="34" charset="-122"/>
              </a:rPr>
              <a:t>AP</a:t>
            </a:r>
            <a:r>
              <a:rPr kumimoji="1" lang="zh-CN" altLang="en-US" sz="1200" b="1" dirty="0">
                <a:solidFill>
                  <a:srgbClr val="000000"/>
                </a:solidFill>
                <a:latin typeface="微软雅黑" panose="020B0503020204020204" pitchFamily="34" charset="-122"/>
                <a:ea typeface="微软雅黑" panose="020B0503020204020204" pitchFamily="34" charset="-122"/>
              </a:rPr>
              <a:t>和辅</a:t>
            </a:r>
            <a:r>
              <a:rPr kumimoji="1" lang="en-US" altLang="zh-CN" sz="1200" b="1" dirty="0">
                <a:solidFill>
                  <a:srgbClr val="000000"/>
                </a:solidFill>
                <a:latin typeface="微软雅黑" panose="020B0503020204020204" pitchFamily="34" charset="-122"/>
                <a:ea typeface="微软雅黑" panose="020B0503020204020204" pitchFamily="34" charset="-122"/>
              </a:rPr>
              <a:t>AP</a:t>
            </a:r>
            <a:r>
              <a:rPr kumimoji="1" lang="zh-CN" altLang="en-US" sz="1200" b="1" dirty="0">
                <a:solidFill>
                  <a:srgbClr val="000000"/>
                </a:solidFill>
                <a:latin typeface="微软雅黑" panose="020B0503020204020204" pitchFamily="34" charset="-122"/>
                <a:ea typeface="微软雅黑" panose="020B0503020204020204" pitchFamily="34" charset="-122"/>
              </a:rPr>
              <a:t>的划分：</a:t>
            </a:r>
            <a:r>
              <a:rPr kumimoji="1" lang="zh-CN" altLang="en-US" sz="1200" dirty="0">
                <a:solidFill>
                  <a:srgbClr val="000000"/>
                </a:solidFill>
                <a:latin typeface="微软雅黑" panose="020B0503020204020204" pitchFamily="34" charset="-122"/>
                <a:ea typeface="微软雅黑" panose="020B0503020204020204" pitchFamily="34" charset="-122"/>
              </a:rPr>
              <a:t>主</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负责主要网络管理和设备接入，辅</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在设备密集区或信号薄弱区提供补充覆盖。在网络负载较低时，辅</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可以进入低功耗模式和休眠状态</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algn="l">
              <a:lnSpc>
                <a:spcPct val="150000"/>
              </a:lnSpc>
            </a:pP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en-US" altLang="zh-CN" sz="1200" dirty="0">
                <a:solidFill>
                  <a:srgbClr val="000000"/>
                </a:solidFill>
                <a:latin typeface="微软雅黑" panose="020B0503020204020204" pitchFamily="34" charset="-122"/>
                <a:ea typeface="微软雅黑" panose="020B0503020204020204" pitchFamily="34" charset="-122"/>
              </a:rPr>
              <a:t>2</a:t>
            </a: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zh-CN" altLang="en-US" sz="1200" b="1" dirty="0">
                <a:solidFill>
                  <a:srgbClr val="000000"/>
                </a:solidFill>
                <a:latin typeface="微软雅黑" panose="020B0503020204020204" pitchFamily="34" charset="-122"/>
                <a:ea typeface="微软雅黑" panose="020B0503020204020204" pitchFamily="34" charset="-122"/>
              </a:rPr>
              <a:t>动态角色调整：</a:t>
            </a:r>
            <a:r>
              <a:rPr kumimoji="1" lang="zh-CN" altLang="en-US" sz="1200" dirty="0">
                <a:solidFill>
                  <a:srgbClr val="000000"/>
                </a:solidFill>
                <a:latin typeface="微软雅黑" panose="020B0503020204020204" pitchFamily="34" charset="-122"/>
                <a:ea typeface="微软雅黑" panose="020B0503020204020204" pitchFamily="34" charset="-122"/>
              </a:rPr>
              <a:t>根据网络负载和设备分布动态调整</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的角色。当某一区域设备密集时，辅</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可以临时转为主</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，分担网络负载。</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algn="l">
              <a:lnSpc>
                <a:spcPct val="150000"/>
              </a:lnSpc>
            </a:pPr>
            <a:r>
              <a:rPr kumimoji="1" lang="en-US" altLang="zh-CN" sz="1400" b="1" dirty="0">
                <a:solidFill>
                  <a:srgbClr val="000000"/>
                </a:solidFill>
                <a:latin typeface="微软雅黑" panose="020B0503020204020204" pitchFamily="34" charset="-122"/>
                <a:ea typeface="微软雅黑" panose="020B0503020204020204" pitchFamily="34" charset="-122"/>
              </a:rPr>
              <a:t>2.</a:t>
            </a:r>
            <a:r>
              <a:rPr kumimoji="1" lang="zh-CN" altLang="en-US" sz="1400" b="1" dirty="0">
                <a:solidFill>
                  <a:srgbClr val="000000"/>
                </a:solidFill>
                <a:latin typeface="微软雅黑" panose="020B0503020204020204" pitchFamily="34" charset="-122"/>
                <a:ea typeface="微软雅黑" panose="020B0503020204020204" pitchFamily="34" charset="-122"/>
              </a:rPr>
              <a:t>设备节能策略：</a:t>
            </a:r>
            <a:r>
              <a:rPr kumimoji="1" lang="zh-CN" altLang="en-US" sz="1200" dirty="0">
                <a:solidFill>
                  <a:srgbClr val="000000"/>
                </a:solidFill>
                <a:latin typeface="微软雅黑" panose="020B0503020204020204" pitchFamily="34" charset="-122"/>
                <a:ea typeface="微软雅黑" panose="020B0503020204020204" pitchFamily="34" charset="-122"/>
              </a:rPr>
              <a:t>设备在非活跃期间进入低功耗监听模式，仅在需要时切换到全功率模式。</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algn="l">
              <a:lnSpc>
                <a:spcPct val="150000"/>
              </a:lnSpc>
            </a:pPr>
            <a:r>
              <a:rPr kumimoji="1" lang="en-US" altLang="zh-CN" sz="1400" b="1" dirty="0">
                <a:solidFill>
                  <a:srgbClr val="000000"/>
                </a:solidFill>
                <a:latin typeface="微软雅黑" panose="020B0503020204020204" pitchFamily="34" charset="-122"/>
                <a:ea typeface="微软雅黑" panose="020B0503020204020204" pitchFamily="34" charset="-122"/>
              </a:rPr>
              <a:t>3.</a:t>
            </a:r>
            <a:r>
              <a:rPr kumimoji="1" lang="zh-CN" altLang="en-US" sz="1400" b="1" dirty="0">
                <a:solidFill>
                  <a:srgbClr val="000000"/>
                </a:solidFill>
                <a:latin typeface="微软雅黑" panose="020B0503020204020204" pitchFamily="34" charset="-122"/>
                <a:ea typeface="微软雅黑" panose="020B0503020204020204" pitchFamily="34" charset="-122"/>
              </a:rPr>
              <a:t>多</a:t>
            </a:r>
            <a:r>
              <a:rPr kumimoji="1" lang="en-US" altLang="zh-CN" sz="1400" b="1" dirty="0">
                <a:solidFill>
                  <a:srgbClr val="000000"/>
                </a:solidFill>
                <a:latin typeface="微软雅黑" panose="020B0503020204020204" pitchFamily="34" charset="-122"/>
                <a:ea typeface="微软雅黑" panose="020B0503020204020204" pitchFamily="34" charset="-122"/>
              </a:rPr>
              <a:t>AP</a:t>
            </a:r>
            <a:r>
              <a:rPr kumimoji="1" lang="zh-CN" altLang="en-US" sz="1400" b="1" dirty="0">
                <a:solidFill>
                  <a:srgbClr val="000000"/>
                </a:solidFill>
                <a:latin typeface="微软雅黑" panose="020B0503020204020204" pitchFamily="34" charset="-122"/>
                <a:ea typeface="微软雅黑" panose="020B0503020204020204" pitchFamily="34" charset="-122"/>
              </a:rPr>
              <a:t>协作节能机制：</a:t>
            </a:r>
            <a:endParaRPr kumimoji="1" lang="en-US" altLang="zh-CN" sz="1400" b="1" dirty="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en-US" altLang="zh-CN" sz="1200" dirty="0">
                <a:solidFill>
                  <a:srgbClr val="000000"/>
                </a:solidFill>
                <a:latin typeface="微软雅黑" panose="020B0503020204020204" pitchFamily="34" charset="-122"/>
                <a:ea typeface="微软雅黑" panose="020B0503020204020204" pitchFamily="34" charset="-122"/>
              </a:rPr>
              <a:t>1</a:t>
            </a:r>
            <a:r>
              <a:rPr kumimoji="1" lang="zh-CN" altLang="en-US" sz="1200" dirty="0">
                <a:solidFill>
                  <a:srgbClr val="000000"/>
                </a:solidFill>
                <a:latin typeface="微软雅黑" panose="020B0503020204020204" pitchFamily="34" charset="-122"/>
                <a:ea typeface="微软雅黑" panose="020B0503020204020204" pitchFamily="34" charset="-122"/>
              </a:rPr>
              <a:t>）主</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和辅</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保持通信，交换设备连接状态和网络负载信息。</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zh-CN" altLang="en-US" sz="1200" dirty="0">
                <a:solidFill>
                  <a:srgbClr val="000000"/>
                </a:solidFill>
                <a:latin typeface="微软雅黑" panose="020B0503020204020204" pitchFamily="34" charset="-122"/>
                <a:ea typeface="微软雅黑" panose="020B0503020204020204" pitchFamily="34" charset="-122"/>
              </a:rPr>
              <a:t>  当设备在多个</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之间漫游时，主</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和辅</a:t>
            </a:r>
            <a:r>
              <a:rPr kumimoji="1" lang="en-US" altLang="zh-CN" sz="1200" dirty="0">
                <a:solidFill>
                  <a:srgbClr val="000000"/>
                </a:solidFill>
                <a:latin typeface="微软雅黑" panose="020B0503020204020204" pitchFamily="34" charset="-122"/>
                <a:ea typeface="微软雅黑" panose="020B0503020204020204" pitchFamily="34" charset="-122"/>
              </a:rPr>
              <a:t>AP</a:t>
            </a:r>
            <a:r>
              <a:rPr kumimoji="1" lang="zh-CN" altLang="en-US" sz="1200" dirty="0">
                <a:solidFill>
                  <a:srgbClr val="000000"/>
                </a:solidFill>
                <a:latin typeface="微软雅黑" panose="020B0503020204020204" pitchFamily="34" charset="-122"/>
                <a:ea typeface="微软雅黑" panose="020B0503020204020204" pitchFamily="34" charset="-122"/>
              </a:rPr>
              <a:t>协同管理设备的连接和切换，可以降低能耗</a:t>
            </a:r>
            <a:endParaRPr kumimoji="1" lang="en-US" altLang="zh-CN" sz="1200" dirty="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zh-CN" altLang="en-US" sz="1200" dirty="0">
                <a:solidFill>
                  <a:srgbClr val="000000"/>
                </a:solidFill>
                <a:latin typeface="微软雅黑" panose="020B0503020204020204" pitchFamily="34" charset="-122"/>
                <a:ea typeface="微软雅黑" panose="020B0503020204020204" pitchFamily="34" charset="-122"/>
              </a:rPr>
              <a:t>（</a:t>
            </a:r>
            <a:r>
              <a:rPr kumimoji="1" lang="en-US" altLang="zh-CN" sz="1200" dirty="0">
                <a:solidFill>
                  <a:srgbClr val="000000"/>
                </a:solidFill>
                <a:latin typeface="微软雅黑" panose="020B0503020204020204" pitchFamily="34" charset="-122"/>
                <a:ea typeface="微软雅黑" panose="020B0503020204020204" pitchFamily="34" charset="-122"/>
              </a:rPr>
              <a:t>2</a:t>
            </a:r>
            <a:r>
              <a:rPr kumimoji="1" lang="zh-CN" altLang="en-US" sz="1200" dirty="0">
                <a:solidFill>
                  <a:srgbClr val="000000"/>
                </a:solidFill>
                <a:latin typeface="微软雅黑" panose="020B0503020204020204" pitchFamily="34" charset="-122"/>
                <a:ea typeface="微软雅黑" panose="020B0503020204020204" pitchFamily="34" charset="-122"/>
              </a:rPr>
              <a:t>）负载均衡和节能调度：</a:t>
            </a:r>
            <a:r>
              <a:rPr kumimoji="1" lang="zh-CN" altLang="zh-CN" sz="1200" dirty="0">
                <a:solidFill>
                  <a:srgbClr val="000000"/>
                </a:solidFill>
                <a:latin typeface="微软雅黑" panose="020B0503020204020204" pitchFamily="34" charset="-122"/>
                <a:ea typeface="微软雅黑" panose="020B0503020204020204" pitchFamily="34" charset="-122"/>
              </a:rPr>
              <a:t>主AP根据设备分布和网络负载动态调整辅AP的工作状态。</a:t>
            </a:r>
          </a:p>
          <a:p>
            <a:pPr>
              <a:lnSpc>
                <a:spcPct val="150000"/>
              </a:lnSpc>
            </a:pPr>
            <a:r>
              <a:rPr kumimoji="1" lang="zh-CN" altLang="zh-CN" sz="1200" dirty="0">
                <a:solidFill>
                  <a:srgbClr val="000000"/>
                </a:solidFill>
                <a:latin typeface="微软雅黑" panose="020B0503020204020204" pitchFamily="34" charset="-122"/>
                <a:ea typeface="微软雅黑" panose="020B0503020204020204" pitchFamily="34" charset="-122"/>
              </a:rPr>
              <a:t>在设备密集区，辅AP可以临时开启高功率模式，分担主AP的负载；在设备稀疏区，辅AP可以进入低功耗模式或休眠状态。 </a:t>
            </a:r>
          </a:p>
          <a:p>
            <a:pPr>
              <a:lnSpc>
                <a:spcPct val="150000"/>
              </a:lnSpc>
            </a:pPr>
            <a:endParaRPr kumimoji="1" lang="en-US" altLang="zh-CN" sz="1400" dirty="0">
              <a:solidFill>
                <a:srgbClr val="000000"/>
              </a:solidFill>
              <a:latin typeface="微软雅黑" panose="020B0503020204020204" pitchFamily="34" charset="-122"/>
              <a:ea typeface="微软雅黑" panose="020B0503020204020204" pitchFamily="34" charset="-122"/>
            </a:endParaRPr>
          </a:p>
          <a:p>
            <a:pPr>
              <a:lnSpc>
                <a:spcPct val="150000"/>
              </a:lnSpc>
            </a:pPr>
            <a:endParaRPr kumimoji="1" lang="zh-CN" altLang="en-US" sz="14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47973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6A382CF-A892-4EB0-A780-C01919CEE8F0}"/>
              </a:ext>
            </a:extLst>
          </p:cNvPr>
          <p:cNvSpPr/>
          <p:nvPr/>
        </p:nvSpPr>
        <p:spPr>
          <a:xfrm>
            <a:off x="268467" y="187987"/>
            <a:ext cx="6869188"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5</a:t>
            </a:r>
            <a:r>
              <a:rPr lang="zh-CN" altLang="en-US" sz="2799" b="1" kern="0" dirty="0">
                <a:solidFill>
                  <a:srgbClr val="990000"/>
                </a:solidFill>
                <a:latin typeface="微软雅黑" panose="020B0503020204020204" pitchFamily="34" charset="-122"/>
                <a:ea typeface="微软雅黑" panose="020B0503020204020204" pitchFamily="34" charset="-122"/>
              </a:rPr>
              <a:t>：多链路设备下的分流漫游数据传输</a:t>
            </a:r>
          </a:p>
        </p:txBody>
      </p:sp>
      <p:pic>
        <p:nvPicPr>
          <p:cNvPr id="3" name="Picture 1">
            <a:extLst>
              <a:ext uri="{FF2B5EF4-FFF2-40B4-BE49-F238E27FC236}">
                <a16:creationId xmlns:a16="http://schemas.microsoft.com/office/drawing/2014/main" id="{3308AE92-A075-4CD3-A945-8381BC327D38}"/>
              </a:ext>
            </a:extLst>
          </p:cNvPr>
          <p:cNvPicPr>
            <a:picLocks noChangeAspect="1"/>
          </p:cNvPicPr>
          <p:nvPr/>
        </p:nvPicPr>
        <p:blipFill>
          <a:blip r:embed="rId2"/>
          <a:stretch>
            <a:fillRect/>
          </a:stretch>
        </p:blipFill>
        <p:spPr>
          <a:xfrm>
            <a:off x="268468" y="4395371"/>
            <a:ext cx="3882706" cy="2383489"/>
          </a:xfrm>
          <a:prstGeom prst="rect">
            <a:avLst/>
          </a:prstGeom>
        </p:spPr>
      </p:pic>
      <p:sp>
        <p:nvSpPr>
          <p:cNvPr id="4" name="箭头: 右 3">
            <a:extLst>
              <a:ext uri="{FF2B5EF4-FFF2-40B4-BE49-F238E27FC236}">
                <a16:creationId xmlns:a16="http://schemas.microsoft.com/office/drawing/2014/main" id="{F3EB956D-5D4C-4194-8866-0523A39ECA66}"/>
              </a:ext>
            </a:extLst>
          </p:cNvPr>
          <p:cNvSpPr/>
          <p:nvPr/>
        </p:nvSpPr>
        <p:spPr>
          <a:xfrm>
            <a:off x="4414093" y="5369532"/>
            <a:ext cx="611660" cy="518984"/>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a:extLst>
              <a:ext uri="{FF2B5EF4-FFF2-40B4-BE49-F238E27FC236}">
                <a16:creationId xmlns:a16="http://schemas.microsoft.com/office/drawing/2014/main" id="{018D699C-09C4-446E-9D4D-69A765614725}"/>
              </a:ext>
            </a:extLst>
          </p:cNvPr>
          <p:cNvSpPr txBox="1"/>
          <p:nvPr/>
        </p:nvSpPr>
        <p:spPr>
          <a:xfrm>
            <a:off x="71806" y="899712"/>
            <a:ext cx="11742768" cy="3619068"/>
          </a:xfrm>
          <a:prstGeom prst="rect">
            <a:avLst/>
          </a:prstGeom>
          <a:noFill/>
        </p:spPr>
        <p:txBody>
          <a:bodyPr wrap="square">
            <a:spAutoFit/>
          </a:bodyPr>
          <a:lstStyle/>
          <a:p>
            <a:pPr algn="just"/>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otivation</a:t>
            </a:r>
          </a:p>
          <a:p>
            <a:pPr algn="just">
              <a:lnSpc>
                <a:spcPct val="150000"/>
              </a:lnSpc>
            </a:pP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在漫游过程中，数据传输是一项不小的开销，如何可选择性的控制数据传输的量是很重要的，从而可以更好的实现无缝传输，提高可靠性。</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增强网络可靠性和稳定性：</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可以避免单点故障的风险，即使一个</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出现情况，另一个</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也可以保证漫游过程数据不丢失。</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增强用户体验：</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减少切换延迟：</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在漫游过程中，分流可以减少</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之间切换的延迟，因为数据可以同时从多个</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中传输，用户不会觉得有明显的终端。</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提高数据传输速率：</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当设备同时从多个</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接收数据时，总的传输速率可能会提高，特别是当其中一个</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信号质量较差的时候</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支持多种服务质量（</a:t>
            </a: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QoS</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）需求：</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分流可以根据数据的优先级（视频流，语音、普通数据）在不同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之间进行分配，确保高优先级的数据得到更好的服务质量</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现有提案尚未聚焦到漫游输入传输层面</a:t>
            </a:r>
            <a:endParaRPr lang="zh-CN" altLang="en-US" sz="16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8A63C7A-8C53-4920-84ED-789CA281C240}"/>
              </a:ext>
            </a:extLst>
          </p:cNvPr>
          <p:cNvSpPr txBox="1"/>
          <p:nvPr/>
        </p:nvSpPr>
        <p:spPr>
          <a:xfrm>
            <a:off x="7604730" y="4497129"/>
            <a:ext cx="1544595" cy="246221"/>
          </a:xfrm>
          <a:prstGeom prst="rect">
            <a:avLst/>
          </a:prstGeom>
          <a:noFill/>
          <a:ln>
            <a:noFill/>
          </a:ln>
        </p:spPr>
        <p:txBody>
          <a:bodyPr wrap="square" lIns="0" tIns="0" rIns="0" bIns="0" rtlCol="0">
            <a:spAutoFit/>
          </a:bodyPr>
          <a:lstStyle/>
          <a:p>
            <a:pPr algn="ctr"/>
            <a:r>
              <a:rPr kumimoji="1" lang="en-US" altLang="zh-CN" sz="1600" b="1" dirty="0">
                <a:solidFill>
                  <a:srgbClr val="000000"/>
                </a:solidFill>
                <a:latin typeface="微软雅黑" panose="020B0503020204020204" pitchFamily="34" charset="-122"/>
                <a:ea typeface="微软雅黑" panose="020B0503020204020204" pitchFamily="34" charset="-122"/>
              </a:rPr>
              <a:t>Data transfer</a:t>
            </a:r>
            <a:endParaRPr kumimoji="1" lang="zh-CN" altLang="en-US" sz="1600" b="1" dirty="0">
              <a:solidFill>
                <a:srgbClr val="000000"/>
              </a:solidFill>
              <a:latin typeface="微软雅黑" panose="020B0503020204020204" pitchFamily="34" charset="-122"/>
              <a:ea typeface="微软雅黑" panose="020B0503020204020204" pitchFamily="34" charset="-122"/>
            </a:endParaRPr>
          </a:p>
        </p:txBody>
      </p:sp>
      <p:graphicFrame>
        <p:nvGraphicFramePr>
          <p:cNvPr id="8" name="图示 7">
            <a:extLst>
              <a:ext uri="{FF2B5EF4-FFF2-40B4-BE49-F238E27FC236}">
                <a16:creationId xmlns:a16="http://schemas.microsoft.com/office/drawing/2014/main" id="{E08790DA-4A4B-46F0-AACF-E1E1FB3D1F7E}"/>
              </a:ext>
            </a:extLst>
          </p:cNvPr>
          <p:cNvGraphicFramePr/>
          <p:nvPr>
            <p:extLst/>
          </p:nvPr>
        </p:nvGraphicFramePr>
        <p:xfrm>
          <a:off x="5398561" y="5038472"/>
          <a:ext cx="6581241" cy="3945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83092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DB44E30-715F-4973-8179-B4178D7E09F0}" type="datetime1">
              <a:rPr lang="zh-CN" altLang="en-US" smtClean="0"/>
              <a:t>2024/8/15</a:t>
            </a:fld>
            <a:endParaRPr lang="zh-CN" altLang="en-US" dirty="0"/>
          </a:p>
        </p:txBody>
      </p:sp>
      <p:sp>
        <p:nvSpPr>
          <p:cNvPr id="4" name="页脚占位符 3"/>
          <p:cNvSpPr>
            <a:spLocks noGrp="1"/>
          </p:cNvSpPr>
          <p:nvPr>
            <p:ph type="ftr" sz="quarter" idx="11"/>
          </p:nvPr>
        </p:nvSpPr>
        <p:spPr/>
        <p:txBody>
          <a:bodyPr/>
          <a:lstStyle/>
          <a:p>
            <a:r>
              <a:rPr lang="zh-CN" altLang="en-US"/>
              <a:t>西安电子科技大学</a:t>
            </a:r>
            <a:endParaRPr lang="zh-CN" altLang="en-US" dirty="0"/>
          </a:p>
        </p:txBody>
      </p:sp>
      <p:sp>
        <p:nvSpPr>
          <p:cNvPr id="5" name="灯片编号占位符 4"/>
          <p:cNvSpPr>
            <a:spLocks noGrp="1"/>
          </p:cNvSpPr>
          <p:nvPr>
            <p:ph type="sldNum" sz="quarter" idx="12"/>
          </p:nvPr>
        </p:nvSpPr>
        <p:spPr/>
        <p:txBody>
          <a:bodyPr/>
          <a:lstStyle/>
          <a:p>
            <a:fld id="{33B9A5AF-BDD6-4E14-989F-CF034C94E4CA}" type="slidenum">
              <a:rPr lang="zh-CN" altLang="en-US" smtClean="0"/>
              <a:t>102</a:t>
            </a:fld>
            <a:endParaRPr lang="zh-CN" altLang="en-US" dirty="0"/>
          </a:p>
        </p:txBody>
      </p:sp>
      <p:sp>
        <p:nvSpPr>
          <p:cNvPr id="10" name="文本框 9"/>
          <p:cNvSpPr txBox="1"/>
          <p:nvPr/>
        </p:nvSpPr>
        <p:spPr>
          <a:xfrm>
            <a:off x="1712200" y="1577311"/>
            <a:ext cx="9515746" cy="1067985"/>
          </a:xfrm>
          <a:prstGeom prst="rect">
            <a:avLst/>
          </a:prstGeom>
          <a:noFill/>
        </p:spPr>
        <p:txBody>
          <a:bodyPr wrap="none" rtlCol="0">
            <a:spAutoFit/>
          </a:bodyPr>
          <a:lstStyle/>
          <a:p>
            <a:pPr algn="just" hangingPunct="0">
              <a:lnSpc>
                <a:spcPct val="130000"/>
              </a:lnSpc>
            </a:pPr>
            <a:r>
              <a:rPr lang="en-US" altLang="zh-CN" sz="5400" spc="100" dirty="0">
                <a:solidFill>
                  <a:schemeClr val="accent1"/>
                </a:solidFill>
                <a:latin typeface="思源宋体 Heavy" panose="02020900000000000000" pitchFamily="18" charset="-122"/>
                <a:ea typeface="思源宋体 Heavy" panose="02020900000000000000" pitchFamily="18" charset="-122"/>
              </a:rPr>
              <a:t>THANK</a:t>
            </a:r>
            <a:r>
              <a:rPr lang="zh-CN" altLang="en-US" sz="5400" spc="100" dirty="0">
                <a:solidFill>
                  <a:schemeClr val="accent1"/>
                </a:solidFill>
                <a:latin typeface="思源宋体 Heavy" panose="02020900000000000000" pitchFamily="18" charset="-122"/>
                <a:ea typeface="思源宋体 Heavy" panose="02020900000000000000" pitchFamily="18" charset="-122"/>
              </a:rPr>
              <a:t> </a:t>
            </a:r>
            <a:r>
              <a:rPr lang="en-US" altLang="zh-CN" sz="5400" spc="100" dirty="0">
                <a:solidFill>
                  <a:schemeClr val="accent1"/>
                </a:solidFill>
                <a:latin typeface="思源宋体 Heavy" panose="02020900000000000000" pitchFamily="18" charset="-122"/>
                <a:ea typeface="思源宋体 Heavy" panose="02020900000000000000" pitchFamily="18" charset="-122"/>
              </a:rPr>
              <a:t>FOR</a:t>
            </a:r>
            <a:r>
              <a:rPr lang="zh-CN" altLang="en-US" sz="5400" spc="100" dirty="0">
                <a:solidFill>
                  <a:schemeClr val="accent1"/>
                </a:solidFill>
                <a:latin typeface="思源宋体 Heavy" panose="02020900000000000000" pitchFamily="18" charset="-122"/>
                <a:ea typeface="思源宋体 Heavy" panose="02020900000000000000" pitchFamily="18" charset="-122"/>
              </a:rPr>
              <a:t> </a:t>
            </a:r>
            <a:r>
              <a:rPr lang="en-US" altLang="zh-CN" sz="5400" spc="100" dirty="0">
                <a:solidFill>
                  <a:schemeClr val="accent1"/>
                </a:solidFill>
                <a:latin typeface="思源宋体 Heavy" panose="02020900000000000000" pitchFamily="18" charset="-122"/>
                <a:ea typeface="思源宋体 Heavy" panose="02020900000000000000" pitchFamily="18" charset="-122"/>
              </a:rPr>
              <a:t>ATTENTION</a:t>
            </a:r>
            <a:endParaRPr lang="zh-CN" altLang="en-US" sz="5400" spc="100" dirty="0">
              <a:solidFill>
                <a:schemeClr val="accent1"/>
              </a:solidFill>
              <a:latin typeface="思源宋体 Heavy" panose="02020900000000000000" pitchFamily="18" charset="-122"/>
              <a:ea typeface="思源宋体 Heavy" panose="02020900000000000000" pitchFamily="18" charset="-122"/>
            </a:endParaRPr>
          </a:p>
        </p:txBody>
      </p:sp>
      <p:sp>
        <p:nvSpPr>
          <p:cNvPr id="17" name="任意多边形: 形状 16"/>
          <p:cNvSpPr/>
          <p:nvPr/>
        </p:nvSpPr>
        <p:spPr>
          <a:xfrm>
            <a:off x="1125901" y="1122388"/>
            <a:ext cx="1800000" cy="1800000"/>
          </a:xfrm>
          <a:custGeom>
            <a:avLst/>
            <a:gdLst>
              <a:gd name="connsiteX0" fmla="*/ 0 w 1800000"/>
              <a:gd name="connsiteY0" fmla="*/ 0 h 1800000"/>
              <a:gd name="connsiteX1" fmla="*/ 1800000 w 1800000"/>
              <a:gd name="connsiteY1" fmla="*/ 0 h 1800000"/>
              <a:gd name="connsiteX2" fmla="*/ 1800000 w 1800000"/>
              <a:gd name="connsiteY2" fmla="*/ 366040 h 1800000"/>
              <a:gd name="connsiteX3" fmla="*/ 1656604 w 1800000"/>
              <a:gd name="connsiteY3" fmla="*/ 366040 h 1800000"/>
              <a:gd name="connsiteX4" fmla="*/ 1656604 w 1800000"/>
              <a:gd name="connsiteY4" fmla="*/ 157793 h 1800000"/>
              <a:gd name="connsiteX5" fmla="*/ 172635 w 1800000"/>
              <a:gd name="connsiteY5" fmla="*/ 157793 h 1800000"/>
              <a:gd name="connsiteX6" fmla="*/ 172635 w 1800000"/>
              <a:gd name="connsiteY6" fmla="*/ 1641762 h 1800000"/>
              <a:gd name="connsiteX7" fmla="*/ 900000 w 1800000"/>
              <a:gd name="connsiteY7" fmla="*/ 1641762 h 1800000"/>
              <a:gd name="connsiteX8" fmla="*/ 900000 w 1800000"/>
              <a:gd name="connsiteY8" fmla="*/ 1800000 h 1800000"/>
              <a:gd name="connsiteX9" fmla="*/ 0 w 1800000"/>
              <a:gd name="connsiteY9" fmla="*/ 180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0" y="0"/>
                </a:moveTo>
                <a:lnTo>
                  <a:pt x="1800000" y="0"/>
                </a:lnTo>
                <a:lnTo>
                  <a:pt x="1800000" y="366040"/>
                </a:lnTo>
                <a:lnTo>
                  <a:pt x="1656604" y="366040"/>
                </a:lnTo>
                <a:lnTo>
                  <a:pt x="1656604" y="157793"/>
                </a:lnTo>
                <a:lnTo>
                  <a:pt x="172635" y="157793"/>
                </a:lnTo>
                <a:lnTo>
                  <a:pt x="172635" y="1641762"/>
                </a:lnTo>
                <a:lnTo>
                  <a:pt x="900000" y="1641762"/>
                </a:lnTo>
                <a:lnTo>
                  <a:pt x="900000" y="1800000"/>
                </a:lnTo>
                <a:lnTo>
                  <a:pt x="0" y="18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形状 18"/>
          <p:cNvSpPr/>
          <p:nvPr/>
        </p:nvSpPr>
        <p:spPr>
          <a:xfrm>
            <a:off x="30480" y="5598160"/>
            <a:ext cx="1220216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p:cNvSpPr/>
          <p:nvPr/>
        </p:nvSpPr>
        <p:spPr>
          <a:xfrm flipH="1">
            <a:off x="-40640" y="5585460"/>
            <a:ext cx="12273280" cy="1259840"/>
          </a:xfrm>
          <a:custGeom>
            <a:avLst/>
            <a:gdLst>
              <a:gd name="connsiteX0" fmla="*/ 10160 w 12222480"/>
              <a:gd name="connsiteY0" fmla="*/ 1087120 h 1910080"/>
              <a:gd name="connsiteX1" fmla="*/ 12222480 w 12222480"/>
              <a:gd name="connsiteY1" fmla="*/ 0 h 1910080"/>
              <a:gd name="connsiteX2" fmla="*/ 12222480 w 12222480"/>
              <a:gd name="connsiteY2" fmla="*/ 1910080 h 1910080"/>
              <a:gd name="connsiteX3" fmla="*/ 0 w 12222480"/>
              <a:gd name="connsiteY3" fmla="*/ 1899920 h 1910080"/>
              <a:gd name="connsiteX4" fmla="*/ 10160 w 12222480"/>
              <a:gd name="connsiteY4" fmla="*/ 1087120 h 191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2480" h="1910080">
                <a:moveTo>
                  <a:pt x="10160" y="1087120"/>
                </a:moveTo>
                <a:lnTo>
                  <a:pt x="12222480" y="0"/>
                </a:lnTo>
                <a:lnTo>
                  <a:pt x="12222480" y="1910080"/>
                </a:lnTo>
                <a:lnTo>
                  <a:pt x="0" y="1899920"/>
                </a:lnTo>
                <a:lnTo>
                  <a:pt x="10160" y="1087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33520" y="6134875"/>
            <a:ext cx="4196080" cy="417550"/>
          </a:xfrm>
          <a:prstGeom prst="rect">
            <a:avLst/>
          </a:prstGeom>
        </p:spPr>
        <p:txBody>
          <a:bodyPr wrap="square">
            <a:spAutoFit/>
          </a:bodyPr>
          <a:lstStyle/>
          <a:p>
            <a:pPr algn="dist" hangingPunct="0">
              <a:lnSpc>
                <a:spcPct val="130000"/>
              </a:lnSpc>
            </a:pPr>
            <a:r>
              <a:rPr lang="zh-CN" altLang="en-US" spc="100" dirty="0">
                <a:solidFill>
                  <a:schemeClr val="accent3">
                    <a:lumMod val="20000"/>
                    <a:lumOff val="80000"/>
                  </a:schemeClr>
                </a:solidFill>
                <a:latin typeface="思源宋体 Heavy" panose="02020900000000000000" pitchFamily="18" charset="-122"/>
                <a:ea typeface="思源宋体 Heavy" panose="02020900000000000000" pitchFamily="18" charset="-122"/>
              </a:rPr>
              <a:t>厚德 求真 励学 笃行</a:t>
            </a:r>
            <a:endParaRPr lang="en-US" altLang="zh-CN" spc="100" dirty="0">
              <a:solidFill>
                <a:schemeClr val="accent3">
                  <a:lumMod val="20000"/>
                  <a:lumOff val="80000"/>
                </a:schemeClr>
              </a:solidFill>
              <a:latin typeface="思源宋体 Heavy" panose="02020900000000000000" pitchFamily="18" charset="-122"/>
              <a:ea typeface="思源宋体 Heavy" panose="02020900000000000000" pitchFamily="18" charset="-122"/>
            </a:endParaRPr>
          </a:p>
        </p:txBody>
      </p:sp>
    </p:spTree>
    <p:extLst>
      <p:ext uri="{BB962C8B-B14F-4D97-AF65-F5344CB8AC3E}">
        <p14:creationId xmlns:p14="http://schemas.microsoft.com/office/powerpoint/2010/main" val="3813959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11</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16" name="文本框 15">
            <a:extLst>
              <a:ext uri="{FF2B5EF4-FFF2-40B4-BE49-F238E27FC236}">
                <a16:creationId xmlns:a16="http://schemas.microsoft.com/office/drawing/2014/main" id="{F622EE56-F862-4FE7-A3A8-4F9B6E757EC7}"/>
              </a:ext>
            </a:extLst>
          </p:cNvPr>
          <p:cNvSpPr txBox="1"/>
          <p:nvPr/>
        </p:nvSpPr>
        <p:spPr>
          <a:xfrm>
            <a:off x="701742" y="1815605"/>
            <a:ext cx="3871686" cy="381258"/>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３</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技术基本内容</a:t>
            </a:r>
          </a:p>
        </p:txBody>
      </p:sp>
      <p:pic>
        <p:nvPicPr>
          <p:cNvPr id="2" name="图片 1">
            <a:extLst>
              <a:ext uri="{FF2B5EF4-FFF2-40B4-BE49-F238E27FC236}">
                <a16:creationId xmlns:a16="http://schemas.microsoft.com/office/drawing/2014/main" id="{7F64AA4A-7DA5-47B4-99B1-FEBF5D913B67}"/>
              </a:ext>
            </a:extLst>
          </p:cNvPr>
          <p:cNvPicPr>
            <a:picLocks noChangeAspect="1"/>
          </p:cNvPicPr>
          <p:nvPr/>
        </p:nvPicPr>
        <p:blipFill>
          <a:blip r:embed="rId3"/>
          <a:stretch>
            <a:fillRect/>
          </a:stretch>
        </p:blipFill>
        <p:spPr>
          <a:xfrm>
            <a:off x="1081315" y="2196862"/>
            <a:ext cx="9499600" cy="3830603"/>
          </a:xfrm>
          <a:prstGeom prst="rect">
            <a:avLst/>
          </a:prstGeom>
        </p:spPr>
      </p:pic>
      <p:sp>
        <p:nvSpPr>
          <p:cNvPr id="3" name="文本框 2">
            <a:extLst>
              <a:ext uri="{FF2B5EF4-FFF2-40B4-BE49-F238E27FC236}">
                <a16:creationId xmlns:a16="http://schemas.microsoft.com/office/drawing/2014/main" id="{69873744-0EAC-4C1E-B4DF-2859078E2397}"/>
              </a:ext>
            </a:extLst>
          </p:cNvPr>
          <p:cNvSpPr txBox="1"/>
          <p:nvPr/>
        </p:nvSpPr>
        <p:spPr>
          <a:xfrm>
            <a:off x="5213235" y="6027466"/>
            <a:ext cx="2394857"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Wi</a:t>
            </a:r>
            <a:r>
              <a:rPr lang="zh-CN" altLang="en-US" sz="1200" b="1" spc="100" dirty="0">
                <a:latin typeface="思源黑体 CN Normal" panose="020B0400000000000000" pitchFamily="34" charset="-122"/>
                <a:ea typeface="思源黑体 CN Normal" panose="020B0400000000000000" pitchFamily="34" charset="-122"/>
              </a:rPr>
              <a:t>－</a:t>
            </a:r>
            <a:r>
              <a:rPr lang="en-US" altLang="zh-CN" sz="1200" b="1" spc="100" dirty="0">
                <a:latin typeface="思源黑体 CN Normal" panose="020B0400000000000000" pitchFamily="34" charset="-122"/>
                <a:ea typeface="思源黑体 CN Normal" panose="020B0400000000000000" pitchFamily="34" charset="-122"/>
              </a:rPr>
              <a:t>Fi</a:t>
            </a:r>
            <a:r>
              <a:rPr lang="zh-CN" altLang="en-US" sz="1200" b="1" spc="100" dirty="0">
                <a:latin typeface="思源黑体 CN Normal" panose="020B0400000000000000" pitchFamily="34" charset="-122"/>
                <a:ea typeface="思源黑体 CN Normal" panose="020B0400000000000000" pitchFamily="34" charset="-122"/>
              </a:rPr>
              <a:t>技术的基本内容</a:t>
            </a:r>
          </a:p>
        </p:txBody>
      </p:sp>
    </p:spTree>
    <p:extLst>
      <p:ext uri="{BB962C8B-B14F-4D97-AF65-F5344CB8AC3E}">
        <p14:creationId xmlns:p14="http://schemas.microsoft.com/office/powerpoint/2010/main" val="267243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12</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16" name="文本框 15">
            <a:extLst>
              <a:ext uri="{FF2B5EF4-FFF2-40B4-BE49-F238E27FC236}">
                <a16:creationId xmlns:a16="http://schemas.microsoft.com/office/drawing/2014/main" id="{F622EE56-F862-4FE7-A3A8-4F9B6E757EC7}"/>
              </a:ext>
            </a:extLst>
          </p:cNvPr>
          <p:cNvSpPr txBox="1"/>
          <p:nvPr/>
        </p:nvSpPr>
        <p:spPr>
          <a:xfrm>
            <a:off x="701742" y="1815605"/>
            <a:ext cx="7288372" cy="701346"/>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３</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技术基本内容</a:t>
            </a:r>
            <a:endParaRPr lang="en-US" altLang="zh-CN" sz="1600" spc="100" dirty="0">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mj-ea"/>
              <a:buAutoNum type="circleNumDbPlain"/>
            </a:pP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数据传送基本概念→</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是基于电磁波进行数据传输的。</a:t>
            </a:r>
          </a:p>
        </p:txBody>
      </p:sp>
      <p:pic>
        <p:nvPicPr>
          <p:cNvPr id="15" name="图片 14">
            <a:extLst>
              <a:ext uri="{FF2B5EF4-FFF2-40B4-BE49-F238E27FC236}">
                <a16:creationId xmlns:a16="http://schemas.microsoft.com/office/drawing/2014/main" id="{DB77E192-0972-49ED-A93F-254EC4E9BA63}"/>
              </a:ext>
            </a:extLst>
          </p:cNvPr>
          <p:cNvPicPr>
            <a:picLocks noChangeAspect="1"/>
          </p:cNvPicPr>
          <p:nvPr/>
        </p:nvPicPr>
        <p:blipFill rotWithShape="1">
          <a:blip r:embed="rId3"/>
          <a:srcRect b="14610"/>
          <a:stretch/>
        </p:blipFill>
        <p:spPr>
          <a:xfrm>
            <a:off x="642710" y="2516951"/>
            <a:ext cx="11208646" cy="3380278"/>
          </a:xfrm>
          <a:prstGeom prst="rect">
            <a:avLst/>
          </a:prstGeom>
        </p:spPr>
      </p:pic>
      <p:sp>
        <p:nvSpPr>
          <p:cNvPr id="9" name="文本框 8">
            <a:extLst>
              <a:ext uri="{FF2B5EF4-FFF2-40B4-BE49-F238E27FC236}">
                <a16:creationId xmlns:a16="http://schemas.microsoft.com/office/drawing/2014/main" id="{87A599FB-A609-4861-B325-E8FDD4E1227F}"/>
              </a:ext>
            </a:extLst>
          </p:cNvPr>
          <p:cNvSpPr txBox="1"/>
          <p:nvPr/>
        </p:nvSpPr>
        <p:spPr>
          <a:xfrm>
            <a:off x="5725886" y="5897229"/>
            <a:ext cx="1313543" cy="308995"/>
          </a:xfrm>
          <a:prstGeom prst="rect">
            <a:avLst/>
          </a:prstGeom>
          <a:noFill/>
        </p:spPr>
        <p:txBody>
          <a:bodyPr wrap="square" rtlCol="0">
            <a:spAutoFit/>
          </a:bodyPr>
          <a:lstStyle/>
          <a:p>
            <a:pPr algn="just" hangingPunct="0">
              <a:lnSpc>
                <a:spcPct val="130000"/>
              </a:lnSpc>
            </a:pPr>
            <a:r>
              <a:rPr lang="zh-CN" altLang="en-US" sz="1200" spc="100" dirty="0">
                <a:latin typeface="思源黑体 CN Normal" panose="020B0400000000000000" pitchFamily="34" charset="-122"/>
                <a:ea typeface="思源黑体 CN Normal" panose="020B0400000000000000" pitchFamily="34" charset="-122"/>
              </a:rPr>
              <a:t>电磁波频谱图</a:t>
            </a:r>
          </a:p>
        </p:txBody>
      </p:sp>
    </p:spTree>
    <p:extLst>
      <p:ext uri="{BB962C8B-B14F-4D97-AF65-F5344CB8AC3E}">
        <p14:creationId xmlns:p14="http://schemas.microsoft.com/office/powerpoint/2010/main" val="362619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13</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16" name="文本框 15">
            <a:extLst>
              <a:ext uri="{FF2B5EF4-FFF2-40B4-BE49-F238E27FC236}">
                <a16:creationId xmlns:a16="http://schemas.microsoft.com/office/drawing/2014/main" id="{F622EE56-F862-4FE7-A3A8-4F9B6E757EC7}"/>
              </a:ext>
            </a:extLst>
          </p:cNvPr>
          <p:cNvSpPr txBox="1"/>
          <p:nvPr/>
        </p:nvSpPr>
        <p:spPr>
          <a:xfrm>
            <a:off x="642710" y="1846584"/>
            <a:ext cx="7288372" cy="701346"/>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３</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技术基本内容</a:t>
            </a:r>
            <a:endParaRPr lang="en-US" altLang="zh-CN" sz="1600" spc="100" dirty="0">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mj-ea"/>
              <a:buAutoNum type="circleNumDbPlain" startAt="2"/>
            </a:pPr>
            <a:r>
              <a:rPr lang="en-US" altLang="zh-CN" sz="1600" spc="100" dirty="0">
                <a:latin typeface="思源黑体 CN Normal" panose="020B0400000000000000" pitchFamily="34" charset="-122"/>
                <a:ea typeface="思源黑体 CN Normal" panose="020B0400000000000000" pitchFamily="34" charset="-122"/>
              </a:rPr>
              <a:t>AP</a:t>
            </a:r>
            <a:r>
              <a:rPr lang="zh-CN" altLang="en-US" sz="1600" spc="100" dirty="0">
                <a:latin typeface="思源黑体 CN Normal" panose="020B0400000000000000" pitchFamily="34" charset="-122"/>
                <a:ea typeface="思源黑体 CN Normal" panose="020B0400000000000000" pitchFamily="34" charset="-122"/>
              </a:rPr>
              <a:t>与终端之间的发现、连接和认证机制</a:t>
            </a:r>
          </a:p>
        </p:txBody>
      </p:sp>
      <p:pic>
        <p:nvPicPr>
          <p:cNvPr id="2" name="图片 1">
            <a:extLst>
              <a:ext uri="{FF2B5EF4-FFF2-40B4-BE49-F238E27FC236}">
                <a16:creationId xmlns:a16="http://schemas.microsoft.com/office/drawing/2014/main" id="{834339CC-6892-400B-8FD9-5EB700BDB462}"/>
              </a:ext>
            </a:extLst>
          </p:cNvPr>
          <p:cNvPicPr>
            <a:picLocks noChangeAspect="1"/>
          </p:cNvPicPr>
          <p:nvPr/>
        </p:nvPicPr>
        <p:blipFill>
          <a:blip r:embed="rId3"/>
          <a:stretch>
            <a:fillRect/>
          </a:stretch>
        </p:blipFill>
        <p:spPr>
          <a:xfrm>
            <a:off x="133138" y="2563557"/>
            <a:ext cx="6038850" cy="3009900"/>
          </a:xfrm>
          <a:prstGeom prst="rect">
            <a:avLst/>
          </a:prstGeom>
        </p:spPr>
      </p:pic>
      <p:sp>
        <p:nvSpPr>
          <p:cNvPr id="3" name="文本框 2">
            <a:extLst>
              <a:ext uri="{FF2B5EF4-FFF2-40B4-BE49-F238E27FC236}">
                <a16:creationId xmlns:a16="http://schemas.microsoft.com/office/drawing/2014/main" id="{F38565D1-95B5-4FCE-B2B8-79E6253FCBF2}"/>
              </a:ext>
            </a:extLst>
          </p:cNvPr>
          <p:cNvSpPr txBox="1"/>
          <p:nvPr/>
        </p:nvSpPr>
        <p:spPr>
          <a:xfrm>
            <a:off x="1862667" y="5589084"/>
            <a:ext cx="2579793" cy="290977"/>
          </a:xfrm>
          <a:prstGeom prst="rect">
            <a:avLst/>
          </a:prstGeom>
          <a:noFill/>
        </p:spPr>
        <p:txBody>
          <a:bodyPr wrap="square" rtlCol="0">
            <a:spAutoFit/>
          </a:bodyPr>
          <a:lstStyle/>
          <a:p>
            <a:pPr algn="just" hangingPunct="0">
              <a:lnSpc>
                <a:spcPct val="130000"/>
              </a:lnSpc>
            </a:pPr>
            <a:r>
              <a:rPr lang="en-US" altLang="zh-CN" sz="1100" b="1" spc="100" dirty="0">
                <a:latin typeface="思源黑体 CN Normal" panose="020B0400000000000000" pitchFamily="34" charset="-122"/>
                <a:ea typeface="思源黑体 CN Normal" panose="020B0400000000000000" pitchFamily="34" charset="-122"/>
              </a:rPr>
              <a:t>Wi</a:t>
            </a:r>
            <a:r>
              <a:rPr lang="zh-CN" altLang="en-US" sz="1100" b="1" spc="100" dirty="0">
                <a:latin typeface="思源黑体 CN Normal" panose="020B0400000000000000" pitchFamily="34" charset="-122"/>
                <a:ea typeface="思源黑体 CN Normal" panose="020B0400000000000000" pitchFamily="34" charset="-122"/>
              </a:rPr>
              <a:t>－</a:t>
            </a:r>
            <a:r>
              <a:rPr lang="en-US" altLang="zh-CN" sz="1100" b="1" spc="100" dirty="0">
                <a:latin typeface="思源黑体 CN Normal" panose="020B0400000000000000" pitchFamily="34" charset="-122"/>
                <a:ea typeface="思源黑体 CN Normal" panose="020B0400000000000000" pitchFamily="34" charset="-122"/>
              </a:rPr>
              <a:t>Fi</a:t>
            </a:r>
            <a:r>
              <a:rPr lang="zh-CN" altLang="en-US" sz="1100" b="1" spc="100" dirty="0">
                <a:latin typeface="思源黑体 CN Normal" panose="020B0400000000000000" pitchFamily="34" charset="-122"/>
                <a:ea typeface="思源黑体 CN Normal" panose="020B0400000000000000" pitchFamily="34" charset="-122"/>
              </a:rPr>
              <a:t>终端与</a:t>
            </a:r>
            <a:r>
              <a:rPr lang="en-US" altLang="zh-CN" sz="1100" b="1" spc="100" dirty="0">
                <a:latin typeface="思源黑体 CN Normal" panose="020B0400000000000000" pitchFamily="34" charset="-122"/>
                <a:ea typeface="思源黑体 CN Normal" panose="020B0400000000000000" pitchFamily="34" charset="-122"/>
              </a:rPr>
              <a:t>AP</a:t>
            </a:r>
            <a:r>
              <a:rPr lang="zh-CN" altLang="en-US" sz="1100" b="1" spc="100" dirty="0">
                <a:latin typeface="思源黑体 CN Normal" panose="020B0400000000000000" pitchFamily="34" charset="-122"/>
                <a:ea typeface="思源黑体 CN Normal" panose="020B0400000000000000" pitchFamily="34" charset="-122"/>
              </a:rPr>
              <a:t>之间的连接过程</a:t>
            </a:r>
          </a:p>
        </p:txBody>
      </p:sp>
      <p:graphicFrame>
        <p:nvGraphicFramePr>
          <p:cNvPr id="20" name="图示 19">
            <a:extLst>
              <a:ext uri="{FF2B5EF4-FFF2-40B4-BE49-F238E27FC236}">
                <a16:creationId xmlns:a16="http://schemas.microsoft.com/office/drawing/2014/main" id="{98A553C2-4DCD-4342-B8D2-36FE60EA6004}"/>
              </a:ext>
            </a:extLst>
          </p:cNvPr>
          <p:cNvGraphicFramePr/>
          <p:nvPr>
            <p:extLst>
              <p:ext uri="{D42A27DB-BD31-4B8C-83A1-F6EECF244321}">
                <p14:modId xmlns:p14="http://schemas.microsoft.com/office/powerpoint/2010/main" val="1416283423"/>
              </p:ext>
            </p:extLst>
          </p:nvPr>
        </p:nvGraphicFramePr>
        <p:xfrm>
          <a:off x="6820747" y="946633"/>
          <a:ext cx="4450080" cy="5643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5042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CE70A20C-89A0-40B1-A013-AD3A7AB83DC0}"/>
              </a:ext>
            </a:extLst>
          </p:cNvPr>
          <p:cNvSpPr/>
          <p:nvPr/>
        </p:nvSpPr>
        <p:spPr>
          <a:xfrm>
            <a:off x="5900510" y="1568250"/>
            <a:ext cx="6156023" cy="70134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14</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16" name="文本框 15">
            <a:extLst>
              <a:ext uri="{FF2B5EF4-FFF2-40B4-BE49-F238E27FC236}">
                <a16:creationId xmlns:a16="http://schemas.microsoft.com/office/drawing/2014/main" id="{F622EE56-F862-4FE7-A3A8-4F9B6E757EC7}"/>
              </a:ext>
            </a:extLst>
          </p:cNvPr>
          <p:cNvSpPr txBox="1"/>
          <p:nvPr/>
        </p:nvSpPr>
        <p:spPr>
          <a:xfrm>
            <a:off x="642710" y="1846584"/>
            <a:ext cx="7288372" cy="701346"/>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３</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技术基本内容</a:t>
            </a:r>
            <a:endParaRPr lang="en-US" altLang="zh-CN" sz="1600" spc="100" dirty="0">
              <a:latin typeface="思源黑体 CN Normal" panose="020B0400000000000000" pitchFamily="34" charset="-122"/>
              <a:ea typeface="思源黑体 CN Normal" panose="020B0400000000000000" pitchFamily="34" charset="-122"/>
            </a:endParaRPr>
          </a:p>
          <a:p>
            <a:pPr marL="342900" indent="-342900" algn="just" hangingPunct="0">
              <a:lnSpc>
                <a:spcPct val="130000"/>
              </a:lnSpc>
              <a:buFont typeface="+mj-ea"/>
              <a:buAutoNum type="circleNumDbPlain" startAt="3"/>
            </a:pPr>
            <a:r>
              <a:rPr lang="zh-CN" altLang="en-US" sz="1600" spc="100" dirty="0">
                <a:latin typeface="思源黑体 CN Normal" panose="020B0400000000000000" pitchFamily="34" charset="-122"/>
                <a:ea typeface="思源黑体 CN Normal" panose="020B0400000000000000" pitchFamily="34" charset="-122"/>
              </a:rPr>
              <a:t>多终端之间的无限媒介访问技术</a:t>
            </a:r>
            <a:endParaRPr lang="en-US" altLang="zh-CN" sz="1600" spc="100" dirty="0">
              <a:latin typeface="思源黑体 CN Normal" panose="020B0400000000000000" pitchFamily="34" charset="-122"/>
              <a:ea typeface="思源黑体 CN Normal" panose="020B0400000000000000" pitchFamily="34" charset="-122"/>
            </a:endParaRPr>
          </a:p>
        </p:txBody>
      </p:sp>
      <p:pic>
        <p:nvPicPr>
          <p:cNvPr id="22" name="图片 21">
            <a:extLst>
              <a:ext uri="{FF2B5EF4-FFF2-40B4-BE49-F238E27FC236}">
                <a16:creationId xmlns:a16="http://schemas.microsoft.com/office/drawing/2014/main" id="{6F180BEE-D4E1-4035-BC2B-6F8A82749413}"/>
              </a:ext>
            </a:extLst>
          </p:cNvPr>
          <p:cNvPicPr>
            <a:picLocks noChangeAspect="1"/>
          </p:cNvPicPr>
          <p:nvPr/>
        </p:nvPicPr>
        <p:blipFill rotWithShape="1">
          <a:blip r:embed="rId3"/>
          <a:srcRect b="9703"/>
          <a:stretch/>
        </p:blipFill>
        <p:spPr>
          <a:xfrm>
            <a:off x="1647080" y="2536378"/>
            <a:ext cx="8876884" cy="3736120"/>
          </a:xfrm>
          <a:prstGeom prst="rect">
            <a:avLst/>
          </a:prstGeom>
        </p:spPr>
      </p:pic>
      <p:sp>
        <p:nvSpPr>
          <p:cNvPr id="9" name="文本框 8">
            <a:extLst>
              <a:ext uri="{FF2B5EF4-FFF2-40B4-BE49-F238E27FC236}">
                <a16:creationId xmlns:a16="http://schemas.microsoft.com/office/drawing/2014/main" id="{5121B442-4D39-4B23-BA1A-DDC609A2059A}"/>
              </a:ext>
            </a:extLst>
          </p:cNvPr>
          <p:cNvSpPr txBox="1"/>
          <p:nvPr/>
        </p:nvSpPr>
        <p:spPr>
          <a:xfrm>
            <a:off x="4975805" y="6165179"/>
            <a:ext cx="2632287" cy="294119"/>
          </a:xfrm>
          <a:prstGeom prst="rect">
            <a:avLst/>
          </a:prstGeom>
          <a:noFill/>
        </p:spPr>
        <p:txBody>
          <a:bodyPr wrap="square" rtlCol="0">
            <a:spAutoFit/>
          </a:bodyPr>
          <a:lstStyle/>
          <a:p>
            <a:pPr algn="just" hangingPunct="0">
              <a:lnSpc>
                <a:spcPct val="130000"/>
              </a:lnSpc>
            </a:pPr>
            <a:r>
              <a:rPr lang="en-US" altLang="zh-CN" sz="1100" b="1" spc="100" dirty="0">
                <a:ea typeface="思源黑体 CN Normal" panose="020B0400000000000000" pitchFamily="34" charset="-122"/>
              </a:rPr>
              <a:t>Wi-Fi</a:t>
            </a:r>
            <a:r>
              <a:rPr lang="zh-CN" altLang="en-US" sz="1100" b="1" spc="100" dirty="0">
                <a:ea typeface="思源黑体 CN Normal" panose="020B0400000000000000" pitchFamily="34" charset="-122"/>
              </a:rPr>
              <a:t>网络采用的无线媒介访问机制</a:t>
            </a:r>
          </a:p>
        </p:txBody>
      </p:sp>
      <p:sp>
        <p:nvSpPr>
          <p:cNvPr id="10" name="矩形 9">
            <a:extLst>
              <a:ext uri="{FF2B5EF4-FFF2-40B4-BE49-F238E27FC236}">
                <a16:creationId xmlns:a16="http://schemas.microsoft.com/office/drawing/2014/main" id="{077C564B-6FAC-4DB2-889F-BF1F93F70FDF}"/>
              </a:ext>
            </a:extLst>
          </p:cNvPr>
          <p:cNvSpPr/>
          <p:nvPr/>
        </p:nvSpPr>
        <p:spPr>
          <a:xfrm>
            <a:off x="5900510" y="1584896"/>
            <a:ext cx="6223757" cy="646331"/>
          </a:xfrm>
          <a:prstGeom prst="rect">
            <a:avLst/>
          </a:prstGeom>
        </p:spPr>
        <p:txBody>
          <a:bodyPr wrap="square">
            <a:spAutoFit/>
          </a:bodyPr>
          <a:lstStyle/>
          <a:p>
            <a:r>
              <a:rPr lang="en-US" altLang="zh-CN" dirty="0"/>
              <a:t>Wi-Fi </a:t>
            </a:r>
            <a:r>
              <a:rPr lang="zh-CN" altLang="en-US" dirty="0"/>
              <a:t>网络采用的是无线媒介访问机制被称为</a:t>
            </a:r>
            <a:r>
              <a:rPr lang="zh-CN" altLang="en-US" b="1" dirty="0">
                <a:solidFill>
                  <a:srgbClr val="FF0000"/>
                </a:solidFill>
              </a:rPr>
              <a:t>载波侦听多路接入</a:t>
            </a:r>
            <a:r>
              <a:rPr lang="zh-CN" altLang="en-US" dirty="0"/>
              <a:t>和</a:t>
            </a:r>
            <a:r>
              <a:rPr lang="zh-CN" altLang="en-US" b="1" dirty="0">
                <a:solidFill>
                  <a:srgbClr val="FF0000"/>
                </a:solidFill>
              </a:rPr>
              <a:t>冲突避免</a:t>
            </a:r>
            <a:r>
              <a:rPr lang="zh-CN" altLang="en-US" dirty="0"/>
              <a:t>。</a:t>
            </a:r>
            <a:endParaRPr lang="en-US" altLang="zh-CN" dirty="0"/>
          </a:p>
        </p:txBody>
      </p:sp>
    </p:spTree>
    <p:extLst>
      <p:ext uri="{BB962C8B-B14F-4D97-AF65-F5344CB8AC3E}">
        <p14:creationId xmlns:p14="http://schemas.microsoft.com/office/powerpoint/2010/main" val="874522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15</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16" name="文本框 15">
            <a:extLst>
              <a:ext uri="{FF2B5EF4-FFF2-40B4-BE49-F238E27FC236}">
                <a16:creationId xmlns:a16="http://schemas.microsoft.com/office/drawing/2014/main" id="{F622EE56-F862-4FE7-A3A8-4F9B6E757EC7}"/>
              </a:ext>
            </a:extLst>
          </p:cNvPr>
          <p:cNvSpPr txBox="1"/>
          <p:nvPr/>
        </p:nvSpPr>
        <p:spPr>
          <a:xfrm>
            <a:off x="642710" y="1846584"/>
            <a:ext cx="7288372" cy="701346"/>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３</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技术基本内容</a:t>
            </a:r>
          </a:p>
          <a:p>
            <a:pPr marL="342900" indent="-342900" algn="just" hangingPunct="0">
              <a:lnSpc>
                <a:spcPct val="130000"/>
              </a:lnSpc>
              <a:buFont typeface="+mj-ea"/>
              <a:buAutoNum type="circleNumDbPlain" startAt="4"/>
            </a:pPr>
            <a:r>
              <a:rPr lang="zh-CN" altLang="en-US" sz="1600" spc="100" dirty="0">
                <a:latin typeface="思源黑体 CN Normal" panose="020B0400000000000000" pitchFamily="34" charset="-122"/>
                <a:ea typeface="思源黑体 CN Normal" panose="020B0400000000000000" pitchFamily="34" charset="-122"/>
              </a:rPr>
              <a:t>多天线技术</a:t>
            </a:r>
            <a:endParaRPr lang="en-US" altLang="zh-CN" sz="1600" spc="100" dirty="0">
              <a:latin typeface="思源黑体 CN Normal" panose="020B0400000000000000" pitchFamily="34" charset="-122"/>
              <a:ea typeface="思源黑体 CN Normal" panose="020B0400000000000000" pitchFamily="34" charset="-122"/>
            </a:endParaRPr>
          </a:p>
        </p:txBody>
      </p:sp>
      <p:sp>
        <p:nvSpPr>
          <p:cNvPr id="9" name="文本框 8">
            <a:extLst>
              <a:ext uri="{FF2B5EF4-FFF2-40B4-BE49-F238E27FC236}">
                <a16:creationId xmlns:a16="http://schemas.microsoft.com/office/drawing/2014/main" id="{5121B442-4D39-4B23-BA1A-DDC609A2059A}"/>
              </a:ext>
            </a:extLst>
          </p:cNvPr>
          <p:cNvSpPr txBox="1"/>
          <p:nvPr/>
        </p:nvSpPr>
        <p:spPr>
          <a:xfrm>
            <a:off x="2484912" y="5890768"/>
            <a:ext cx="1553688" cy="294119"/>
          </a:xfrm>
          <a:prstGeom prst="rect">
            <a:avLst/>
          </a:prstGeom>
          <a:noFill/>
        </p:spPr>
        <p:txBody>
          <a:bodyPr wrap="square" rtlCol="0">
            <a:spAutoFit/>
          </a:bodyPr>
          <a:lstStyle/>
          <a:p>
            <a:pPr algn="just" hangingPunct="0">
              <a:lnSpc>
                <a:spcPct val="130000"/>
              </a:lnSpc>
            </a:pPr>
            <a:r>
              <a:rPr lang="en-US" altLang="zh-CN" sz="1100" b="1" spc="100" dirty="0">
                <a:ea typeface="思源黑体 CN Normal" panose="020B0400000000000000" pitchFamily="34" charset="-122"/>
              </a:rPr>
              <a:t>Wi-Fi</a:t>
            </a:r>
            <a:r>
              <a:rPr lang="zh-CN" altLang="en-US" sz="1100" b="1" spc="100" dirty="0">
                <a:ea typeface="思源黑体 CN Normal" panose="020B0400000000000000" pitchFamily="34" charset="-122"/>
              </a:rPr>
              <a:t>的多天线技术</a:t>
            </a:r>
          </a:p>
        </p:txBody>
      </p:sp>
      <p:pic>
        <p:nvPicPr>
          <p:cNvPr id="20" name="图片 19">
            <a:extLst>
              <a:ext uri="{FF2B5EF4-FFF2-40B4-BE49-F238E27FC236}">
                <a16:creationId xmlns:a16="http://schemas.microsoft.com/office/drawing/2014/main" id="{8F2E26EB-AD27-4D9A-AD56-74015E089C23}"/>
              </a:ext>
            </a:extLst>
          </p:cNvPr>
          <p:cNvPicPr>
            <a:picLocks noChangeAspect="1"/>
          </p:cNvPicPr>
          <p:nvPr/>
        </p:nvPicPr>
        <p:blipFill rotWithShape="1">
          <a:blip r:embed="rId3"/>
          <a:srcRect b="10608"/>
          <a:stretch/>
        </p:blipFill>
        <p:spPr>
          <a:xfrm>
            <a:off x="122404" y="2620405"/>
            <a:ext cx="6766076" cy="3197888"/>
          </a:xfrm>
          <a:prstGeom prst="rect">
            <a:avLst/>
          </a:prstGeom>
        </p:spPr>
      </p:pic>
      <p:graphicFrame>
        <p:nvGraphicFramePr>
          <p:cNvPr id="23" name="图示 22">
            <a:extLst>
              <a:ext uri="{FF2B5EF4-FFF2-40B4-BE49-F238E27FC236}">
                <a16:creationId xmlns:a16="http://schemas.microsoft.com/office/drawing/2014/main" id="{DF127C55-37A5-4B20-9BF5-D77C8C222263}"/>
              </a:ext>
            </a:extLst>
          </p:cNvPr>
          <p:cNvGraphicFramePr/>
          <p:nvPr/>
        </p:nvGraphicFramePr>
        <p:xfrm>
          <a:off x="7227829" y="909367"/>
          <a:ext cx="3445989" cy="56075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5786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16</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16" name="文本框 15">
            <a:extLst>
              <a:ext uri="{FF2B5EF4-FFF2-40B4-BE49-F238E27FC236}">
                <a16:creationId xmlns:a16="http://schemas.microsoft.com/office/drawing/2014/main" id="{F622EE56-F862-4FE7-A3A8-4F9B6E757EC7}"/>
              </a:ext>
            </a:extLst>
          </p:cNvPr>
          <p:cNvSpPr txBox="1"/>
          <p:nvPr/>
        </p:nvSpPr>
        <p:spPr>
          <a:xfrm>
            <a:off x="642710" y="1846584"/>
            <a:ext cx="7288372" cy="701346"/>
          </a:xfrm>
          <a:prstGeom prst="rect">
            <a:avLst/>
          </a:prstGeom>
          <a:noFill/>
        </p:spPr>
        <p:txBody>
          <a:bodyPr wrap="square" rtlCol="0">
            <a:spAutoFit/>
          </a:bodyPr>
          <a:lstStyle/>
          <a:p>
            <a:pPr algn="just" hangingPunct="0">
              <a:lnSpc>
                <a:spcPct val="130000"/>
              </a:lnSpc>
            </a:pPr>
            <a:r>
              <a:rPr lang="zh-CN" altLang="en-US" sz="1600" spc="100" dirty="0">
                <a:latin typeface="思源黑体 CN Normal" panose="020B0400000000000000" pitchFamily="34" charset="-122"/>
                <a:ea typeface="思源黑体 CN Normal" panose="020B0400000000000000" pitchFamily="34" charset="-122"/>
              </a:rPr>
              <a:t>３</a:t>
            </a: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技术基本内容</a:t>
            </a:r>
          </a:p>
          <a:p>
            <a:pPr marL="342900" indent="-342900" algn="just" hangingPunct="0">
              <a:lnSpc>
                <a:spcPct val="130000"/>
              </a:lnSpc>
              <a:buFont typeface="+mj-ea"/>
              <a:buAutoNum type="circleNumDbPlain" startAt="5"/>
            </a:pPr>
            <a:r>
              <a:rPr lang="en-US" altLang="zh-CN" sz="1600" spc="100" dirty="0">
                <a:latin typeface="思源黑体 CN Normal" panose="020B0400000000000000" pitchFamily="34" charset="-122"/>
                <a:ea typeface="思源黑体 CN Normal" panose="020B0400000000000000" pitchFamily="34" charset="-122"/>
              </a:rPr>
              <a:t>Wi-Fi</a:t>
            </a:r>
            <a:r>
              <a:rPr lang="zh-CN" altLang="en-US" sz="1600" spc="100" dirty="0">
                <a:latin typeface="思源黑体 CN Normal" panose="020B0400000000000000" pitchFamily="34" charset="-122"/>
                <a:ea typeface="思源黑体 CN Normal" panose="020B0400000000000000" pitchFamily="34" charset="-122"/>
              </a:rPr>
              <a:t>设备的省电模式的管理机制</a:t>
            </a:r>
            <a:endParaRPr lang="en-US" altLang="zh-CN" sz="1600" spc="100" dirty="0">
              <a:latin typeface="思源黑体 CN Normal" panose="020B0400000000000000" pitchFamily="34" charset="-122"/>
              <a:ea typeface="思源黑体 CN Normal" panose="020B0400000000000000" pitchFamily="34" charset="-122"/>
            </a:endParaRPr>
          </a:p>
        </p:txBody>
      </p:sp>
      <p:pic>
        <p:nvPicPr>
          <p:cNvPr id="22" name="内容占位符 8">
            <a:extLst>
              <a:ext uri="{FF2B5EF4-FFF2-40B4-BE49-F238E27FC236}">
                <a16:creationId xmlns:a16="http://schemas.microsoft.com/office/drawing/2014/main" id="{D5B7131B-311A-455D-9C24-E0F4A516ED92}"/>
              </a:ext>
            </a:extLst>
          </p:cNvPr>
          <p:cNvPicPr>
            <a:picLocks noChangeAspect="1"/>
          </p:cNvPicPr>
          <p:nvPr/>
        </p:nvPicPr>
        <p:blipFill rotWithShape="1">
          <a:blip r:embed="rId3"/>
          <a:srcRect b="10733"/>
          <a:stretch/>
        </p:blipFill>
        <p:spPr>
          <a:xfrm>
            <a:off x="927947" y="2547930"/>
            <a:ext cx="10275146" cy="3808419"/>
          </a:xfrm>
          <a:prstGeom prst="rect">
            <a:avLst/>
          </a:prstGeom>
        </p:spPr>
      </p:pic>
      <p:sp>
        <p:nvSpPr>
          <p:cNvPr id="24" name="矩形: 圆角 23">
            <a:extLst>
              <a:ext uri="{FF2B5EF4-FFF2-40B4-BE49-F238E27FC236}">
                <a16:creationId xmlns:a16="http://schemas.microsoft.com/office/drawing/2014/main" id="{DE2ABDD5-F09E-40FB-93DF-8A6B85F81EC3}"/>
              </a:ext>
            </a:extLst>
          </p:cNvPr>
          <p:cNvSpPr/>
          <p:nvPr/>
        </p:nvSpPr>
        <p:spPr>
          <a:xfrm>
            <a:off x="6410393" y="1589368"/>
            <a:ext cx="4792700" cy="1404444"/>
          </a:xfrm>
          <a:prstGeom prst="roundRect">
            <a:avLst/>
          </a:prstGeom>
          <a:solidFill>
            <a:schemeClr val="bg2">
              <a:lumMod val="90000"/>
            </a:schemeClr>
          </a:solid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AP</a:t>
            </a:r>
            <a:r>
              <a:rPr lang="zh-CN" altLang="en-US" b="1" dirty="0">
                <a:solidFill>
                  <a:schemeClr val="tx1"/>
                </a:solidFill>
              </a:rPr>
              <a:t>需要为处于节电模式的终端缓存数据以保证其下行数据不会丢失。终端会周期性醒来检查是否有缓存数据，如果有及时处理数据。</a:t>
            </a:r>
          </a:p>
        </p:txBody>
      </p:sp>
    </p:spTree>
    <p:extLst>
      <p:ext uri="{BB962C8B-B14F-4D97-AF65-F5344CB8AC3E}">
        <p14:creationId xmlns:p14="http://schemas.microsoft.com/office/powerpoint/2010/main" val="3632461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17</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物理层技术</a:t>
            </a:r>
          </a:p>
        </p:txBody>
      </p:sp>
      <p:pic>
        <p:nvPicPr>
          <p:cNvPr id="2" name="图片 1">
            <a:extLst>
              <a:ext uri="{FF2B5EF4-FFF2-40B4-BE49-F238E27FC236}">
                <a16:creationId xmlns:a16="http://schemas.microsoft.com/office/drawing/2014/main" id="{01397050-7C44-4CFF-B8DD-91EAC4371F6F}"/>
              </a:ext>
            </a:extLst>
          </p:cNvPr>
          <p:cNvPicPr>
            <a:picLocks noChangeAspect="1"/>
          </p:cNvPicPr>
          <p:nvPr/>
        </p:nvPicPr>
        <p:blipFill>
          <a:blip r:embed="rId3"/>
          <a:stretch>
            <a:fillRect/>
          </a:stretch>
        </p:blipFill>
        <p:spPr>
          <a:xfrm>
            <a:off x="210396" y="2365103"/>
            <a:ext cx="7219950" cy="2809875"/>
          </a:xfrm>
          <a:prstGeom prst="rect">
            <a:avLst/>
          </a:prstGeom>
        </p:spPr>
      </p:pic>
      <p:sp>
        <p:nvSpPr>
          <p:cNvPr id="3" name="文本框 2">
            <a:extLst>
              <a:ext uri="{FF2B5EF4-FFF2-40B4-BE49-F238E27FC236}">
                <a16:creationId xmlns:a16="http://schemas.microsoft.com/office/drawing/2014/main" id="{E3683290-A09A-49A6-AA6D-99618F716850}"/>
              </a:ext>
            </a:extLst>
          </p:cNvPr>
          <p:cNvSpPr txBox="1"/>
          <p:nvPr/>
        </p:nvSpPr>
        <p:spPr>
          <a:xfrm>
            <a:off x="2695997" y="5268632"/>
            <a:ext cx="2248747" cy="308995"/>
          </a:xfrm>
          <a:prstGeom prst="rect">
            <a:avLst/>
          </a:prstGeom>
          <a:noFill/>
        </p:spPr>
        <p:txBody>
          <a:bodyPr wrap="square" rtlCol="0">
            <a:spAutoFit/>
          </a:bodyPr>
          <a:lstStyle/>
          <a:p>
            <a:pPr algn="just" hangingPunct="0">
              <a:lnSpc>
                <a:spcPct val="130000"/>
              </a:lnSpc>
            </a:pPr>
            <a:r>
              <a:rPr lang="zh-CN" altLang="en-US" sz="1200" spc="100" dirty="0">
                <a:latin typeface="思源黑体 CN Normal" panose="020B0400000000000000" pitchFamily="34" charset="-122"/>
                <a:ea typeface="思源黑体 CN Normal" panose="020B0400000000000000" pitchFamily="34" charset="-122"/>
              </a:rPr>
              <a:t>基于</a:t>
            </a:r>
            <a:r>
              <a:rPr lang="en-US" altLang="zh-CN" sz="1200" spc="100" dirty="0">
                <a:latin typeface="思源黑体 CN Normal" panose="020B0400000000000000" pitchFamily="34" charset="-122"/>
                <a:ea typeface="思源黑体 CN Normal" panose="020B0400000000000000" pitchFamily="34" charset="-122"/>
              </a:rPr>
              <a:t>Wi-Fi</a:t>
            </a:r>
            <a:r>
              <a:rPr lang="zh-CN" altLang="en-US" sz="1200" spc="100" dirty="0">
                <a:latin typeface="思源黑体 CN Normal" panose="020B0400000000000000" pitchFamily="34" charset="-122"/>
                <a:ea typeface="思源黑体 CN Normal" panose="020B0400000000000000" pitchFamily="34" charset="-122"/>
              </a:rPr>
              <a:t>技术的通信系统</a:t>
            </a:r>
          </a:p>
        </p:txBody>
      </p:sp>
      <p:graphicFrame>
        <p:nvGraphicFramePr>
          <p:cNvPr id="20" name="图示 19">
            <a:extLst>
              <a:ext uri="{FF2B5EF4-FFF2-40B4-BE49-F238E27FC236}">
                <a16:creationId xmlns:a16="http://schemas.microsoft.com/office/drawing/2014/main" id="{530386FC-D835-4B4D-AF70-C627097BC77B}"/>
              </a:ext>
            </a:extLst>
          </p:cNvPr>
          <p:cNvGraphicFramePr/>
          <p:nvPr/>
        </p:nvGraphicFramePr>
        <p:xfrm>
          <a:off x="5913060" y="783539"/>
          <a:ext cx="7071057" cy="51834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5487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18</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zh-CN" altLang="en-US" sz="2500" b="1" dirty="0">
                <a:latin typeface="Times New Roman" panose="02020603050405020304" pitchFamily="18" charset="0"/>
                <a:cs typeface="Times New Roman" panose="02020603050405020304" pitchFamily="18" charset="0"/>
              </a:rPr>
              <a:t>物理层基本协议</a:t>
            </a:r>
          </a:p>
        </p:txBody>
      </p:sp>
      <p:pic>
        <p:nvPicPr>
          <p:cNvPr id="15" name="图片 14">
            <a:extLst>
              <a:ext uri="{FF2B5EF4-FFF2-40B4-BE49-F238E27FC236}">
                <a16:creationId xmlns:a16="http://schemas.microsoft.com/office/drawing/2014/main" id="{A2E44724-45A1-4EAA-873D-8097B4C397B2}"/>
              </a:ext>
            </a:extLst>
          </p:cNvPr>
          <p:cNvPicPr>
            <a:picLocks noChangeAspect="1"/>
          </p:cNvPicPr>
          <p:nvPr/>
        </p:nvPicPr>
        <p:blipFill rotWithShape="1">
          <a:blip r:embed="rId3"/>
          <a:srcRect b="5911"/>
          <a:stretch/>
        </p:blipFill>
        <p:spPr>
          <a:xfrm>
            <a:off x="115459" y="2179175"/>
            <a:ext cx="5207040" cy="3764041"/>
          </a:xfrm>
          <a:prstGeom prst="rect">
            <a:avLst/>
          </a:prstGeom>
        </p:spPr>
      </p:pic>
      <p:sp>
        <p:nvSpPr>
          <p:cNvPr id="9" name="文本框 8">
            <a:extLst>
              <a:ext uri="{FF2B5EF4-FFF2-40B4-BE49-F238E27FC236}">
                <a16:creationId xmlns:a16="http://schemas.microsoft.com/office/drawing/2014/main" id="{E50CF301-9D7B-4037-BB46-536DBFFED990}"/>
              </a:ext>
            </a:extLst>
          </p:cNvPr>
          <p:cNvSpPr txBox="1"/>
          <p:nvPr/>
        </p:nvSpPr>
        <p:spPr>
          <a:xfrm>
            <a:off x="1437935" y="5936447"/>
            <a:ext cx="2743200"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OSI</a:t>
            </a:r>
            <a:r>
              <a:rPr lang="zh-CN" altLang="en-US" sz="1100" spc="100" dirty="0">
                <a:latin typeface="思源黑体 CN Normal" panose="020B0400000000000000" pitchFamily="34" charset="-122"/>
                <a:ea typeface="思源黑体 CN Normal" panose="020B0400000000000000" pitchFamily="34" charset="-122"/>
              </a:rPr>
              <a:t>七层模型与</a:t>
            </a:r>
            <a:r>
              <a:rPr lang="en-US" altLang="zh-CN" sz="1100" spc="100" dirty="0" err="1">
                <a:latin typeface="思源黑体 CN Normal" panose="020B0400000000000000" pitchFamily="34" charset="-122"/>
                <a:ea typeface="思源黑体 CN Normal" panose="020B0400000000000000" pitchFamily="34" charset="-122"/>
              </a:rPr>
              <a:t>WiFi</a:t>
            </a:r>
            <a:r>
              <a:rPr lang="zh-CN" altLang="en-US" sz="1100" spc="100" dirty="0">
                <a:latin typeface="思源黑体 CN Normal" panose="020B0400000000000000" pitchFamily="34" charset="-122"/>
                <a:ea typeface="思源黑体 CN Normal" panose="020B0400000000000000" pitchFamily="34" charset="-122"/>
              </a:rPr>
              <a:t>技术标准的关系</a:t>
            </a:r>
          </a:p>
        </p:txBody>
      </p:sp>
      <p:pic>
        <p:nvPicPr>
          <p:cNvPr id="11" name="图片 10">
            <a:extLst>
              <a:ext uri="{FF2B5EF4-FFF2-40B4-BE49-F238E27FC236}">
                <a16:creationId xmlns:a16="http://schemas.microsoft.com/office/drawing/2014/main" id="{D9DACFDC-F7D5-4BC2-BC27-9F6F1DACB2F1}"/>
              </a:ext>
            </a:extLst>
          </p:cNvPr>
          <p:cNvPicPr>
            <a:picLocks noChangeAspect="1"/>
          </p:cNvPicPr>
          <p:nvPr/>
        </p:nvPicPr>
        <p:blipFill>
          <a:blip r:embed="rId4"/>
          <a:stretch>
            <a:fillRect/>
          </a:stretch>
        </p:blipFill>
        <p:spPr>
          <a:xfrm>
            <a:off x="4999810" y="2179174"/>
            <a:ext cx="6749681" cy="3704712"/>
          </a:xfrm>
          <a:prstGeom prst="rect">
            <a:avLst/>
          </a:prstGeom>
        </p:spPr>
      </p:pic>
      <p:sp>
        <p:nvSpPr>
          <p:cNvPr id="23" name="文本框 22">
            <a:extLst>
              <a:ext uri="{FF2B5EF4-FFF2-40B4-BE49-F238E27FC236}">
                <a16:creationId xmlns:a16="http://schemas.microsoft.com/office/drawing/2014/main" id="{2EDC45E6-4016-458B-86F3-7902E9CFD060}"/>
              </a:ext>
            </a:extLst>
          </p:cNvPr>
          <p:cNvSpPr txBox="1"/>
          <p:nvPr/>
        </p:nvSpPr>
        <p:spPr>
          <a:xfrm>
            <a:off x="7459317" y="5934859"/>
            <a:ext cx="2302565"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Wi</a:t>
            </a:r>
            <a:r>
              <a:rPr lang="zh-CN" altLang="en-US" sz="1100" spc="100" dirty="0">
                <a:latin typeface="思源黑体 CN Normal" panose="020B0400000000000000" pitchFamily="34" charset="-122"/>
                <a:ea typeface="思源黑体 CN Normal" panose="020B0400000000000000" pitchFamily="34" charset="-122"/>
              </a:rPr>
              <a:t>－</a:t>
            </a:r>
            <a:r>
              <a:rPr lang="en-US" altLang="zh-CN" sz="1100" spc="100" dirty="0">
                <a:latin typeface="思源黑体 CN Normal" panose="020B0400000000000000" pitchFamily="34" charset="-122"/>
                <a:ea typeface="思源黑体 CN Normal" panose="020B0400000000000000" pitchFamily="34" charset="-122"/>
              </a:rPr>
              <a:t>Fi</a:t>
            </a:r>
            <a:r>
              <a:rPr lang="zh-CN" altLang="en-US" sz="1100" spc="100" dirty="0">
                <a:latin typeface="思源黑体 CN Normal" panose="020B0400000000000000" pitchFamily="34" charset="-122"/>
                <a:ea typeface="思源黑体 CN Normal" panose="020B0400000000000000" pitchFamily="34" charset="-122"/>
              </a:rPr>
              <a:t>物理层收发流程</a:t>
            </a:r>
          </a:p>
        </p:txBody>
      </p:sp>
    </p:spTree>
    <p:extLst>
      <p:ext uri="{BB962C8B-B14F-4D97-AF65-F5344CB8AC3E}">
        <p14:creationId xmlns:p14="http://schemas.microsoft.com/office/powerpoint/2010/main" val="2574309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19</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a:t>
            </a:r>
            <a:r>
              <a:rPr lang="zh-CN" altLang="en-US" sz="2500" b="1" dirty="0">
                <a:latin typeface="Times New Roman" panose="02020603050405020304" pitchFamily="18" charset="0"/>
                <a:cs typeface="Times New Roman" panose="02020603050405020304" pitchFamily="18" charset="0"/>
              </a:rPr>
              <a:t>－</a:t>
            </a:r>
            <a:r>
              <a:rPr lang="en-US" altLang="zh-CN" sz="2500" b="1" dirty="0">
                <a:latin typeface="Times New Roman" panose="02020603050405020304" pitchFamily="18" charset="0"/>
                <a:cs typeface="Times New Roman" panose="02020603050405020304" pitchFamily="18" charset="0"/>
              </a:rPr>
              <a:t>Fi</a:t>
            </a:r>
            <a:r>
              <a:rPr lang="zh-CN" altLang="en-US" sz="2500" b="1" dirty="0">
                <a:latin typeface="Times New Roman" panose="02020603050405020304" pitchFamily="18" charset="0"/>
                <a:cs typeface="Times New Roman" panose="02020603050405020304" pitchFamily="18" charset="0"/>
              </a:rPr>
              <a:t>信道的划分和定义</a:t>
            </a:r>
          </a:p>
        </p:txBody>
      </p:sp>
      <p:sp>
        <p:nvSpPr>
          <p:cNvPr id="13" name="文本框 12">
            <a:extLst>
              <a:ext uri="{FF2B5EF4-FFF2-40B4-BE49-F238E27FC236}">
                <a16:creationId xmlns:a16="http://schemas.microsoft.com/office/drawing/2014/main" id="{E8EF2924-7E10-41F4-96C6-C8E7F47334C8}"/>
              </a:ext>
            </a:extLst>
          </p:cNvPr>
          <p:cNvSpPr txBox="1"/>
          <p:nvPr/>
        </p:nvSpPr>
        <p:spPr>
          <a:xfrm>
            <a:off x="-1" y="1938528"/>
            <a:ext cx="3364707" cy="307777"/>
          </a:xfrm>
          <a:prstGeom prst="rect">
            <a:avLst/>
          </a:prstGeom>
          <a:noFill/>
        </p:spPr>
        <p:txBody>
          <a:bodyPr wrap="square" rtlCol="0">
            <a:spAutoFit/>
          </a:bodyPr>
          <a:lstStyle/>
          <a:p>
            <a:r>
              <a:rPr lang="en-US" altLang="zh-CN" sz="1400" b="1" dirty="0"/>
              <a:t>(1)Wi-Fi</a:t>
            </a:r>
            <a:r>
              <a:rPr lang="zh-CN" altLang="en-US" sz="1400" b="1" dirty="0"/>
              <a:t>的</a:t>
            </a:r>
            <a:r>
              <a:rPr lang="en-US" altLang="zh-CN" sz="1400" b="1" dirty="0"/>
              <a:t>2.4GHz</a:t>
            </a:r>
            <a:r>
              <a:rPr lang="zh-CN" altLang="en-US" sz="1400" b="1" dirty="0"/>
              <a:t>频段和信道划分</a:t>
            </a:r>
          </a:p>
        </p:txBody>
      </p:sp>
      <p:pic>
        <p:nvPicPr>
          <p:cNvPr id="14" name="图片 13">
            <a:extLst>
              <a:ext uri="{FF2B5EF4-FFF2-40B4-BE49-F238E27FC236}">
                <a16:creationId xmlns:a16="http://schemas.microsoft.com/office/drawing/2014/main" id="{0598E660-0082-47FA-871B-93C6106A29CE}"/>
              </a:ext>
            </a:extLst>
          </p:cNvPr>
          <p:cNvPicPr>
            <a:picLocks noChangeAspect="1"/>
          </p:cNvPicPr>
          <p:nvPr/>
        </p:nvPicPr>
        <p:blipFill rotWithShape="1">
          <a:blip r:embed="rId3"/>
          <a:srcRect b="12063"/>
          <a:stretch/>
        </p:blipFill>
        <p:spPr>
          <a:xfrm>
            <a:off x="42123" y="2190007"/>
            <a:ext cx="6645166" cy="1674760"/>
          </a:xfrm>
          <a:prstGeom prst="rect">
            <a:avLst/>
          </a:prstGeom>
        </p:spPr>
      </p:pic>
      <p:sp>
        <p:nvSpPr>
          <p:cNvPr id="2" name="文本框 1">
            <a:extLst>
              <a:ext uri="{FF2B5EF4-FFF2-40B4-BE49-F238E27FC236}">
                <a16:creationId xmlns:a16="http://schemas.microsoft.com/office/drawing/2014/main" id="{783214D7-8273-45E6-B772-44DB53954226}"/>
              </a:ext>
            </a:extLst>
          </p:cNvPr>
          <p:cNvSpPr txBox="1"/>
          <p:nvPr/>
        </p:nvSpPr>
        <p:spPr>
          <a:xfrm>
            <a:off x="1668064" y="3764399"/>
            <a:ext cx="1970148" cy="290977"/>
          </a:xfrm>
          <a:prstGeom prst="rect">
            <a:avLst/>
          </a:prstGeom>
          <a:noFill/>
        </p:spPr>
        <p:txBody>
          <a:bodyPr wrap="square" rtlCol="0">
            <a:spAutoFit/>
          </a:bodyPr>
          <a:lstStyle/>
          <a:p>
            <a:pPr algn="just" hangingPunct="0">
              <a:lnSpc>
                <a:spcPct val="130000"/>
              </a:lnSpc>
            </a:pPr>
            <a:r>
              <a:rPr lang="en-US" altLang="zh-CN" sz="1050" spc="100" dirty="0">
                <a:latin typeface="思源黑体 CN Normal" panose="020B0400000000000000" pitchFamily="34" charset="-122"/>
                <a:ea typeface="思源黑体 CN Normal" panose="020B0400000000000000" pitchFamily="34" charset="-122"/>
              </a:rPr>
              <a:t>2.4GHz Wi-Fi</a:t>
            </a:r>
            <a:r>
              <a:rPr lang="zh-CN" altLang="en-US" sz="1050" spc="100" dirty="0">
                <a:latin typeface="思源黑体 CN Normal" panose="020B0400000000000000" pitchFamily="34" charset="-122"/>
                <a:ea typeface="思源黑体 CN Normal" panose="020B0400000000000000" pitchFamily="34" charset="-122"/>
              </a:rPr>
              <a:t>的频谱说明</a:t>
            </a:r>
          </a:p>
        </p:txBody>
      </p:sp>
      <p:sp>
        <p:nvSpPr>
          <p:cNvPr id="15" name="文本框 14">
            <a:extLst>
              <a:ext uri="{FF2B5EF4-FFF2-40B4-BE49-F238E27FC236}">
                <a16:creationId xmlns:a16="http://schemas.microsoft.com/office/drawing/2014/main" id="{0D16CF7A-CD19-4DDA-B70A-9C579F005578}"/>
              </a:ext>
            </a:extLst>
          </p:cNvPr>
          <p:cNvSpPr txBox="1"/>
          <p:nvPr/>
        </p:nvSpPr>
        <p:spPr>
          <a:xfrm>
            <a:off x="42123" y="4116132"/>
            <a:ext cx="3364707" cy="307777"/>
          </a:xfrm>
          <a:prstGeom prst="rect">
            <a:avLst/>
          </a:prstGeom>
          <a:noFill/>
        </p:spPr>
        <p:txBody>
          <a:bodyPr wrap="square" rtlCol="0">
            <a:spAutoFit/>
          </a:bodyPr>
          <a:lstStyle/>
          <a:p>
            <a:r>
              <a:rPr lang="en-US" altLang="zh-CN" sz="1400" b="1" dirty="0"/>
              <a:t>(2)Wi-Fi</a:t>
            </a:r>
            <a:r>
              <a:rPr lang="zh-CN" altLang="en-US" sz="1400" b="1" dirty="0"/>
              <a:t>的</a:t>
            </a:r>
            <a:r>
              <a:rPr lang="en-US" altLang="zh-CN" sz="1400" b="1" dirty="0"/>
              <a:t>5GHz</a:t>
            </a:r>
            <a:r>
              <a:rPr lang="zh-CN" altLang="en-US" sz="1400" b="1" dirty="0"/>
              <a:t>频段和信道划分</a:t>
            </a:r>
          </a:p>
        </p:txBody>
      </p:sp>
      <p:pic>
        <p:nvPicPr>
          <p:cNvPr id="16" name="图片 15">
            <a:extLst>
              <a:ext uri="{FF2B5EF4-FFF2-40B4-BE49-F238E27FC236}">
                <a16:creationId xmlns:a16="http://schemas.microsoft.com/office/drawing/2014/main" id="{5954C6AD-14C7-4093-9646-9F26850F01BF}"/>
              </a:ext>
            </a:extLst>
          </p:cNvPr>
          <p:cNvPicPr>
            <a:picLocks noChangeAspect="1"/>
          </p:cNvPicPr>
          <p:nvPr/>
        </p:nvPicPr>
        <p:blipFill rotWithShape="1">
          <a:blip r:embed="rId4"/>
          <a:srcRect t="50000"/>
          <a:stretch/>
        </p:blipFill>
        <p:spPr>
          <a:xfrm>
            <a:off x="183256" y="4452790"/>
            <a:ext cx="5912743" cy="1903560"/>
          </a:xfrm>
          <a:prstGeom prst="rect">
            <a:avLst/>
          </a:prstGeom>
        </p:spPr>
      </p:pic>
      <p:pic>
        <p:nvPicPr>
          <p:cNvPr id="20" name="图片 19">
            <a:extLst>
              <a:ext uri="{FF2B5EF4-FFF2-40B4-BE49-F238E27FC236}">
                <a16:creationId xmlns:a16="http://schemas.microsoft.com/office/drawing/2014/main" id="{FD8A1519-A302-4070-B701-69B01CFB7F27}"/>
              </a:ext>
            </a:extLst>
          </p:cNvPr>
          <p:cNvPicPr>
            <a:picLocks noChangeAspect="1"/>
          </p:cNvPicPr>
          <p:nvPr/>
        </p:nvPicPr>
        <p:blipFill rotWithShape="1">
          <a:blip r:embed="rId5"/>
          <a:srcRect t="20632"/>
          <a:stretch/>
        </p:blipFill>
        <p:spPr>
          <a:xfrm>
            <a:off x="6454779" y="960007"/>
            <a:ext cx="5665074" cy="1132409"/>
          </a:xfrm>
          <a:prstGeom prst="rect">
            <a:avLst/>
          </a:prstGeom>
        </p:spPr>
      </p:pic>
      <p:sp>
        <p:nvSpPr>
          <p:cNvPr id="22" name="文本框 21">
            <a:extLst>
              <a:ext uri="{FF2B5EF4-FFF2-40B4-BE49-F238E27FC236}">
                <a16:creationId xmlns:a16="http://schemas.microsoft.com/office/drawing/2014/main" id="{27BDB6F7-1F21-45D3-A064-6C1DA792F57A}"/>
              </a:ext>
            </a:extLst>
          </p:cNvPr>
          <p:cNvSpPr txBox="1"/>
          <p:nvPr/>
        </p:nvSpPr>
        <p:spPr>
          <a:xfrm>
            <a:off x="6373210" y="2098293"/>
            <a:ext cx="3560380" cy="307777"/>
          </a:xfrm>
          <a:prstGeom prst="rect">
            <a:avLst/>
          </a:prstGeom>
          <a:noFill/>
        </p:spPr>
        <p:txBody>
          <a:bodyPr wrap="square" rtlCol="0">
            <a:spAutoFit/>
          </a:bodyPr>
          <a:lstStyle/>
          <a:p>
            <a:r>
              <a:rPr lang="en-US" altLang="zh-CN" sz="1400" b="1" dirty="0"/>
              <a:t>(3)Wi-Fi</a:t>
            </a:r>
            <a:r>
              <a:rPr lang="zh-CN" altLang="en-US" sz="1400" b="1" dirty="0"/>
              <a:t>的物理层信道捆绑的规范定义</a:t>
            </a:r>
          </a:p>
        </p:txBody>
      </p:sp>
      <p:pic>
        <p:nvPicPr>
          <p:cNvPr id="23" name="图片 22">
            <a:extLst>
              <a:ext uri="{FF2B5EF4-FFF2-40B4-BE49-F238E27FC236}">
                <a16:creationId xmlns:a16="http://schemas.microsoft.com/office/drawing/2014/main" id="{480A06A2-3ADF-4D98-A942-59C6587AD49D}"/>
              </a:ext>
            </a:extLst>
          </p:cNvPr>
          <p:cNvPicPr>
            <a:picLocks noChangeAspect="1"/>
          </p:cNvPicPr>
          <p:nvPr/>
        </p:nvPicPr>
        <p:blipFill rotWithShape="1">
          <a:blip r:embed="rId6"/>
          <a:srcRect l="649" t="6249" r="-649" b="9113"/>
          <a:stretch/>
        </p:blipFill>
        <p:spPr>
          <a:xfrm>
            <a:off x="6515211" y="2360450"/>
            <a:ext cx="5604642" cy="1942225"/>
          </a:xfrm>
          <a:prstGeom prst="rect">
            <a:avLst/>
          </a:prstGeom>
        </p:spPr>
      </p:pic>
      <p:pic>
        <p:nvPicPr>
          <p:cNvPr id="24" name="图片 23">
            <a:extLst>
              <a:ext uri="{FF2B5EF4-FFF2-40B4-BE49-F238E27FC236}">
                <a16:creationId xmlns:a16="http://schemas.microsoft.com/office/drawing/2014/main" id="{FA17D5F0-E72E-4939-BF00-14D1F745E78B}"/>
              </a:ext>
            </a:extLst>
          </p:cNvPr>
          <p:cNvPicPr>
            <a:picLocks noChangeAspect="1"/>
          </p:cNvPicPr>
          <p:nvPr/>
        </p:nvPicPr>
        <p:blipFill rotWithShape="1">
          <a:blip r:embed="rId7"/>
          <a:srcRect b="11406"/>
          <a:stretch/>
        </p:blipFill>
        <p:spPr>
          <a:xfrm>
            <a:off x="6454779" y="4451737"/>
            <a:ext cx="5737221" cy="1833221"/>
          </a:xfrm>
          <a:prstGeom prst="rect">
            <a:avLst/>
          </a:prstGeom>
        </p:spPr>
      </p:pic>
      <p:sp>
        <p:nvSpPr>
          <p:cNvPr id="25" name="文本框 24">
            <a:extLst>
              <a:ext uri="{FF2B5EF4-FFF2-40B4-BE49-F238E27FC236}">
                <a16:creationId xmlns:a16="http://schemas.microsoft.com/office/drawing/2014/main" id="{76ED4404-C2E5-475F-8D95-7B8D96771219}"/>
              </a:ext>
            </a:extLst>
          </p:cNvPr>
          <p:cNvSpPr txBox="1"/>
          <p:nvPr/>
        </p:nvSpPr>
        <p:spPr>
          <a:xfrm>
            <a:off x="8461000" y="705235"/>
            <a:ext cx="2390356" cy="254813"/>
          </a:xfrm>
          <a:prstGeom prst="rect">
            <a:avLst/>
          </a:prstGeom>
          <a:noFill/>
        </p:spPr>
        <p:txBody>
          <a:bodyPr wrap="square" rtlCol="0">
            <a:spAutoFit/>
          </a:bodyPr>
          <a:lstStyle/>
          <a:p>
            <a:pPr algn="just" hangingPunct="0">
              <a:lnSpc>
                <a:spcPct val="130000"/>
              </a:lnSpc>
            </a:pPr>
            <a:r>
              <a:rPr lang="zh-CN" altLang="en-US" sz="900" spc="100" dirty="0">
                <a:latin typeface="思源黑体 CN Normal" panose="020B0400000000000000" pitchFamily="34" charset="-122"/>
                <a:ea typeface="思源黑体 CN Normal" panose="020B0400000000000000" pitchFamily="34" charset="-122"/>
              </a:rPr>
              <a:t>表</a:t>
            </a:r>
            <a:r>
              <a:rPr lang="en-US" altLang="zh-CN" sz="900" spc="100" dirty="0">
                <a:latin typeface="思源黑体 CN Normal" panose="020B0400000000000000" pitchFamily="34" charset="-122"/>
                <a:ea typeface="思源黑体 CN Normal" panose="020B0400000000000000" pitchFamily="34" charset="-122"/>
              </a:rPr>
              <a:t>1-3 </a:t>
            </a:r>
            <a:r>
              <a:rPr lang="zh-CN" altLang="en-US" sz="900" spc="100" dirty="0">
                <a:latin typeface="思源黑体 CN Normal" panose="020B0400000000000000" pitchFamily="34" charset="-122"/>
                <a:ea typeface="思源黑体 CN Normal" panose="020B0400000000000000" pitchFamily="34" charset="-122"/>
              </a:rPr>
              <a:t>设备最大发射功率的管理</a:t>
            </a:r>
          </a:p>
        </p:txBody>
      </p:sp>
      <p:sp>
        <p:nvSpPr>
          <p:cNvPr id="3" name="文本框 2">
            <a:extLst>
              <a:ext uri="{FF2B5EF4-FFF2-40B4-BE49-F238E27FC236}">
                <a16:creationId xmlns:a16="http://schemas.microsoft.com/office/drawing/2014/main" id="{A7FCF7DD-4B10-43FF-BDFE-61622C89DC61}"/>
              </a:ext>
            </a:extLst>
          </p:cNvPr>
          <p:cNvSpPr txBox="1"/>
          <p:nvPr/>
        </p:nvSpPr>
        <p:spPr>
          <a:xfrm>
            <a:off x="8268548" y="4234699"/>
            <a:ext cx="1871663" cy="285014"/>
          </a:xfrm>
          <a:prstGeom prst="rect">
            <a:avLst/>
          </a:prstGeom>
          <a:noFill/>
        </p:spPr>
        <p:txBody>
          <a:bodyPr wrap="square" rtlCol="0">
            <a:spAutoFit/>
          </a:bodyPr>
          <a:lstStyle/>
          <a:p>
            <a:pPr algn="just" hangingPunct="0">
              <a:lnSpc>
                <a:spcPct val="130000"/>
              </a:lnSpc>
            </a:pPr>
            <a:r>
              <a:rPr lang="en-US" altLang="zh-CN" sz="1050" spc="100" dirty="0">
                <a:ea typeface="思源黑体 CN Normal" panose="020B0400000000000000" pitchFamily="34" charset="-122"/>
              </a:rPr>
              <a:t>Wi-Fi 2.4GHz</a:t>
            </a:r>
            <a:r>
              <a:rPr lang="zh-CN" altLang="en-US" sz="1050" spc="100" dirty="0">
                <a:ea typeface="思源黑体 CN Normal" panose="020B0400000000000000" pitchFamily="34" charset="-122"/>
              </a:rPr>
              <a:t>的信道捆绑</a:t>
            </a:r>
          </a:p>
        </p:txBody>
      </p:sp>
      <p:sp>
        <p:nvSpPr>
          <p:cNvPr id="26" name="文本框 25">
            <a:extLst>
              <a:ext uri="{FF2B5EF4-FFF2-40B4-BE49-F238E27FC236}">
                <a16:creationId xmlns:a16="http://schemas.microsoft.com/office/drawing/2014/main" id="{EA684C30-61D1-4751-90BD-81A9325FBBDD}"/>
              </a:ext>
            </a:extLst>
          </p:cNvPr>
          <p:cNvSpPr txBox="1"/>
          <p:nvPr/>
        </p:nvSpPr>
        <p:spPr>
          <a:xfrm>
            <a:off x="8184353" y="6197819"/>
            <a:ext cx="1871663" cy="285014"/>
          </a:xfrm>
          <a:prstGeom prst="rect">
            <a:avLst/>
          </a:prstGeom>
          <a:noFill/>
        </p:spPr>
        <p:txBody>
          <a:bodyPr wrap="square" rtlCol="0">
            <a:spAutoFit/>
          </a:bodyPr>
          <a:lstStyle/>
          <a:p>
            <a:pPr algn="just" hangingPunct="0">
              <a:lnSpc>
                <a:spcPct val="130000"/>
              </a:lnSpc>
            </a:pPr>
            <a:r>
              <a:rPr lang="en-US" altLang="zh-CN" sz="1050" spc="100" dirty="0">
                <a:ea typeface="思源黑体 CN Normal" panose="020B0400000000000000" pitchFamily="34" charset="-122"/>
              </a:rPr>
              <a:t>Wi-Fi 5GHz</a:t>
            </a:r>
            <a:r>
              <a:rPr lang="zh-CN" altLang="en-US" sz="1050" spc="100" dirty="0">
                <a:ea typeface="思源黑体 CN Normal" panose="020B0400000000000000" pitchFamily="34" charset="-122"/>
              </a:rPr>
              <a:t>的信道捆绑</a:t>
            </a:r>
          </a:p>
        </p:txBody>
      </p:sp>
    </p:spTree>
    <p:extLst>
      <p:ext uri="{BB962C8B-B14F-4D97-AF65-F5344CB8AC3E}">
        <p14:creationId xmlns:p14="http://schemas.microsoft.com/office/powerpoint/2010/main" val="422778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450096" y="2107095"/>
            <a:ext cx="2842445" cy="1323439"/>
          </a:xfrm>
          <a:prstGeom prst="rect">
            <a:avLst/>
          </a:prstGeom>
          <a:noFill/>
        </p:spPr>
        <p:txBody>
          <a:bodyPr wrap="none" rtlCol="0">
            <a:spAutoFit/>
          </a:bodyPr>
          <a:lstStyle/>
          <a:p>
            <a:r>
              <a:rPr lang="zh-CN" altLang="en-US" sz="80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目  录</a:t>
            </a:r>
          </a:p>
        </p:txBody>
      </p:sp>
      <p:sp>
        <p:nvSpPr>
          <p:cNvPr id="72" name="文本框 71"/>
          <p:cNvSpPr txBox="1"/>
          <p:nvPr/>
        </p:nvSpPr>
        <p:spPr>
          <a:xfrm>
            <a:off x="395691" y="3840005"/>
            <a:ext cx="3061255" cy="707886"/>
          </a:xfrm>
          <a:prstGeom prst="rect">
            <a:avLst/>
          </a:prstGeom>
          <a:noFill/>
        </p:spPr>
        <p:txBody>
          <a:bodyPr wrap="square" rtlCol="0">
            <a:spAutoFit/>
          </a:bodyPr>
          <a:lstStyle/>
          <a:p>
            <a:pPr algn="dist"/>
            <a:r>
              <a:rPr lang="en-US" altLang="zh-CN" sz="4000" dirty="0">
                <a:solidFill>
                  <a:schemeClr val="accent1"/>
                </a:solidFill>
                <a:effectLst>
                  <a:outerShdw blurRad="50800" dist="38100" dir="2700000" algn="tl" rotWithShape="0">
                    <a:prstClr val="black">
                      <a:alpha val="40000"/>
                    </a:prstClr>
                  </a:outerShdw>
                </a:effectLst>
                <a:latin typeface="Times New Roman" panose="02020603050405020304" pitchFamily="18" charset="0"/>
                <a:ea typeface="思源宋体 Heavy" panose="02020900000000000000" pitchFamily="18" charset="-122"/>
                <a:cs typeface="Times New Roman" panose="02020603050405020304" pitchFamily="18" charset="0"/>
              </a:rPr>
              <a:t>CONTENT</a:t>
            </a:r>
            <a:endParaRPr lang="zh-CN" altLang="en-US" sz="4000" dirty="0">
              <a:solidFill>
                <a:schemeClr val="accent1"/>
              </a:solidFill>
              <a:effectLst>
                <a:outerShdw blurRad="50800" dist="38100" dir="2700000" algn="tl" rotWithShape="0">
                  <a:prstClr val="black">
                    <a:alpha val="40000"/>
                  </a:prstClr>
                </a:outerShdw>
              </a:effectLst>
              <a:latin typeface="Times New Roman" panose="02020603050405020304" pitchFamily="18" charset="0"/>
              <a:ea typeface="思源宋体 Heavy" panose="02020900000000000000" pitchFamily="18" charset="-122"/>
              <a:cs typeface="Times New Roman" panose="02020603050405020304" pitchFamily="18" charset="0"/>
            </a:endParaRPr>
          </a:p>
        </p:txBody>
      </p:sp>
      <p:graphicFrame>
        <p:nvGraphicFramePr>
          <p:cNvPr id="73" name="表格 9"/>
          <p:cNvGraphicFramePr>
            <a:graphicFrameLocks noGrp="1"/>
          </p:cNvGraphicFramePr>
          <p:nvPr>
            <p:extLst>
              <p:ext uri="{D42A27DB-BD31-4B8C-83A1-F6EECF244321}">
                <p14:modId xmlns:p14="http://schemas.microsoft.com/office/powerpoint/2010/main" val="288407594"/>
              </p:ext>
            </p:extLst>
          </p:nvPr>
        </p:nvGraphicFramePr>
        <p:xfrm>
          <a:off x="3533122" y="1104274"/>
          <a:ext cx="8290560" cy="3952974"/>
        </p:xfrm>
        <a:graphic>
          <a:graphicData uri="http://schemas.openxmlformats.org/drawingml/2006/table">
            <a:tbl>
              <a:tblPr firstRow="1" bandRow="1">
                <a:tableStyleId>{5C22544A-7EE6-4342-B048-85BDC9FD1C3A}</a:tableStyleId>
              </a:tblPr>
              <a:tblGrid>
                <a:gridCol w="929437">
                  <a:extLst>
                    <a:ext uri="{9D8B030D-6E8A-4147-A177-3AD203B41FA5}">
                      <a16:colId xmlns:a16="http://schemas.microsoft.com/office/drawing/2014/main" val="20000"/>
                    </a:ext>
                  </a:extLst>
                </a:gridCol>
                <a:gridCol w="5834758">
                  <a:extLst>
                    <a:ext uri="{9D8B030D-6E8A-4147-A177-3AD203B41FA5}">
                      <a16:colId xmlns:a16="http://schemas.microsoft.com/office/drawing/2014/main" val="20001"/>
                    </a:ext>
                  </a:extLst>
                </a:gridCol>
                <a:gridCol w="1526365">
                  <a:extLst>
                    <a:ext uri="{9D8B030D-6E8A-4147-A177-3AD203B41FA5}">
                      <a16:colId xmlns:a16="http://schemas.microsoft.com/office/drawing/2014/main" val="20002"/>
                    </a:ext>
                  </a:extLst>
                </a:gridCol>
              </a:tblGrid>
              <a:tr h="976075">
                <a:tc>
                  <a:txBody>
                    <a:bodyPr/>
                    <a:lstStyle/>
                    <a:p>
                      <a:pPr marL="0" indent="0" algn="ctr" hangingPunct="0">
                        <a:lnSpc>
                          <a:spcPct val="150000"/>
                        </a:lnSpc>
                        <a:buFont typeface="+mj-lt"/>
                        <a:buNone/>
                      </a:pPr>
                      <a:r>
                        <a:rPr lang="zh-CN" altLang="en-US"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壹</a:t>
                      </a:r>
                      <a:endParaRPr lang="en-US" altLang="zh-CN"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endParaRPr>
                    </a:p>
                  </a:txBody>
                  <a:tcPr anchor="b">
                    <a:lnL w="12700" cmpd="sng">
                      <a:noFill/>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hangingPunct="0">
                        <a:lnSpc>
                          <a:spcPct val="150000"/>
                        </a:lnSpc>
                        <a:buFont typeface="+mj-lt"/>
                        <a:buNone/>
                      </a:pPr>
                      <a:r>
                        <a:rPr lang="en-US" altLang="zh-CN" sz="28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a:t>
                      </a:r>
                      <a:r>
                        <a:rPr lang="zh-CN" altLang="en-US" sz="28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技术概述</a:t>
                      </a:r>
                      <a:endParaRPr lang="en-US" altLang="zh-CN" sz="28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03</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2474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贰</a:t>
                      </a:r>
                      <a:endParaRPr lang="en-US" altLang="zh-CN"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Wi-Fi6</a:t>
                      </a:r>
                      <a:r>
                        <a:rPr lang="zh-CN" altLang="en-US"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技术的性能转型</a:t>
                      </a:r>
                      <a:endPar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38</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7607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rPr>
                        <a:t>叁</a:t>
                      </a:r>
                      <a:endParaRPr lang="en-US" altLang="zh-CN" sz="2800" b="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Wi-Fi7</a:t>
                      </a:r>
                      <a:r>
                        <a:rPr lang="zh-CN" altLang="en-US"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技术原理和创新</a:t>
                      </a:r>
                      <a:endPar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70</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76075">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800" b="0" kern="1200" spc="100" dirty="0">
                          <a:solidFill>
                            <a:schemeClr val="accent1"/>
                          </a:solidFill>
                          <a:effectLst>
                            <a:outerShdw blurRad="50800" dist="38100" dir="2700000" algn="tl" rotWithShape="0">
                              <a:prstClr val="black">
                                <a:alpha val="40000"/>
                              </a:prstClr>
                            </a:outerShdw>
                          </a:effectLst>
                          <a:latin typeface="+mn-lt"/>
                          <a:ea typeface="思源宋体 Heavy" panose="02020900000000000000" pitchFamily="18" charset="-122"/>
                          <a:cs typeface="+mn-cs"/>
                        </a:rPr>
                        <a:t>肆</a:t>
                      </a:r>
                      <a:endParaRPr lang="en-US" altLang="zh-CN" sz="2800" b="0" kern="1200" spc="100" dirty="0">
                        <a:solidFill>
                          <a:schemeClr val="accent1"/>
                        </a:solidFill>
                        <a:effectLst>
                          <a:outerShdw blurRad="50800" dist="38100" dir="2700000" algn="tl" rotWithShape="0">
                            <a:prstClr val="black">
                              <a:alpha val="40000"/>
                            </a:prstClr>
                          </a:outerShdw>
                        </a:effectLst>
                        <a:latin typeface="思源宋体 Heavy" panose="02020900000000000000" pitchFamily="18" charset="-122"/>
                        <a:ea typeface="思源宋体 Heavy" panose="02020900000000000000" pitchFamily="18" charset="-122"/>
                        <a:cs typeface="+mn-cs"/>
                      </a:endParaRPr>
                    </a:p>
                  </a:txBody>
                  <a:tcPr anchor="b">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a:t>
                      </a:r>
                      <a:r>
                        <a:rPr lang="zh-CN" altLang="en-US"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技术发展的展望</a:t>
                      </a:r>
                      <a:endParaRPr lang="en-US" altLang="zh-CN" sz="28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90</a:t>
                      </a:r>
                      <a:endParaRPr lang="zh-CN" altLang="en-US" sz="2800" b="1" kern="1200"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a:txBody>
                  <a:tcPr anchor="b">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80" name="矩形 79"/>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rot="5400000">
            <a:off x="178349" y="-178349"/>
            <a:ext cx="815032" cy="1171729"/>
            <a:chOff x="136270" y="441325"/>
            <a:chExt cx="2690232" cy="1572670"/>
          </a:xfrm>
        </p:grpSpPr>
        <p:sp>
          <p:nvSpPr>
            <p:cNvPr id="82" name="矩形 81"/>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16200000">
            <a:off x="10974983" y="5053481"/>
            <a:ext cx="1846660" cy="587375"/>
            <a:chOff x="136270" y="441325"/>
            <a:chExt cx="2690232" cy="1572670"/>
          </a:xfrm>
        </p:grpSpPr>
        <p:sp>
          <p:nvSpPr>
            <p:cNvPr id="88" name="矩形 87"/>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88883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20</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a:t>
            </a:r>
            <a:r>
              <a:rPr lang="zh-CN" altLang="en-US" sz="2500" b="1" dirty="0">
                <a:latin typeface="Times New Roman" panose="02020603050405020304" pitchFamily="18" charset="0"/>
                <a:cs typeface="Times New Roman" panose="02020603050405020304" pitchFamily="18" charset="0"/>
              </a:rPr>
              <a:t>－</a:t>
            </a:r>
            <a:r>
              <a:rPr lang="en-US" altLang="zh-CN" sz="2500" b="1" dirty="0">
                <a:latin typeface="Times New Roman" panose="02020603050405020304" pitchFamily="18" charset="0"/>
                <a:cs typeface="Times New Roman" panose="02020603050405020304" pitchFamily="18" charset="0"/>
              </a:rPr>
              <a:t>Fi</a:t>
            </a:r>
            <a:r>
              <a:rPr lang="zh-CN" altLang="en-US" sz="2500" b="1" dirty="0">
                <a:latin typeface="Times New Roman" panose="02020603050405020304" pitchFamily="18" charset="0"/>
                <a:cs typeface="Times New Roman" panose="02020603050405020304" pitchFamily="18" charset="0"/>
              </a:rPr>
              <a:t>信道的划分和定义</a:t>
            </a:r>
          </a:p>
        </p:txBody>
      </p:sp>
      <p:pic>
        <p:nvPicPr>
          <p:cNvPr id="28" name="图片 27">
            <a:extLst>
              <a:ext uri="{FF2B5EF4-FFF2-40B4-BE49-F238E27FC236}">
                <a16:creationId xmlns:a16="http://schemas.microsoft.com/office/drawing/2014/main" id="{71F4BFE8-0CB5-44C6-8AA7-D74496774719}"/>
              </a:ext>
            </a:extLst>
          </p:cNvPr>
          <p:cNvPicPr>
            <a:picLocks noChangeAspect="1"/>
          </p:cNvPicPr>
          <p:nvPr/>
        </p:nvPicPr>
        <p:blipFill rotWithShape="1">
          <a:blip r:embed="rId3"/>
          <a:srcRect b="7524"/>
          <a:stretch/>
        </p:blipFill>
        <p:spPr>
          <a:xfrm>
            <a:off x="3931093" y="2094715"/>
            <a:ext cx="6939213" cy="2748703"/>
          </a:xfrm>
          <a:prstGeom prst="rect">
            <a:avLst/>
          </a:prstGeom>
        </p:spPr>
      </p:pic>
      <p:sp>
        <p:nvSpPr>
          <p:cNvPr id="9" name="文本框 8">
            <a:extLst>
              <a:ext uri="{FF2B5EF4-FFF2-40B4-BE49-F238E27FC236}">
                <a16:creationId xmlns:a16="http://schemas.microsoft.com/office/drawing/2014/main" id="{EE674FD8-0470-4D18-8384-EE68B78A83EC}"/>
              </a:ext>
            </a:extLst>
          </p:cNvPr>
          <p:cNvSpPr txBox="1"/>
          <p:nvPr/>
        </p:nvSpPr>
        <p:spPr>
          <a:xfrm>
            <a:off x="6568097" y="4688920"/>
            <a:ext cx="2411322" cy="308995"/>
          </a:xfrm>
          <a:prstGeom prst="rect">
            <a:avLst/>
          </a:prstGeom>
          <a:noFill/>
        </p:spPr>
        <p:txBody>
          <a:bodyPr wrap="square" rtlCol="0">
            <a:spAutoFit/>
          </a:bodyPr>
          <a:lstStyle/>
          <a:p>
            <a:pPr algn="just" hangingPunct="0">
              <a:lnSpc>
                <a:spcPct val="130000"/>
              </a:lnSpc>
            </a:pPr>
            <a:r>
              <a:rPr lang="en-US" altLang="zh-CN" sz="1200" spc="100" dirty="0">
                <a:latin typeface="思源黑体 CN Normal" panose="020B0400000000000000" pitchFamily="34" charset="-122"/>
                <a:ea typeface="思源黑体 CN Normal" panose="020B0400000000000000" pitchFamily="34" charset="-122"/>
              </a:rPr>
              <a:t>80MHz</a:t>
            </a:r>
            <a:r>
              <a:rPr lang="zh-CN" altLang="en-US" sz="1200" spc="100" dirty="0">
                <a:latin typeface="思源黑体 CN Normal" panose="020B0400000000000000" pitchFamily="34" charset="-122"/>
                <a:ea typeface="思源黑体 CN Normal" panose="020B0400000000000000" pitchFamily="34" charset="-122"/>
              </a:rPr>
              <a:t>信道绑定的例子</a:t>
            </a:r>
          </a:p>
        </p:txBody>
      </p:sp>
      <p:sp>
        <p:nvSpPr>
          <p:cNvPr id="29" name="文本框 28">
            <a:extLst>
              <a:ext uri="{FF2B5EF4-FFF2-40B4-BE49-F238E27FC236}">
                <a16:creationId xmlns:a16="http://schemas.microsoft.com/office/drawing/2014/main" id="{B432634D-E249-46C7-AF6D-9D1BFF559538}"/>
              </a:ext>
            </a:extLst>
          </p:cNvPr>
          <p:cNvSpPr txBox="1"/>
          <p:nvPr/>
        </p:nvSpPr>
        <p:spPr>
          <a:xfrm>
            <a:off x="21020" y="1952447"/>
            <a:ext cx="3560380" cy="307777"/>
          </a:xfrm>
          <a:prstGeom prst="rect">
            <a:avLst/>
          </a:prstGeom>
          <a:noFill/>
        </p:spPr>
        <p:txBody>
          <a:bodyPr wrap="square" rtlCol="0">
            <a:spAutoFit/>
          </a:bodyPr>
          <a:lstStyle/>
          <a:p>
            <a:r>
              <a:rPr lang="en-US" altLang="zh-CN" sz="1400" b="1" dirty="0"/>
              <a:t>(3)Wi-Fi</a:t>
            </a:r>
            <a:r>
              <a:rPr lang="zh-CN" altLang="en-US" sz="1400" b="1" dirty="0"/>
              <a:t>的物理层信道捆绑的规范定义</a:t>
            </a:r>
          </a:p>
        </p:txBody>
      </p:sp>
      <p:grpSp>
        <p:nvGrpSpPr>
          <p:cNvPr id="30" name="组合 29">
            <a:extLst>
              <a:ext uri="{FF2B5EF4-FFF2-40B4-BE49-F238E27FC236}">
                <a16:creationId xmlns:a16="http://schemas.microsoft.com/office/drawing/2014/main" id="{B339D697-A0CE-4739-BDDF-C2F2E6AF951A}"/>
              </a:ext>
            </a:extLst>
          </p:cNvPr>
          <p:cNvGrpSpPr/>
          <p:nvPr/>
        </p:nvGrpSpPr>
        <p:grpSpPr>
          <a:xfrm>
            <a:off x="459827" y="2280669"/>
            <a:ext cx="2816773" cy="3110038"/>
            <a:chOff x="118240" y="1343073"/>
            <a:chExt cx="3121573" cy="3694010"/>
          </a:xfrm>
        </p:grpSpPr>
        <p:sp>
          <p:nvSpPr>
            <p:cNvPr id="31" name="矩形: 圆角 30">
              <a:extLst>
                <a:ext uri="{FF2B5EF4-FFF2-40B4-BE49-F238E27FC236}">
                  <a16:creationId xmlns:a16="http://schemas.microsoft.com/office/drawing/2014/main" id="{EF3256F6-85E5-42EC-BEB6-F04A5C071A83}"/>
                </a:ext>
              </a:extLst>
            </p:cNvPr>
            <p:cNvSpPr/>
            <p:nvPr/>
          </p:nvSpPr>
          <p:spPr>
            <a:xfrm>
              <a:off x="118240" y="1343073"/>
              <a:ext cx="3121573" cy="560685"/>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标识了信道间的保护间隔</a:t>
              </a:r>
            </a:p>
          </p:txBody>
        </p:sp>
        <p:sp>
          <p:nvSpPr>
            <p:cNvPr id="32" name="箭头: 下 31">
              <a:extLst>
                <a:ext uri="{FF2B5EF4-FFF2-40B4-BE49-F238E27FC236}">
                  <a16:creationId xmlns:a16="http://schemas.microsoft.com/office/drawing/2014/main" id="{79CE9870-8128-4503-A73E-8E35A21D7FB0}"/>
                </a:ext>
              </a:extLst>
            </p:cNvPr>
            <p:cNvSpPr/>
            <p:nvPr/>
          </p:nvSpPr>
          <p:spPr>
            <a:xfrm>
              <a:off x="1495043" y="1915510"/>
              <a:ext cx="247047" cy="417787"/>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a:extLst>
                <a:ext uri="{FF2B5EF4-FFF2-40B4-BE49-F238E27FC236}">
                  <a16:creationId xmlns:a16="http://schemas.microsoft.com/office/drawing/2014/main" id="{97D4C939-1672-48DB-850B-829FCAD886E8}"/>
                </a:ext>
              </a:extLst>
            </p:cNvPr>
            <p:cNvSpPr/>
            <p:nvPr/>
          </p:nvSpPr>
          <p:spPr>
            <a:xfrm>
              <a:off x="118240" y="2333297"/>
              <a:ext cx="3121573" cy="100697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t>40MHz</a:t>
              </a:r>
              <a:r>
                <a:rPr lang="zh-CN" altLang="en-US" b="1" dirty="0"/>
                <a:t>频宽下的有效带宽就大于两个单独</a:t>
              </a:r>
              <a:r>
                <a:rPr lang="en-US" altLang="zh-CN" b="1" dirty="0"/>
                <a:t>20MHz</a:t>
              </a:r>
              <a:r>
                <a:rPr lang="zh-CN" altLang="en-US" b="1" dirty="0"/>
                <a:t>信道的数据之和</a:t>
              </a:r>
            </a:p>
          </p:txBody>
        </p:sp>
        <p:sp>
          <p:nvSpPr>
            <p:cNvPr id="34" name="箭头: 下 33">
              <a:extLst>
                <a:ext uri="{FF2B5EF4-FFF2-40B4-BE49-F238E27FC236}">
                  <a16:creationId xmlns:a16="http://schemas.microsoft.com/office/drawing/2014/main" id="{C48BB885-7FF6-4F32-81FE-4356E3ED07BC}"/>
                </a:ext>
              </a:extLst>
            </p:cNvPr>
            <p:cNvSpPr/>
            <p:nvPr/>
          </p:nvSpPr>
          <p:spPr>
            <a:xfrm>
              <a:off x="1491102" y="3363921"/>
              <a:ext cx="247047" cy="417787"/>
            </a:xfrm>
            <a:prstGeom prst="down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圆角 34">
              <a:extLst>
                <a:ext uri="{FF2B5EF4-FFF2-40B4-BE49-F238E27FC236}">
                  <a16:creationId xmlns:a16="http://schemas.microsoft.com/office/drawing/2014/main" id="{9CEDCA60-4DC6-4922-A17D-29B025FCDA85}"/>
                </a:ext>
              </a:extLst>
            </p:cNvPr>
            <p:cNvSpPr/>
            <p:nvPr/>
          </p:nvSpPr>
          <p:spPr>
            <a:xfrm>
              <a:off x="118240" y="3781708"/>
              <a:ext cx="3050629" cy="125537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信道捆绑带来更大的宽带和数据传输速率。</a:t>
              </a:r>
            </a:p>
          </p:txBody>
        </p:sp>
      </p:grpSp>
      <p:sp>
        <p:nvSpPr>
          <p:cNvPr id="36" name="文本框 35">
            <a:extLst>
              <a:ext uri="{FF2B5EF4-FFF2-40B4-BE49-F238E27FC236}">
                <a16:creationId xmlns:a16="http://schemas.microsoft.com/office/drawing/2014/main" id="{61FF049B-291C-4CCD-9028-05954F7A4544}"/>
              </a:ext>
            </a:extLst>
          </p:cNvPr>
          <p:cNvSpPr txBox="1"/>
          <p:nvPr/>
        </p:nvSpPr>
        <p:spPr>
          <a:xfrm>
            <a:off x="88023" y="5411863"/>
            <a:ext cx="3560380" cy="307777"/>
          </a:xfrm>
          <a:prstGeom prst="rect">
            <a:avLst/>
          </a:prstGeom>
          <a:noFill/>
        </p:spPr>
        <p:txBody>
          <a:bodyPr wrap="square" rtlCol="0">
            <a:spAutoFit/>
          </a:bodyPr>
          <a:lstStyle/>
          <a:p>
            <a:r>
              <a:rPr lang="en-US" altLang="zh-CN" sz="1400" b="1" dirty="0"/>
              <a:t>(4) Wi-Fi</a:t>
            </a:r>
            <a:r>
              <a:rPr lang="zh-CN" altLang="en-US" sz="1400" b="1" dirty="0"/>
              <a:t>信道绑定下的</a:t>
            </a:r>
            <a:r>
              <a:rPr lang="en-US" altLang="zh-CN" sz="1400" b="1" dirty="0"/>
              <a:t>STA</a:t>
            </a:r>
            <a:r>
              <a:rPr lang="zh-CN" altLang="en-US" sz="1400" b="1" dirty="0"/>
              <a:t>竞争信道问题</a:t>
            </a:r>
          </a:p>
        </p:txBody>
      </p:sp>
      <p:sp>
        <p:nvSpPr>
          <p:cNvPr id="11" name="矩形 10">
            <a:extLst>
              <a:ext uri="{FF2B5EF4-FFF2-40B4-BE49-F238E27FC236}">
                <a16:creationId xmlns:a16="http://schemas.microsoft.com/office/drawing/2014/main" id="{760561B2-827F-4686-A844-E6A4DE50FDDC}"/>
              </a:ext>
            </a:extLst>
          </p:cNvPr>
          <p:cNvSpPr/>
          <p:nvPr/>
        </p:nvSpPr>
        <p:spPr>
          <a:xfrm>
            <a:off x="642710" y="5731568"/>
            <a:ext cx="10514242" cy="646331"/>
          </a:xfrm>
          <a:prstGeom prst="rect">
            <a:avLst/>
          </a:prstGeom>
        </p:spPr>
        <p:txBody>
          <a:bodyPr wrap="square">
            <a:spAutoFit/>
          </a:bodyPr>
          <a:lstStyle/>
          <a:p>
            <a:r>
              <a:rPr lang="zh-CN" altLang="en-US" dirty="0"/>
              <a:t>如果一个支持</a:t>
            </a:r>
            <a:r>
              <a:rPr lang="en-US" altLang="zh-CN" dirty="0"/>
              <a:t>80MHz</a:t>
            </a:r>
            <a:r>
              <a:rPr lang="zh-CN" altLang="en-US" dirty="0"/>
              <a:t>的</a:t>
            </a:r>
            <a:r>
              <a:rPr lang="en-US" altLang="zh-CN" dirty="0"/>
              <a:t>BSS</a:t>
            </a:r>
            <a:r>
              <a:rPr lang="zh-CN" altLang="en-US" dirty="0"/>
              <a:t>，如果其中一个</a:t>
            </a:r>
            <a:r>
              <a:rPr lang="en-US" altLang="zh-CN" dirty="0"/>
              <a:t>STA</a:t>
            </a:r>
            <a:r>
              <a:rPr lang="zh-CN" altLang="en-US" dirty="0"/>
              <a:t>在主</a:t>
            </a:r>
            <a:r>
              <a:rPr lang="en-US" altLang="zh-CN" dirty="0"/>
              <a:t>20MHz</a:t>
            </a:r>
            <a:r>
              <a:rPr lang="zh-CN" altLang="en-US" dirty="0"/>
              <a:t>信道上给</a:t>
            </a:r>
            <a:r>
              <a:rPr lang="en-US" altLang="zh-CN" dirty="0"/>
              <a:t>AP</a:t>
            </a:r>
            <a:r>
              <a:rPr lang="zh-CN" altLang="en-US" dirty="0"/>
              <a:t>发送数据，同时另外一个</a:t>
            </a:r>
            <a:r>
              <a:rPr lang="en-US" altLang="zh-CN" dirty="0"/>
              <a:t>STA</a:t>
            </a:r>
            <a:r>
              <a:rPr lang="zh-CN" altLang="en-US" dirty="0"/>
              <a:t>在辅</a:t>
            </a:r>
            <a:r>
              <a:rPr lang="en-US" altLang="zh-CN" dirty="0"/>
              <a:t>40MHz</a:t>
            </a:r>
            <a:r>
              <a:rPr lang="zh-CN" altLang="en-US" dirty="0"/>
              <a:t>信道上给</a:t>
            </a:r>
            <a:r>
              <a:rPr lang="en-US" altLang="zh-CN" dirty="0"/>
              <a:t>AP</a:t>
            </a:r>
            <a:r>
              <a:rPr lang="zh-CN" altLang="en-US" dirty="0"/>
              <a:t>发送数据，则</a:t>
            </a:r>
            <a:r>
              <a:rPr lang="en-US" altLang="zh-CN" b="1" dirty="0">
                <a:solidFill>
                  <a:schemeClr val="accent1"/>
                </a:solidFill>
              </a:rPr>
              <a:t>AP</a:t>
            </a:r>
            <a:r>
              <a:rPr lang="zh-CN" altLang="en-US" b="1" dirty="0">
                <a:solidFill>
                  <a:schemeClr val="accent1"/>
                </a:solidFill>
              </a:rPr>
              <a:t>无法解析两个不同步的数据。</a:t>
            </a:r>
            <a:endParaRPr lang="en-US" altLang="zh-CN" dirty="0"/>
          </a:p>
        </p:txBody>
      </p:sp>
    </p:spTree>
    <p:extLst>
      <p:ext uri="{BB962C8B-B14F-4D97-AF65-F5344CB8AC3E}">
        <p14:creationId xmlns:p14="http://schemas.microsoft.com/office/powerpoint/2010/main" val="4185107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a:xfrm>
            <a:off x="4028122" y="6356895"/>
            <a:ext cx="4114800" cy="365125"/>
          </a:xfrm>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21</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zh-CN" altLang="en-US" sz="2500" b="1" dirty="0">
                <a:latin typeface="Times New Roman" panose="02020603050405020304" pitchFamily="18" charset="0"/>
                <a:cs typeface="Times New Roman" panose="02020603050405020304" pitchFamily="18" charset="0"/>
              </a:rPr>
              <a:t>物理层编码调制技术</a:t>
            </a:r>
          </a:p>
        </p:txBody>
      </p:sp>
      <p:sp>
        <p:nvSpPr>
          <p:cNvPr id="23" name="文本框 22">
            <a:extLst>
              <a:ext uri="{FF2B5EF4-FFF2-40B4-BE49-F238E27FC236}">
                <a16:creationId xmlns:a16="http://schemas.microsoft.com/office/drawing/2014/main" id="{9E162300-93C5-4D7E-98B6-43BF6182D25A}"/>
              </a:ext>
            </a:extLst>
          </p:cNvPr>
          <p:cNvSpPr txBox="1"/>
          <p:nvPr/>
        </p:nvSpPr>
        <p:spPr>
          <a:xfrm>
            <a:off x="60960" y="1938528"/>
            <a:ext cx="2286000" cy="307777"/>
          </a:xfrm>
          <a:prstGeom prst="rect">
            <a:avLst/>
          </a:prstGeom>
          <a:noFill/>
        </p:spPr>
        <p:txBody>
          <a:bodyPr wrap="square" rtlCol="0">
            <a:spAutoFit/>
          </a:bodyPr>
          <a:lstStyle/>
          <a:p>
            <a:r>
              <a:rPr lang="en-US" altLang="zh-CN" sz="1400" b="1" dirty="0"/>
              <a:t>(1)Wi-Fi</a:t>
            </a:r>
            <a:r>
              <a:rPr lang="zh-CN" altLang="en-US" sz="1400" b="1" dirty="0"/>
              <a:t>的信道编码</a:t>
            </a:r>
          </a:p>
        </p:txBody>
      </p:sp>
      <p:sp>
        <p:nvSpPr>
          <p:cNvPr id="24" name="矩形: 圆角 23">
            <a:extLst>
              <a:ext uri="{FF2B5EF4-FFF2-40B4-BE49-F238E27FC236}">
                <a16:creationId xmlns:a16="http://schemas.microsoft.com/office/drawing/2014/main" id="{2B8C27E4-3782-4D7C-B4E6-F7C607293D6F}"/>
              </a:ext>
            </a:extLst>
          </p:cNvPr>
          <p:cNvSpPr/>
          <p:nvPr/>
        </p:nvSpPr>
        <p:spPr>
          <a:xfrm>
            <a:off x="349469" y="2373927"/>
            <a:ext cx="3350172" cy="813062"/>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Wi-Fi</a:t>
            </a:r>
            <a:r>
              <a:rPr lang="zh-CN" altLang="en-US" dirty="0"/>
              <a:t>信道编码的演进的关键是</a:t>
            </a:r>
            <a:r>
              <a:rPr lang="zh-CN" altLang="en-US" b="1" dirty="0">
                <a:solidFill>
                  <a:schemeClr val="tx1"/>
                </a:solidFill>
              </a:rPr>
              <a:t>如何提高编码效率</a:t>
            </a:r>
          </a:p>
        </p:txBody>
      </p:sp>
      <p:sp>
        <p:nvSpPr>
          <p:cNvPr id="25" name="箭头: 右 24">
            <a:extLst>
              <a:ext uri="{FF2B5EF4-FFF2-40B4-BE49-F238E27FC236}">
                <a16:creationId xmlns:a16="http://schemas.microsoft.com/office/drawing/2014/main" id="{84C8717B-77B9-4999-9E60-2C753BD171E6}"/>
              </a:ext>
            </a:extLst>
          </p:cNvPr>
          <p:cNvSpPr/>
          <p:nvPr/>
        </p:nvSpPr>
        <p:spPr>
          <a:xfrm>
            <a:off x="3699641" y="2644971"/>
            <a:ext cx="338959" cy="270971"/>
          </a:xfrm>
          <a:prstGeom prst="rightArrow">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417CD955-9E63-453D-9C7C-FEE891A63503}"/>
              </a:ext>
            </a:extLst>
          </p:cNvPr>
          <p:cNvSpPr/>
          <p:nvPr/>
        </p:nvSpPr>
        <p:spPr>
          <a:xfrm>
            <a:off x="4038600" y="2373926"/>
            <a:ext cx="3350172" cy="813062"/>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即提升有效信息长度在整个编码信息长度中的比例</a:t>
            </a:r>
          </a:p>
        </p:txBody>
      </p:sp>
      <p:sp>
        <p:nvSpPr>
          <p:cNvPr id="27" name="箭头: 右 26">
            <a:extLst>
              <a:ext uri="{FF2B5EF4-FFF2-40B4-BE49-F238E27FC236}">
                <a16:creationId xmlns:a16="http://schemas.microsoft.com/office/drawing/2014/main" id="{A4340E93-3A5C-418E-AD82-42D8E4159D85}"/>
              </a:ext>
            </a:extLst>
          </p:cNvPr>
          <p:cNvSpPr/>
          <p:nvPr/>
        </p:nvSpPr>
        <p:spPr>
          <a:xfrm>
            <a:off x="7388772" y="2626173"/>
            <a:ext cx="338959" cy="270971"/>
          </a:xfrm>
          <a:prstGeom prst="rightArrow">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3A57C858-7CDA-422C-A6C6-3A73DBAC23C7}"/>
              </a:ext>
            </a:extLst>
          </p:cNvPr>
          <p:cNvSpPr/>
          <p:nvPr/>
        </p:nvSpPr>
        <p:spPr>
          <a:xfrm>
            <a:off x="7727731" y="2355127"/>
            <a:ext cx="3350172" cy="813062"/>
          </a:xfrm>
          <a:prstGeom prst="round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k/n </a:t>
            </a:r>
            <a:r>
              <a:rPr lang="zh-CN" altLang="en-US" b="1" dirty="0">
                <a:solidFill>
                  <a:schemeClr val="tx1"/>
                </a:solidFill>
              </a:rPr>
              <a:t>越大，则编码效率越高</a:t>
            </a:r>
          </a:p>
        </p:txBody>
      </p:sp>
      <p:pic>
        <p:nvPicPr>
          <p:cNvPr id="38" name="图片 37">
            <a:extLst>
              <a:ext uri="{FF2B5EF4-FFF2-40B4-BE49-F238E27FC236}">
                <a16:creationId xmlns:a16="http://schemas.microsoft.com/office/drawing/2014/main" id="{951720E6-CCC5-412C-B068-7D183B7422D8}"/>
              </a:ext>
            </a:extLst>
          </p:cNvPr>
          <p:cNvPicPr>
            <a:picLocks noChangeAspect="1"/>
          </p:cNvPicPr>
          <p:nvPr/>
        </p:nvPicPr>
        <p:blipFill rotWithShape="1">
          <a:blip r:embed="rId3"/>
          <a:srcRect b="11545"/>
          <a:stretch/>
        </p:blipFill>
        <p:spPr>
          <a:xfrm>
            <a:off x="642710" y="3355570"/>
            <a:ext cx="10950880" cy="2662069"/>
          </a:xfrm>
          <a:prstGeom prst="rect">
            <a:avLst/>
          </a:prstGeom>
        </p:spPr>
      </p:pic>
      <p:sp>
        <p:nvSpPr>
          <p:cNvPr id="2" name="文本框 1">
            <a:extLst>
              <a:ext uri="{FF2B5EF4-FFF2-40B4-BE49-F238E27FC236}">
                <a16:creationId xmlns:a16="http://schemas.microsoft.com/office/drawing/2014/main" id="{2785EC36-180F-421D-AD94-0588DB857B0B}"/>
              </a:ext>
            </a:extLst>
          </p:cNvPr>
          <p:cNvSpPr txBox="1"/>
          <p:nvPr/>
        </p:nvSpPr>
        <p:spPr>
          <a:xfrm>
            <a:off x="4830165" y="5810330"/>
            <a:ext cx="2137412" cy="308995"/>
          </a:xfrm>
          <a:prstGeom prst="rect">
            <a:avLst/>
          </a:prstGeom>
          <a:noFill/>
        </p:spPr>
        <p:txBody>
          <a:bodyPr wrap="square" rtlCol="0">
            <a:spAutoFit/>
          </a:bodyPr>
          <a:lstStyle/>
          <a:p>
            <a:pPr algn="just" hangingPunct="0">
              <a:lnSpc>
                <a:spcPct val="130000"/>
              </a:lnSpc>
            </a:pPr>
            <a:r>
              <a:rPr lang="en-US" altLang="zh-CN" sz="1200" spc="100" dirty="0">
                <a:latin typeface="思源黑体 CN Normal" panose="020B0400000000000000" pitchFamily="34" charset="-122"/>
                <a:ea typeface="思源黑体 CN Normal" panose="020B0400000000000000" pitchFamily="34" charset="-122"/>
              </a:rPr>
              <a:t>Wi-Fi</a:t>
            </a:r>
            <a:r>
              <a:rPr lang="zh-CN" altLang="en-US" sz="1200" spc="100" dirty="0">
                <a:latin typeface="思源黑体 CN Normal" panose="020B0400000000000000" pitchFamily="34" charset="-122"/>
                <a:ea typeface="思源黑体 CN Normal" panose="020B0400000000000000" pitchFamily="34" charset="-122"/>
              </a:rPr>
              <a:t>物理层的编码格式</a:t>
            </a:r>
          </a:p>
        </p:txBody>
      </p:sp>
      <p:sp>
        <p:nvSpPr>
          <p:cNvPr id="39" name="矩形: 圆角 38">
            <a:extLst>
              <a:ext uri="{FF2B5EF4-FFF2-40B4-BE49-F238E27FC236}">
                <a16:creationId xmlns:a16="http://schemas.microsoft.com/office/drawing/2014/main" id="{E68187BD-27E6-4A95-ACE4-4896E06E3379}"/>
              </a:ext>
            </a:extLst>
          </p:cNvPr>
          <p:cNvSpPr/>
          <p:nvPr/>
        </p:nvSpPr>
        <p:spPr>
          <a:xfrm>
            <a:off x="4948954" y="893172"/>
            <a:ext cx="7018744" cy="1089698"/>
          </a:xfrm>
          <a:prstGeom prst="roundRect">
            <a:avLst/>
          </a:prstGeom>
          <a:solidFill>
            <a:srgbClr val="AF21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dirty="0">
                <a:solidFill>
                  <a:schemeClr val="bg1"/>
                </a:solidFill>
              </a:rPr>
              <a:t>Wi-Fi</a:t>
            </a:r>
            <a:r>
              <a:rPr lang="zh-CN" altLang="en-US" b="1" dirty="0">
                <a:solidFill>
                  <a:schemeClr val="bg1"/>
                </a:solidFill>
              </a:rPr>
              <a:t>规范中的信道编码技术的选择，是从初期的以拓展频带宽度为主的扩展频谱通信，演进到编码效率更高，具备对数字信号进行自动纠错功能的信道编码。</a:t>
            </a:r>
            <a:endParaRPr lang="en-US" altLang="zh-CN" b="1" dirty="0">
              <a:solidFill>
                <a:schemeClr val="bg1"/>
              </a:solidFill>
            </a:endParaRPr>
          </a:p>
        </p:txBody>
      </p:sp>
    </p:spTree>
    <p:extLst>
      <p:ext uri="{BB962C8B-B14F-4D97-AF65-F5344CB8AC3E}">
        <p14:creationId xmlns:p14="http://schemas.microsoft.com/office/powerpoint/2010/main" val="4101223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a:xfrm>
            <a:off x="4028122" y="6356895"/>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22</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zh-CN" altLang="en-US" sz="2500" b="1" dirty="0">
                <a:latin typeface="Times New Roman" panose="02020603050405020304" pitchFamily="18" charset="0"/>
                <a:cs typeface="Times New Roman" panose="02020603050405020304" pitchFamily="18" charset="0"/>
              </a:rPr>
              <a:t>物理层编码调制技术</a:t>
            </a:r>
          </a:p>
        </p:txBody>
      </p:sp>
      <p:sp>
        <p:nvSpPr>
          <p:cNvPr id="23" name="文本框 22">
            <a:extLst>
              <a:ext uri="{FF2B5EF4-FFF2-40B4-BE49-F238E27FC236}">
                <a16:creationId xmlns:a16="http://schemas.microsoft.com/office/drawing/2014/main" id="{9E162300-93C5-4D7E-98B6-43BF6182D25A}"/>
              </a:ext>
            </a:extLst>
          </p:cNvPr>
          <p:cNvSpPr txBox="1"/>
          <p:nvPr/>
        </p:nvSpPr>
        <p:spPr>
          <a:xfrm>
            <a:off x="60960" y="1938528"/>
            <a:ext cx="2286000" cy="307777"/>
          </a:xfrm>
          <a:prstGeom prst="rect">
            <a:avLst/>
          </a:prstGeom>
          <a:noFill/>
        </p:spPr>
        <p:txBody>
          <a:bodyPr wrap="square" rtlCol="0">
            <a:spAutoFit/>
          </a:bodyPr>
          <a:lstStyle/>
          <a:p>
            <a:r>
              <a:rPr lang="en-US" altLang="zh-CN" sz="1400" b="1" dirty="0"/>
              <a:t>(</a:t>
            </a:r>
            <a:r>
              <a:rPr lang="zh-CN" altLang="en-US" sz="1400" b="1" dirty="0"/>
              <a:t>２</a:t>
            </a:r>
            <a:r>
              <a:rPr lang="en-US" altLang="zh-CN" sz="1400" b="1" dirty="0"/>
              <a:t>)Wi-Fi</a:t>
            </a:r>
            <a:r>
              <a:rPr lang="zh-CN" altLang="en-US" sz="1400" b="1" dirty="0"/>
              <a:t>的信道调制技术</a:t>
            </a:r>
          </a:p>
        </p:txBody>
      </p:sp>
      <p:grpSp>
        <p:nvGrpSpPr>
          <p:cNvPr id="10" name="组合 9">
            <a:extLst>
              <a:ext uri="{FF2B5EF4-FFF2-40B4-BE49-F238E27FC236}">
                <a16:creationId xmlns:a16="http://schemas.microsoft.com/office/drawing/2014/main" id="{47F1915A-4E42-48D0-B74C-6BC1084AC071}"/>
              </a:ext>
            </a:extLst>
          </p:cNvPr>
          <p:cNvGrpSpPr/>
          <p:nvPr/>
        </p:nvGrpSpPr>
        <p:grpSpPr>
          <a:xfrm>
            <a:off x="261849" y="2442469"/>
            <a:ext cx="5327703" cy="1222688"/>
            <a:chOff x="106301" y="2454228"/>
            <a:chExt cx="3014472" cy="1684509"/>
          </a:xfrm>
        </p:grpSpPr>
        <p:sp>
          <p:nvSpPr>
            <p:cNvPr id="22" name="矩形: 圆角 21">
              <a:extLst>
                <a:ext uri="{FF2B5EF4-FFF2-40B4-BE49-F238E27FC236}">
                  <a16:creationId xmlns:a16="http://schemas.microsoft.com/office/drawing/2014/main" id="{6306B100-3CE7-47FA-8256-F427ACC68C3C}"/>
                </a:ext>
              </a:extLst>
            </p:cNvPr>
            <p:cNvSpPr/>
            <p:nvPr/>
          </p:nvSpPr>
          <p:spPr>
            <a:xfrm>
              <a:off x="304423" y="2454228"/>
              <a:ext cx="2624327" cy="43891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Wi-Fi</a:t>
              </a:r>
              <a:r>
                <a:rPr lang="zh-CN" altLang="en-US" dirty="0"/>
                <a:t>规范的初期</a:t>
              </a:r>
            </a:p>
          </p:txBody>
        </p:sp>
        <p:sp>
          <p:nvSpPr>
            <p:cNvPr id="29" name="矩形: 圆角 28">
              <a:extLst>
                <a:ext uri="{FF2B5EF4-FFF2-40B4-BE49-F238E27FC236}">
                  <a16:creationId xmlns:a16="http://schemas.microsoft.com/office/drawing/2014/main" id="{944CADB6-2F4C-4F1B-ABFE-EE5C293A61DE}"/>
                </a:ext>
              </a:extLst>
            </p:cNvPr>
            <p:cNvSpPr/>
            <p:nvPr/>
          </p:nvSpPr>
          <p:spPr>
            <a:xfrm>
              <a:off x="106301" y="2952993"/>
              <a:ext cx="3014472" cy="1185744"/>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t>调制方式：仅改变载波信号的相位值来表示数字信号</a:t>
              </a:r>
              <a:r>
                <a:rPr lang="en-US" altLang="zh-CN" sz="1600" dirty="0"/>
                <a:t>1</a:t>
              </a:r>
              <a:r>
                <a:rPr lang="zh-CN" altLang="en-US" sz="1600" dirty="0"/>
                <a:t>和</a:t>
              </a:r>
              <a:r>
                <a:rPr lang="en-US" altLang="zh-CN" sz="1600" dirty="0"/>
                <a:t>0</a:t>
              </a:r>
              <a:r>
                <a:rPr lang="zh-CN" altLang="en-US" sz="1600" dirty="0"/>
                <a:t>的相移键控</a:t>
              </a:r>
              <a:r>
                <a:rPr lang="en-US" altLang="zh-CN" sz="1600" dirty="0"/>
                <a:t>PSK</a:t>
              </a:r>
              <a:endParaRPr lang="zh-CN" altLang="en-US" sz="1600" dirty="0"/>
            </a:p>
          </p:txBody>
        </p:sp>
      </p:grpSp>
      <p:pic>
        <p:nvPicPr>
          <p:cNvPr id="3" name="图片 2">
            <a:extLst>
              <a:ext uri="{FF2B5EF4-FFF2-40B4-BE49-F238E27FC236}">
                <a16:creationId xmlns:a16="http://schemas.microsoft.com/office/drawing/2014/main" id="{84022705-BE5B-4348-A382-31A35FD54894}"/>
              </a:ext>
            </a:extLst>
          </p:cNvPr>
          <p:cNvPicPr>
            <a:picLocks noChangeAspect="1"/>
          </p:cNvPicPr>
          <p:nvPr/>
        </p:nvPicPr>
        <p:blipFill rotWithShape="1">
          <a:blip r:embed="rId3"/>
          <a:srcRect b="12542"/>
          <a:stretch/>
        </p:blipFill>
        <p:spPr>
          <a:xfrm>
            <a:off x="6138867" y="898673"/>
            <a:ext cx="5992173" cy="2042159"/>
          </a:xfrm>
          <a:prstGeom prst="rect">
            <a:avLst/>
          </a:prstGeom>
        </p:spPr>
      </p:pic>
      <p:sp>
        <p:nvSpPr>
          <p:cNvPr id="9" name="文本框 8">
            <a:extLst>
              <a:ext uri="{FF2B5EF4-FFF2-40B4-BE49-F238E27FC236}">
                <a16:creationId xmlns:a16="http://schemas.microsoft.com/office/drawing/2014/main" id="{6E1A4DF6-FD32-4B07-A929-57B37FA4285A}"/>
              </a:ext>
            </a:extLst>
          </p:cNvPr>
          <p:cNvSpPr txBox="1"/>
          <p:nvPr/>
        </p:nvSpPr>
        <p:spPr>
          <a:xfrm>
            <a:off x="8142922" y="2940833"/>
            <a:ext cx="2176423"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Wi</a:t>
            </a:r>
            <a:r>
              <a:rPr lang="zh-CN" altLang="en-US" sz="1200" b="1" spc="100" dirty="0">
                <a:latin typeface="思源黑体 CN Normal" panose="020B0400000000000000" pitchFamily="34" charset="-122"/>
                <a:ea typeface="思源黑体 CN Normal" panose="020B0400000000000000" pitchFamily="34" charset="-122"/>
              </a:rPr>
              <a:t>－</a:t>
            </a:r>
            <a:r>
              <a:rPr lang="en-US" altLang="zh-CN" sz="1200" b="1" spc="100" dirty="0">
                <a:latin typeface="思源黑体 CN Normal" panose="020B0400000000000000" pitchFamily="34" charset="-122"/>
                <a:ea typeface="思源黑体 CN Normal" panose="020B0400000000000000" pitchFamily="34" charset="-122"/>
              </a:rPr>
              <a:t>Fi</a:t>
            </a:r>
            <a:r>
              <a:rPr lang="zh-CN" altLang="en-US" sz="1200" b="1" spc="100" dirty="0">
                <a:latin typeface="思源黑体 CN Normal" panose="020B0400000000000000" pitchFamily="34" charset="-122"/>
                <a:ea typeface="思源黑体 CN Normal" panose="020B0400000000000000" pitchFamily="34" charset="-122"/>
              </a:rPr>
              <a:t>物理层的调制方式</a:t>
            </a:r>
          </a:p>
        </p:txBody>
      </p:sp>
      <p:sp>
        <p:nvSpPr>
          <p:cNvPr id="41" name="文本框 40">
            <a:extLst>
              <a:ext uri="{FF2B5EF4-FFF2-40B4-BE49-F238E27FC236}">
                <a16:creationId xmlns:a16="http://schemas.microsoft.com/office/drawing/2014/main" id="{FFA4E239-9E01-49BE-BE73-04F464C0D40C}"/>
              </a:ext>
            </a:extLst>
          </p:cNvPr>
          <p:cNvSpPr txBox="1"/>
          <p:nvPr/>
        </p:nvSpPr>
        <p:spPr>
          <a:xfrm>
            <a:off x="60960" y="3854336"/>
            <a:ext cx="2286000" cy="307777"/>
          </a:xfrm>
          <a:prstGeom prst="rect">
            <a:avLst/>
          </a:prstGeom>
          <a:noFill/>
        </p:spPr>
        <p:txBody>
          <a:bodyPr wrap="square" rtlCol="0">
            <a:spAutoFit/>
          </a:bodyPr>
          <a:lstStyle/>
          <a:p>
            <a:r>
              <a:rPr lang="en-US" altLang="zh-CN" sz="1400" b="1" dirty="0"/>
              <a:t>(3)</a:t>
            </a:r>
            <a:r>
              <a:rPr lang="zh-CN" altLang="en-US" sz="1400" b="1" dirty="0"/>
              <a:t>正交频分复用技术</a:t>
            </a:r>
          </a:p>
        </p:txBody>
      </p:sp>
      <p:pic>
        <p:nvPicPr>
          <p:cNvPr id="11" name="图片 10">
            <a:extLst>
              <a:ext uri="{FF2B5EF4-FFF2-40B4-BE49-F238E27FC236}">
                <a16:creationId xmlns:a16="http://schemas.microsoft.com/office/drawing/2014/main" id="{38FCD79D-7ECD-42CF-B551-9B72BD4F0A8E}"/>
              </a:ext>
            </a:extLst>
          </p:cNvPr>
          <p:cNvPicPr>
            <a:picLocks noChangeAspect="1"/>
          </p:cNvPicPr>
          <p:nvPr/>
        </p:nvPicPr>
        <p:blipFill>
          <a:blip r:embed="rId4"/>
          <a:stretch>
            <a:fillRect/>
          </a:stretch>
        </p:blipFill>
        <p:spPr>
          <a:xfrm>
            <a:off x="1934599" y="3700523"/>
            <a:ext cx="8887061" cy="2325435"/>
          </a:xfrm>
          <a:prstGeom prst="rect">
            <a:avLst/>
          </a:prstGeom>
        </p:spPr>
      </p:pic>
      <p:sp>
        <p:nvSpPr>
          <p:cNvPr id="13" name="文本框 12">
            <a:extLst>
              <a:ext uri="{FF2B5EF4-FFF2-40B4-BE49-F238E27FC236}">
                <a16:creationId xmlns:a16="http://schemas.microsoft.com/office/drawing/2014/main" id="{11F741BC-B492-4616-8B56-E3C68B244626}"/>
              </a:ext>
            </a:extLst>
          </p:cNvPr>
          <p:cNvSpPr txBox="1"/>
          <p:nvPr/>
        </p:nvSpPr>
        <p:spPr>
          <a:xfrm>
            <a:off x="4882577" y="6083172"/>
            <a:ext cx="2644959" cy="312521"/>
          </a:xfrm>
          <a:prstGeom prst="rect">
            <a:avLst/>
          </a:prstGeom>
          <a:noFill/>
        </p:spPr>
        <p:txBody>
          <a:bodyPr wrap="square" rtlCol="0">
            <a:spAutoFit/>
          </a:bodyPr>
          <a:lstStyle/>
          <a:p>
            <a:pPr algn="just" hangingPunct="0">
              <a:lnSpc>
                <a:spcPct val="130000"/>
              </a:lnSpc>
            </a:pPr>
            <a:r>
              <a:rPr lang="en-US" altLang="zh-CN" sz="1200" b="1" spc="100" dirty="0">
                <a:ea typeface="思源黑体 CN Normal" panose="020B0400000000000000" pitchFamily="34" charset="-122"/>
              </a:rPr>
              <a:t>FDM</a:t>
            </a:r>
            <a:r>
              <a:rPr lang="zh-CN" altLang="en-US" sz="1200" b="1" spc="100" dirty="0">
                <a:ea typeface="思源黑体 CN Normal" panose="020B0400000000000000" pitchFamily="34" charset="-122"/>
              </a:rPr>
              <a:t>和</a:t>
            </a:r>
            <a:r>
              <a:rPr lang="en-US" altLang="zh-CN" sz="1200" b="1" spc="100" dirty="0">
                <a:ea typeface="思源黑体 CN Normal" panose="020B0400000000000000" pitchFamily="34" charset="-122"/>
              </a:rPr>
              <a:t>OFDM</a:t>
            </a:r>
            <a:r>
              <a:rPr lang="zh-CN" altLang="en-US" sz="1200" b="1" spc="100" dirty="0">
                <a:ea typeface="思源黑体 CN Normal" panose="020B0400000000000000" pitchFamily="34" charset="-122"/>
              </a:rPr>
              <a:t>的频谱利用的区别</a:t>
            </a:r>
          </a:p>
        </p:txBody>
      </p:sp>
    </p:spTree>
    <p:extLst>
      <p:ext uri="{BB962C8B-B14F-4D97-AF65-F5344CB8AC3E}">
        <p14:creationId xmlns:p14="http://schemas.microsoft.com/office/powerpoint/2010/main" val="634058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zh-CN" altLang="en-US" sz="2500" b="1" dirty="0">
                <a:latin typeface="Times New Roman" panose="02020603050405020304" pitchFamily="18" charset="0"/>
                <a:cs typeface="Times New Roman" panose="02020603050405020304" pitchFamily="18" charset="0"/>
              </a:rPr>
              <a:t>多输入多输出技术</a:t>
            </a:r>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grpSp>
        <p:nvGrpSpPr>
          <p:cNvPr id="41" name="组合 40">
            <a:extLst>
              <a:ext uri="{FF2B5EF4-FFF2-40B4-BE49-F238E27FC236}">
                <a16:creationId xmlns:a16="http://schemas.microsoft.com/office/drawing/2014/main" id="{645E31B3-CD5E-4CA6-91D1-EA5A63887AAD}"/>
              </a:ext>
            </a:extLst>
          </p:cNvPr>
          <p:cNvGrpSpPr/>
          <p:nvPr/>
        </p:nvGrpSpPr>
        <p:grpSpPr>
          <a:xfrm>
            <a:off x="228591" y="2042422"/>
            <a:ext cx="11673221" cy="4210072"/>
            <a:chOff x="153020" y="1642088"/>
            <a:chExt cx="11673221" cy="4210072"/>
          </a:xfrm>
        </p:grpSpPr>
        <p:sp>
          <p:nvSpPr>
            <p:cNvPr id="44" name="流程图: 接点 43">
              <a:extLst>
                <a:ext uri="{FF2B5EF4-FFF2-40B4-BE49-F238E27FC236}">
                  <a16:creationId xmlns:a16="http://schemas.microsoft.com/office/drawing/2014/main" id="{E8D5C86E-3DB6-48F5-A645-E476DB034798}"/>
                </a:ext>
              </a:extLst>
            </p:cNvPr>
            <p:cNvSpPr/>
            <p:nvPr/>
          </p:nvSpPr>
          <p:spPr>
            <a:xfrm>
              <a:off x="153020" y="1792222"/>
              <a:ext cx="2465630" cy="2359152"/>
            </a:xfrm>
            <a:prstGeom prst="flowChartConnector">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85000"/>
                      <a:lumOff val="15000"/>
                    </a:schemeClr>
                  </a:solidFill>
                </a:rPr>
                <a:t>MIMO</a:t>
              </a:r>
              <a:r>
                <a:rPr lang="zh-CN" altLang="en-US" b="1" dirty="0">
                  <a:solidFill>
                    <a:schemeClr val="tx1">
                      <a:lumMod val="85000"/>
                      <a:lumOff val="15000"/>
                    </a:schemeClr>
                  </a:solidFill>
                </a:rPr>
                <a:t>技术</a:t>
              </a:r>
            </a:p>
          </p:txBody>
        </p:sp>
        <p:grpSp>
          <p:nvGrpSpPr>
            <p:cNvPr id="45" name="组合 44">
              <a:extLst>
                <a:ext uri="{FF2B5EF4-FFF2-40B4-BE49-F238E27FC236}">
                  <a16:creationId xmlns:a16="http://schemas.microsoft.com/office/drawing/2014/main" id="{C6107D79-E7A9-4486-AF91-F444E51C0FD6}"/>
                </a:ext>
              </a:extLst>
            </p:cNvPr>
            <p:cNvGrpSpPr/>
            <p:nvPr/>
          </p:nvGrpSpPr>
          <p:grpSpPr>
            <a:xfrm>
              <a:off x="2693694" y="1642088"/>
              <a:ext cx="9132547" cy="4210072"/>
              <a:chOff x="2693694" y="1642088"/>
              <a:chExt cx="9132547" cy="4210072"/>
            </a:xfrm>
          </p:grpSpPr>
          <p:sp>
            <p:nvSpPr>
              <p:cNvPr id="46" name="箭头: 右 45">
                <a:extLst>
                  <a:ext uri="{FF2B5EF4-FFF2-40B4-BE49-F238E27FC236}">
                    <a16:creationId xmlns:a16="http://schemas.microsoft.com/office/drawing/2014/main" id="{9CA47B56-A76D-44CD-8530-82A5A61C7B46}"/>
                  </a:ext>
                </a:extLst>
              </p:cNvPr>
              <p:cNvSpPr/>
              <p:nvPr/>
            </p:nvSpPr>
            <p:spPr>
              <a:xfrm>
                <a:off x="2693695" y="2003277"/>
                <a:ext cx="795529" cy="292608"/>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箭头: 右 46">
                <a:extLst>
                  <a:ext uri="{FF2B5EF4-FFF2-40B4-BE49-F238E27FC236}">
                    <a16:creationId xmlns:a16="http://schemas.microsoft.com/office/drawing/2014/main" id="{4A7995C3-4A37-495F-A3A7-37820872FFEB}"/>
                  </a:ext>
                </a:extLst>
              </p:cNvPr>
              <p:cNvSpPr/>
              <p:nvPr/>
            </p:nvSpPr>
            <p:spPr>
              <a:xfrm>
                <a:off x="2693695" y="2825496"/>
                <a:ext cx="795529" cy="292608"/>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右 47">
                <a:extLst>
                  <a:ext uri="{FF2B5EF4-FFF2-40B4-BE49-F238E27FC236}">
                    <a16:creationId xmlns:a16="http://schemas.microsoft.com/office/drawing/2014/main" id="{B414A5D6-2A91-4B4B-8925-123AA5BD614F}"/>
                  </a:ext>
                </a:extLst>
              </p:cNvPr>
              <p:cNvSpPr/>
              <p:nvPr/>
            </p:nvSpPr>
            <p:spPr>
              <a:xfrm>
                <a:off x="2693694" y="3739897"/>
                <a:ext cx="795529" cy="292608"/>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9236A5C5-F8EF-4851-8D76-C17FEE6EB088}"/>
                  </a:ext>
                </a:extLst>
              </p:cNvPr>
              <p:cNvSpPr/>
              <p:nvPr/>
            </p:nvSpPr>
            <p:spPr>
              <a:xfrm>
                <a:off x="3639312" y="1644189"/>
                <a:ext cx="3410712" cy="718175"/>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空间分集增益</a:t>
                </a:r>
              </a:p>
            </p:txBody>
          </p:sp>
          <p:sp>
            <p:nvSpPr>
              <p:cNvPr id="50" name="矩形: 圆角 49">
                <a:extLst>
                  <a:ext uri="{FF2B5EF4-FFF2-40B4-BE49-F238E27FC236}">
                    <a16:creationId xmlns:a16="http://schemas.microsoft.com/office/drawing/2014/main" id="{FC5E2132-3619-401B-959F-C1BDC2ADBA9A}"/>
                  </a:ext>
                </a:extLst>
              </p:cNvPr>
              <p:cNvSpPr/>
              <p:nvPr/>
            </p:nvSpPr>
            <p:spPr>
              <a:xfrm>
                <a:off x="3639312" y="2612712"/>
                <a:ext cx="3410712" cy="718175"/>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空间复用增益</a:t>
                </a:r>
              </a:p>
            </p:txBody>
          </p:sp>
          <p:sp>
            <p:nvSpPr>
              <p:cNvPr id="51" name="矩形: 圆角 50">
                <a:extLst>
                  <a:ext uri="{FF2B5EF4-FFF2-40B4-BE49-F238E27FC236}">
                    <a16:creationId xmlns:a16="http://schemas.microsoft.com/office/drawing/2014/main" id="{4A58238C-4455-4E32-BC73-C8D8AA33476B}"/>
                  </a:ext>
                </a:extLst>
              </p:cNvPr>
              <p:cNvSpPr/>
              <p:nvPr/>
            </p:nvSpPr>
            <p:spPr>
              <a:xfrm>
                <a:off x="3639312" y="3581235"/>
                <a:ext cx="3410712" cy="718175"/>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波束成形</a:t>
                </a:r>
              </a:p>
            </p:txBody>
          </p:sp>
          <p:sp>
            <p:nvSpPr>
              <p:cNvPr id="52" name="箭头: 右 51">
                <a:extLst>
                  <a:ext uri="{FF2B5EF4-FFF2-40B4-BE49-F238E27FC236}">
                    <a16:creationId xmlns:a16="http://schemas.microsoft.com/office/drawing/2014/main" id="{AFBE1963-2048-4E67-A60C-ACCB16E0E7FA}"/>
                  </a:ext>
                </a:extLst>
              </p:cNvPr>
              <p:cNvSpPr/>
              <p:nvPr/>
            </p:nvSpPr>
            <p:spPr>
              <a:xfrm>
                <a:off x="7200112" y="1856972"/>
                <a:ext cx="795529" cy="292608"/>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49C961AC-31CD-4E16-876B-361123917B79}"/>
                  </a:ext>
                </a:extLst>
              </p:cNvPr>
              <p:cNvSpPr/>
              <p:nvPr/>
            </p:nvSpPr>
            <p:spPr>
              <a:xfrm>
                <a:off x="8145729" y="1642088"/>
                <a:ext cx="3680510" cy="718175"/>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多天线上传输相同数据，增强信道可靠性，降低误码率</a:t>
                </a:r>
              </a:p>
            </p:txBody>
          </p:sp>
          <p:sp>
            <p:nvSpPr>
              <p:cNvPr id="54" name="箭头: 右 53">
                <a:extLst>
                  <a:ext uri="{FF2B5EF4-FFF2-40B4-BE49-F238E27FC236}">
                    <a16:creationId xmlns:a16="http://schemas.microsoft.com/office/drawing/2014/main" id="{4EC6E8F0-B878-4F1E-9E86-28F8839CD126}"/>
                  </a:ext>
                </a:extLst>
              </p:cNvPr>
              <p:cNvSpPr/>
              <p:nvPr/>
            </p:nvSpPr>
            <p:spPr>
              <a:xfrm>
                <a:off x="7200112" y="2852928"/>
                <a:ext cx="795529" cy="292608"/>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7FCEA113-2D56-48EE-9B6B-2667EC9EC268}"/>
                  </a:ext>
                </a:extLst>
              </p:cNvPr>
              <p:cNvSpPr/>
              <p:nvPr/>
            </p:nvSpPr>
            <p:spPr>
              <a:xfrm>
                <a:off x="8145728" y="2612711"/>
                <a:ext cx="3680511" cy="718175"/>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多天线上传输多路不同的数据，提高信道吞吐量</a:t>
                </a:r>
              </a:p>
            </p:txBody>
          </p:sp>
          <p:sp>
            <p:nvSpPr>
              <p:cNvPr id="56" name="箭头: 右 55">
                <a:extLst>
                  <a:ext uri="{FF2B5EF4-FFF2-40B4-BE49-F238E27FC236}">
                    <a16:creationId xmlns:a16="http://schemas.microsoft.com/office/drawing/2014/main" id="{B8285EAD-7425-433B-9DE5-882993345288}"/>
                  </a:ext>
                </a:extLst>
              </p:cNvPr>
              <p:cNvSpPr/>
              <p:nvPr/>
            </p:nvSpPr>
            <p:spPr>
              <a:xfrm>
                <a:off x="7200111" y="3794018"/>
                <a:ext cx="795529" cy="292608"/>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BE79800B-A768-425F-96BE-14643292EA1C}"/>
                  </a:ext>
                </a:extLst>
              </p:cNvPr>
              <p:cNvSpPr/>
              <p:nvPr/>
            </p:nvSpPr>
            <p:spPr>
              <a:xfrm>
                <a:off x="8145729" y="3608667"/>
                <a:ext cx="3680512" cy="2243493"/>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t>发射端对多天线信号进行幅度和相位调整形成特定方向的传送；接收端对多天线收到的各路信号进行加权合成，产生某些方向的信号增加或衰减，从而在方向上取得较好的信号质量</a:t>
                </a:r>
              </a:p>
            </p:txBody>
          </p:sp>
        </p:grpSp>
      </p:grpSp>
      <p:sp>
        <p:nvSpPr>
          <p:cNvPr id="26" name="灯片编号占位符 18">
            <a:extLst>
              <a:ext uri="{FF2B5EF4-FFF2-40B4-BE49-F238E27FC236}">
                <a16:creationId xmlns:a16="http://schemas.microsoft.com/office/drawing/2014/main" id="{014F4B4F-48CF-4C8B-849B-BB857710B939}"/>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23</a:t>
            </a:fld>
            <a:endParaRPr lang="zh-CN" altLang="en-US" dirty="0"/>
          </a:p>
        </p:txBody>
      </p:sp>
    </p:spTree>
    <p:extLst>
      <p:ext uri="{BB962C8B-B14F-4D97-AF65-F5344CB8AC3E}">
        <p14:creationId xmlns:p14="http://schemas.microsoft.com/office/powerpoint/2010/main" val="2620365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zh-CN" altLang="en-US" sz="2500" b="1" dirty="0">
                <a:latin typeface="Times New Roman" panose="02020603050405020304" pitchFamily="18" charset="0"/>
                <a:cs typeface="Times New Roman" panose="02020603050405020304" pitchFamily="18" charset="0"/>
              </a:rPr>
              <a:t>多输入多输出技术</a:t>
            </a:r>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26" name="文本框 25">
            <a:extLst>
              <a:ext uri="{FF2B5EF4-FFF2-40B4-BE49-F238E27FC236}">
                <a16:creationId xmlns:a16="http://schemas.microsoft.com/office/drawing/2014/main" id="{42C9DAF5-CC4B-4B4F-AB66-B3B87130FCD1}"/>
              </a:ext>
            </a:extLst>
          </p:cNvPr>
          <p:cNvSpPr txBox="1"/>
          <p:nvPr/>
        </p:nvSpPr>
        <p:spPr>
          <a:xfrm>
            <a:off x="-183458" y="1907751"/>
            <a:ext cx="2423738" cy="369332"/>
          </a:xfrm>
          <a:prstGeom prst="rect">
            <a:avLst/>
          </a:prstGeom>
          <a:noFill/>
        </p:spPr>
        <p:txBody>
          <a:bodyPr wrap="square">
            <a:spAutoFit/>
          </a:bodyPr>
          <a:lstStyle/>
          <a:p>
            <a:pPr algn="ctr"/>
            <a:r>
              <a:rPr lang="zh-CN" altLang="en-US" b="1" dirty="0"/>
              <a:t>（</a:t>
            </a:r>
            <a:r>
              <a:rPr lang="en-US" altLang="zh-CN" b="1" dirty="0"/>
              <a:t>1</a:t>
            </a:r>
            <a:r>
              <a:rPr lang="zh-CN" altLang="en-US" b="1" dirty="0"/>
              <a:t>）空间分集增益</a:t>
            </a:r>
          </a:p>
        </p:txBody>
      </p:sp>
      <p:pic>
        <p:nvPicPr>
          <p:cNvPr id="27" name="图片 26">
            <a:extLst>
              <a:ext uri="{FF2B5EF4-FFF2-40B4-BE49-F238E27FC236}">
                <a16:creationId xmlns:a16="http://schemas.microsoft.com/office/drawing/2014/main" id="{0D5FE862-0C9F-4B8A-83B9-5E4A700B464E}"/>
              </a:ext>
            </a:extLst>
          </p:cNvPr>
          <p:cNvPicPr>
            <a:picLocks noChangeAspect="1"/>
          </p:cNvPicPr>
          <p:nvPr/>
        </p:nvPicPr>
        <p:blipFill rotWithShape="1">
          <a:blip r:embed="rId3"/>
          <a:srcRect b="13235"/>
          <a:stretch/>
        </p:blipFill>
        <p:spPr>
          <a:xfrm>
            <a:off x="0" y="2430790"/>
            <a:ext cx="6408357" cy="2650849"/>
          </a:xfrm>
          <a:prstGeom prst="rect">
            <a:avLst/>
          </a:prstGeom>
        </p:spPr>
      </p:pic>
      <p:sp>
        <p:nvSpPr>
          <p:cNvPr id="2" name="文本框 1">
            <a:extLst>
              <a:ext uri="{FF2B5EF4-FFF2-40B4-BE49-F238E27FC236}">
                <a16:creationId xmlns:a16="http://schemas.microsoft.com/office/drawing/2014/main" id="{6ABB0895-FE66-4D4A-B4E5-B8076054933C}"/>
              </a:ext>
            </a:extLst>
          </p:cNvPr>
          <p:cNvSpPr txBox="1"/>
          <p:nvPr/>
        </p:nvSpPr>
        <p:spPr>
          <a:xfrm>
            <a:off x="982027" y="5204531"/>
            <a:ext cx="3460433" cy="290977"/>
          </a:xfrm>
          <a:prstGeom prst="rect">
            <a:avLst/>
          </a:prstGeom>
          <a:noFill/>
        </p:spPr>
        <p:txBody>
          <a:bodyPr wrap="square" rtlCol="0">
            <a:spAutoFit/>
          </a:bodyPr>
          <a:lstStyle/>
          <a:p>
            <a:pPr algn="just" hangingPunct="0">
              <a:lnSpc>
                <a:spcPct val="130000"/>
              </a:lnSpc>
            </a:pPr>
            <a:r>
              <a:rPr lang="en-US" altLang="zh-CN" sz="1100" b="1" spc="100" dirty="0">
                <a:latin typeface="思源黑体 CN Normal" panose="020B0400000000000000" pitchFamily="34" charset="-122"/>
                <a:ea typeface="思源黑体 CN Normal" panose="020B0400000000000000" pitchFamily="34" charset="-122"/>
              </a:rPr>
              <a:t>2</a:t>
            </a:r>
            <a:r>
              <a:rPr lang="zh-CN" altLang="en-US" sz="1100" b="1" spc="100" dirty="0">
                <a:latin typeface="思源黑体 CN Normal" panose="020B0400000000000000" pitchFamily="34" charset="-122"/>
                <a:ea typeface="思源黑体 CN Normal" panose="020B0400000000000000" pitchFamily="34" charset="-122"/>
              </a:rPr>
              <a:t>根发射天线和</a:t>
            </a:r>
            <a:r>
              <a:rPr lang="en-US" altLang="zh-CN" sz="1100" b="1" spc="100" dirty="0">
                <a:latin typeface="思源黑体 CN Normal" panose="020B0400000000000000" pitchFamily="34" charset="-122"/>
                <a:ea typeface="思源黑体 CN Normal" panose="020B0400000000000000" pitchFamily="34" charset="-122"/>
              </a:rPr>
              <a:t>2</a:t>
            </a:r>
            <a:r>
              <a:rPr lang="zh-CN" altLang="en-US" sz="1100" b="1" spc="100" dirty="0">
                <a:latin typeface="思源黑体 CN Normal" panose="020B0400000000000000" pitchFamily="34" charset="-122"/>
                <a:ea typeface="思源黑体 CN Normal" panose="020B0400000000000000" pitchFamily="34" charset="-122"/>
              </a:rPr>
              <a:t>根接收天线下的空间分集的示例</a:t>
            </a:r>
          </a:p>
        </p:txBody>
      </p:sp>
      <p:sp>
        <p:nvSpPr>
          <p:cNvPr id="39" name="文本框 38">
            <a:extLst>
              <a:ext uri="{FF2B5EF4-FFF2-40B4-BE49-F238E27FC236}">
                <a16:creationId xmlns:a16="http://schemas.microsoft.com/office/drawing/2014/main" id="{8A51D4FE-6162-4003-BCCE-62A14FEE243D}"/>
              </a:ext>
            </a:extLst>
          </p:cNvPr>
          <p:cNvSpPr txBox="1"/>
          <p:nvPr/>
        </p:nvSpPr>
        <p:spPr>
          <a:xfrm>
            <a:off x="5719184" y="1938566"/>
            <a:ext cx="2423738" cy="369332"/>
          </a:xfrm>
          <a:prstGeom prst="rect">
            <a:avLst/>
          </a:prstGeom>
          <a:noFill/>
        </p:spPr>
        <p:txBody>
          <a:bodyPr wrap="square">
            <a:spAutoFit/>
          </a:bodyPr>
          <a:lstStyle/>
          <a:p>
            <a:pPr algn="ctr"/>
            <a:r>
              <a:rPr lang="zh-CN" altLang="en-US" b="1" dirty="0"/>
              <a:t>（</a:t>
            </a:r>
            <a:r>
              <a:rPr lang="en-US" altLang="zh-CN" b="1" dirty="0"/>
              <a:t>2</a:t>
            </a:r>
            <a:r>
              <a:rPr lang="zh-CN" altLang="en-US" b="1" dirty="0"/>
              <a:t>）空间复用增益</a:t>
            </a:r>
          </a:p>
        </p:txBody>
      </p:sp>
      <p:pic>
        <p:nvPicPr>
          <p:cNvPr id="3" name="图片 2">
            <a:extLst>
              <a:ext uri="{FF2B5EF4-FFF2-40B4-BE49-F238E27FC236}">
                <a16:creationId xmlns:a16="http://schemas.microsoft.com/office/drawing/2014/main" id="{4031270A-C71C-4FCD-8C88-64AB33FF99EC}"/>
              </a:ext>
            </a:extLst>
          </p:cNvPr>
          <p:cNvPicPr>
            <a:picLocks noChangeAspect="1"/>
          </p:cNvPicPr>
          <p:nvPr/>
        </p:nvPicPr>
        <p:blipFill>
          <a:blip r:embed="rId4"/>
          <a:stretch>
            <a:fillRect/>
          </a:stretch>
        </p:blipFill>
        <p:spPr>
          <a:xfrm>
            <a:off x="6293719" y="2430791"/>
            <a:ext cx="5783167" cy="2650848"/>
          </a:xfrm>
          <a:prstGeom prst="rect">
            <a:avLst/>
          </a:prstGeom>
        </p:spPr>
      </p:pic>
      <p:sp>
        <p:nvSpPr>
          <p:cNvPr id="42" name="文本框 41">
            <a:extLst>
              <a:ext uri="{FF2B5EF4-FFF2-40B4-BE49-F238E27FC236}">
                <a16:creationId xmlns:a16="http://schemas.microsoft.com/office/drawing/2014/main" id="{D7BBF019-9556-48DB-8EFD-46EAC932C4EC}"/>
              </a:ext>
            </a:extLst>
          </p:cNvPr>
          <p:cNvSpPr txBox="1"/>
          <p:nvPr/>
        </p:nvSpPr>
        <p:spPr>
          <a:xfrm>
            <a:off x="8390670" y="5204531"/>
            <a:ext cx="2265422" cy="290977"/>
          </a:xfrm>
          <a:prstGeom prst="rect">
            <a:avLst/>
          </a:prstGeom>
          <a:noFill/>
        </p:spPr>
        <p:txBody>
          <a:bodyPr wrap="square" rtlCol="0">
            <a:spAutoFit/>
          </a:bodyPr>
          <a:lstStyle/>
          <a:p>
            <a:pPr algn="just" hangingPunct="0">
              <a:lnSpc>
                <a:spcPct val="130000"/>
              </a:lnSpc>
            </a:pPr>
            <a:r>
              <a:rPr lang="en-US" altLang="zh-CN" sz="1100" b="1" spc="100" dirty="0">
                <a:latin typeface="思源黑体 CN Normal" panose="020B0400000000000000" pitchFamily="34" charset="-122"/>
                <a:ea typeface="思源黑体 CN Normal" panose="020B0400000000000000" pitchFamily="34" charset="-122"/>
              </a:rPr>
              <a:t>2×2MIMO</a:t>
            </a:r>
            <a:r>
              <a:rPr lang="zh-CN" altLang="en-US" sz="1100" b="1" spc="100" dirty="0">
                <a:latin typeface="思源黑体 CN Normal" panose="020B0400000000000000" pitchFamily="34" charset="-122"/>
                <a:ea typeface="思源黑体 CN Normal" panose="020B0400000000000000" pitchFamily="34" charset="-122"/>
              </a:rPr>
              <a:t>空间复用示意例子</a:t>
            </a:r>
          </a:p>
        </p:txBody>
      </p:sp>
      <p:sp>
        <p:nvSpPr>
          <p:cNvPr id="19" name="灯片编号占位符 18">
            <a:extLst>
              <a:ext uri="{FF2B5EF4-FFF2-40B4-BE49-F238E27FC236}">
                <a16:creationId xmlns:a16="http://schemas.microsoft.com/office/drawing/2014/main" id="{337C078A-4143-4A07-8900-E202C0E03C1C}"/>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24</a:t>
            </a:fld>
            <a:endParaRPr lang="zh-CN" altLang="en-US" dirty="0"/>
          </a:p>
        </p:txBody>
      </p:sp>
    </p:spTree>
    <p:extLst>
      <p:ext uri="{BB962C8B-B14F-4D97-AF65-F5344CB8AC3E}">
        <p14:creationId xmlns:p14="http://schemas.microsoft.com/office/powerpoint/2010/main" val="14459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a:xfrm>
            <a:off x="4028122" y="6356895"/>
            <a:ext cx="4114800" cy="365125"/>
          </a:xfrm>
        </p:spPr>
        <p:txBody>
          <a:bodyPr/>
          <a:lstStyle/>
          <a:p>
            <a:r>
              <a:rPr lang="zh-CN" altLang="en-US" dirty="0"/>
              <a:t>西安电子科技大学</a:t>
            </a:r>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zh-CN" altLang="en-US" sz="2500" b="1" dirty="0">
                <a:latin typeface="Times New Roman" panose="02020603050405020304" pitchFamily="18" charset="0"/>
                <a:cs typeface="Times New Roman" panose="02020603050405020304" pitchFamily="18" charset="0"/>
              </a:rPr>
              <a:t>波束成形技术</a:t>
            </a:r>
          </a:p>
        </p:txBody>
      </p:sp>
      <p:pic>
        <p:nvPicPr>
          <p:cNvPr id="14" name="图片 13">
            <a:extLst>
              <a:ext uri="{FF2B5EF4-FFF2-40B4-BE49-F238E27FC236}">
                <a16:creationId xmlns:a16="http://schemas.microsoft.com/office/drawing/2014/main" id="{0D4E635F-1541-4710-8A76-631BF330A3B8}"/>
              </a:ext>
            </a:extLst>
          </p:cNvPr>
          <p:cNvPicPr>
            <a:picLocks noChangeAspect="1"/>
          </p:cNvPicPr>
          <p:nvPr/>
        </p:nvPicPr>
        <p:blipFill rotWithShape="1">
          <a:blip r:embed="rId3"/>
          <a:srcRect b="8942"/>
          <a:stretch/>
        </p:blipFill>
        <p:spPr>
          <a:xfrm>
            <a:off x="4832606" y="836372"/>
            <a:ext cx="7283824" cy="2885432"/>
          </a:xfrm>
          <a:prstGeom prst="rect">
            <a:avLst/>
          </a:prstGeom>
        </p:spPr>
      </p:pic>
      <p:sp>
        <p:nvSpPr>
          <p:cNvPr id="2" name="文本框 1">
            <a:extLst>
              <a:ext uri="{FF2B5EF4-FFF2-40B4-BE49-F238E27FC236}">
                <a16:creationId xmlns:a16="http://schemas.microsoft.com/office/drawing/2014/main" id="{0364F446-CD99-4072-9DAF-D33586251743}"/>
              </a:ext>
            </a:extLst>
          </p:cNvPr>
          <p:cNvSpPr txBox="1"/>
          <p:nvPr/>
        </p:nvSpPr>
        <p:spPr>
          <a:xfrm>
            <a:off x="7804574" y="3567306"/>
            <a:ext cx="2478704"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Wi</a:t>
            </a:r>
            <a:r>
              <a:rPr lang="zh-CN" altLang="en-US" sz="1200" b="1" spc="100" dirty="0">
                <a:latin typeface="思源黑体 CN Normal" panose="020B0400000000000000" pitchFamily="34" charset="-122"/>
                <a:ea typeface="思源黑体 CN Normal" panose="020B0400000000000000" pitchFamily="34" charset="-122"/>
              </a:rPr>
              <a:t>－</a:t>
            </a:r>
            <a:r>
              <a:rPr lang="en-US" altLang="zh-CN" sz="1200" b="1" spc="100" dirty="0">
                <a:latin typeface="思源黑体 CN Normal" panose="020B0400000000000000" pitchFamily="34" charset="-122"/>
                <a:ea typeface="思源黑体 CN Normal" panose="020B0400000000000000" pitchFamily="34" charset="-122"/>
              </a:rPr>
              <a:t>Fi</a:t>
            </a:r>
            <a:r>
              <a:rPr lang="zh-CN" altLang="en-US" sz="1200" b="1" spc="100" dirty="0">
                <a:latin typeface="思源黑体 CN Normal" panose="020B0400000000000000" pitchFamily="34" charset="-122"/>
                <a:ea typeface="思源黑体 CN Normal" panose="020B0400000000000000" pitchFamily="34" charset="-122"/>
              </a:rPr>
              <a:t>的全向辐射到波束成形</a:t>
            </a:r>
          </a:p>
        </p:txBody>
      </p:sp>
      <p:sp>
        <p:nvSpPr>
          <p:cNvPr id="13" name="矩形: 圆角 12">
            <a:extLst>
              <a:ext uri="{FF2B5EF4-FFF2-40B4-BE49-F238E27FC236}">
                <a16:creationId xmlns:a16="http://schemas.microsoft.com/office/drawing/2014/main" id="{FECF6FFB-97A2-4385-8B34-9E063796A8C9}"/>
              </a:ext>
            </a:extLst>
          </p:cNvPr>
          <p:cNvSpPr/>
          <p:nvPr/>
        </p:nvSpPr>
        <p:spPr>
          <a:xfrm>
            <a:off x="208425" y="1938566"/>
            <a:ext cx="4737537" cy="1783232"/>
          </a:xfrm>
          <a:prstGeom prst="round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STA1</a:t>
            </a:r>
            <a:r>
              <a:rPr lang="zh-CN" altLang="en-US" dirty="0"/>
              <a:t>与</a:t>
            </a:r>
            <a:r>
              <a:rPr lang="en-US" altLang="zh-CN" dirty="0"/>
              <a:t>AP</a:t>
            </a:r>
            <a:r>
              <a:rPr lang="zh-CN" altLang="en-US" dirty="0"/>
              <a:t>之间存在障碍物遮挡，而</a:t>
            </a:r>
            <a:r>
              <a:rPr lang="en-US" altLang="zh-CN" dirty="0"/>
              <a:t>STA2</a:t>
            </a:r>
            <a:r>
              <a:rPr lang="zh-CN" altLang="en-US" dirty="0"/>
              <a:t>处于</a:t>
            </a:r>
            <a:r>
              <a:rPr lang="en-US" altLang="zh-CN" dirty="0"/>
              <a:t>AP</a:t>
            </a:r>
            <a:r>
              <a:rPr lang="zh-CN" altLang="en-US" dirty="0"/>
              <a:t>的信号覆盖范围边缘，此时</a:t>
            </a:r>
            <a:r>
              <a:rPr lang="en-US" altLang="zh-CN" dirty="0"/>
              <a:t>STA1</a:t>
            </a:r>
            <a:r>
              <a:rPr lang="zh-CN" altLang="en-US" dirty="0"/>
              <a:t>或</a:t>
            </a:r>
            <a:r>
              <a:rPr lang="en-US" altLang="zh-CN" dirty="0"/>
              <a:t>STA2</a:t>
            </a:r>
            <a:r>
              <a:rPr lang="zh-CN" altLang="en-US" dirty="0"/>
              <a:t>接收到</a:t>
            </a:r>
            <a:r>
              <a:rPr lang="en-US" altLang="zh-CN" dirty="0"/>
              <a:t>AP</a:t>
            </a:r>
            <a:r>
              <a:rPr lang="zh-CN" altLang="en-US" dirty="0"/>
              <a:t>的</a:t>
            </a:r>
            <a:r>
              <a:rPr lang="en-US" altLang="zh-CN" dirty="0"/>
              <a:t>Wi-Fi</a:t>
            </a:r>
            <a:r>
              <a:rPr lang="zh-CN" altLang="en-US" dirty="0"/>
              <a:t>信号强度就会比较弱，从而降低了</a:t>
            </a:r>
            <a:r>
              <a:rPr lang="en-US" altLang="zh-CN" dirty="0"/>
              <a:t>Wi-Fi</a:t>
            </a:r>
            <a:r>
              <a:rPr lang="zh-CN" altLang="en-US" dirty="0"/>
              <a:t>数据传送的速率。</a:t>
            </a:r>
          </a:p>
        </p:txBody>
      </p:sp>
      <p:grpSp>
        <p:nvGrpSpPr>
          <p:cNvPr id="15" name="组合 14">
            <a:extLst>
              <a:ext uri="{FF2B5EF4-FFF2-40B4-BE49-F238E27FC236}">
                <a16:creationId xmlns:a16="http://schemas.microsoft.com/office/drawing/2014/main" id="{60FB5602-736C-4C63-AA59-5164ABC33DC9}"/>
              </a:ext>
            </a:extLst>
          </p:cNvPr>
          <p:cNvGrpSpPr/>
          <p:nvPr/>
        </p:nvGrpSpPr>
        <p:grpSpPr>
          <a:xfrm>
            <a:off x="489643" y="3937211"/>
            <a:ext cx="11212711" cy="2299694"/>
            <a:chOff x="170639" y="3250092"/>
            <a:chExt cx="11880272" cy="3039773"/>
          </a:xfrm>
        </p:grpSpPr>
        <p:sp>
          <p:nvSpPr>
            <p:cNvPr id="16" name="矩形: 圆角 15">
              <a:extLst>
                <a:ext uri="{FF2B5EF4-FFF2-40B4-BE49-F238E27FC236}">
                  <a16:creationId xmlns:a16="http://schemas.microsoft.com/office/drawing/2014/main" id="{5DE71147-80B7-4569-84CD-7D7DD0F505FF}"/>
                </a:ext>
              </a:extLst>
            </p:cNvPr>
            <p:cNvSpPr/>
            <p:nvPr/>
          </p:nvSpPr>
          <p:spPr>
            <a:xfrm>
              <a:off x="170639" y="3250092"/>
              <a:ext cx="2110154" cy="114060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发送设备为多天线系统</a:t>
              </a:r>
            </a:p>
          </p:txBody>
        </p:sp>
        <p:sp>
          <p:nvSpPr>
            <p:cNvPr id="19" name="箭头: 右 18">
              <a:extLst>
                <a:ext uri="{FF2B5EF4-FFF2-40B4-BE49-F238E27FC236}">
                  <a16:creationId xmlns:a16="http://schemas.microsoft.com/office/drawing/2014/main" id="{99A1A6A4-9ED3-466A-873C-97EC5C80019A}"/>
                </a:ext>
              </a:extLst>
            </p:cNvPr>
            <p:cNvSpPr/>
            <p:nvPr/>
          </p:nvSpPr>
          <p:spPr>
            <a:xfrm>
              <a:off x="2280793" y="3841267"/>
              <a:ext cx="392069" cy="225083"/>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C0946038-8E33-41B0-8E60-599E394295C2}"/>
                </a:ext>
              </a:extLst>
            </p:cNvPr>
            <p:cNvSpPr/>
            <p:nvPr/>
          </p:nvSpPr>
          <p:spPr>
            <a:xfrm>
              <a:off x="2672862" y="3250092"/>
              <a:ext cx="2578162" cy="114060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发射设备对多天线辐射的信号进行幅度和相位调整</a:t>
              </a:r>
            </a:p>
          </p:txBody>
        </p:sp>
        <p:sp>
          <p:nvSpPr>
            <p:cNvPr id="22" name="箭头: 右 21">
              <a:extLst>
                <a:ext uri="{FF2B5EF4-FFF2-40B4-BE49-F238E27FC236}">
                  <a16:creationId xmlns:a16="http://schemas.microsoft.com/office/drawing/2014/main" id="{B555BCA4-9139-4C50-ABE3-74118EE16E12}"/>
                </a:ext>
              </a:extLst>
            </p:cNvPr>
            <p:cNvSpPr/>
            <p:nvPr/>
          </p:nvSpPr>
          <p:spPr>
            <a:xfrm>
              <a:off x="5264709" y="3828422"/>
              <a:ext cx="378382" cy="237927"/>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6E4FA3AA-3939-4567-86C3-58A40CF51337}"/>
                </a:ext>
              </a:extLst>
            </p:cNvPr>
            <p:cNvSpPr/>
            <p:nvPr/>
          </p:nvSpPr>
          <p:spPr>
            <a:xfrm>
              <a:off x="7361179" y="3728725"/>
              <a:ext cx="392069" cy="225083"/>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DCD45602-64B5-4001-9213-A300844CDAA5}"/>
                </a:ext>
              </a:extLst>
            </p:cNvPr>
            <p:cNvSpPr/>
            <p:nvPr/>
          </p:nvSpPr>
          <p:spPr>
            <a:xfrm>
              <a:off x="5643092" y="3250092"/>
              <a:ext cx="1670283" cy="114060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形成特定方向上的传播</a:t>
              </a:r>
            </a:p>
          </p:txBody>
        </p:sp>
        <p:sp>
          <p:nvSpPr>
            <p:cNvPr id="26" name="矩形: 圆角 25">
              <a:extLst>
                <a:ext uri="{FF2B5EF4-FFF2-40B4-BE49-F238E27FC236}">
                  <a16:creationId xmlns:a16="http://schemas.microsoft.com/office/drawing/2014/main" id="{5FC428C7-564C-40C9-B716-C6E80C8E6FEC}"/>
                </a:ext>
              </a:extLst>
            </p:cNvPr>
            <p:cNvSpPr/>
            <p:nvPr/>
          </p:nvSpPr>
          <p:spPr>
            <a:xfrm>
              <a:off x="7753247" y="3250092"/>
              <a:ext cx="2516167" cy="114060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把信号能量聚集在某个方向上进行传送</a:t>
              </a:r>
            </a:p>
          </p:txBody>
        </p:sp>
        <p:sp>
          <p:nvSpPr>
            <p:cNvPr id="27" name="箭头: 右 26">
              <a:extLst>
                <a:ext uri="{FF2B5EF4-FFF2-40B4-BE49-F238E27FC236}">
                  <a16:creationId xmlns:a16="http://schemas.microsoft.com/office/drawing/2014/main" id="{3E0C505E-7CC8-4420-8662-431C5E7AAB52}"/>
                </a:ext>
              </a:extLst>
            </p:cNvPr>
            <p:cNvSpPr/>
            <p:nvPr/>
          </p:nvSpPr>
          <p:spPr>
            <a:xfrm>
              <a:off x="10307966" y="3761110"/>
              <a:ext cx="392069" cy="225083"/>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圆角 27">
              <a:extLst>
                <a:ext uri="{FF2B5EF4-FFF2-40B4-BE49-F238E27FC236}">
                  <a16:creationId xmlns:a16="http://schemas.microsoft.com/office/drawing/2014/main" id="{C666EEEC-14E7-4AA3-8BB1-C7C69761EC6F}"/>
                </a:ext>
              </a:extLst>
            </p:cNvPr>
            <p:cNvSpPr/>
            <p:nvPr/>
          </p:nvSpPr>
          <p:spPr>
            <a:xfrm>
              <a:off x="10738585" y="3250092"/>
              <a:ext cx="1312326" cy="1140605"/>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发送波束成形技术</a:t>
              </a:r>
            </a:p>
          </p:txBody>
        </p:sp>
        <p:sp>
          <p:nvSpPr>
            <p:cNvPr id="29" name="矩形: 圆角 28">
              <a:extLst>
                <a:ext uri="{FF2B5EF4-FFF2-40B4-BE49-F238E27FC236}">
                  <a16:creationId xmlns:a16="http://schemas.microsoft.com/office/drawing/2014/main" id="{C45E5F72-6398-43A4-8B5D-552C98A0623F}"/>
                </a:ext>
              </a:extLst>
            </p:cNvPr>
            <p:cNvSpPr/>
            <p:nvPr/>
          </p:nvSpPr>
          <p:spPr>
            <a:xfrm>
              <a:off x="170639" y="4675434"/>
              <a:ext cx="1606923" cy="153262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波束成形技术</a:t>
              </a:r>
            </a:p>
          </p:txBody>
        </p:sp>
        <p:sp>
          <p:nvSpPr>
            <p:cNvPr id="30" name="箭头: 右 29">
              <a:extLst>
                <a:ext uri="{FF2B5EF4-FFF2-40B4-BE49-F238E27FC236}">
                  <a16:creationId xmlns:a16="http://schemas.microsoft.com/office/drawing/2014/main" id="{738B910C-1464-4F20-8B5F-2246B87FE5A1}"/>
                </a:ext>
              </a:extLst>
            </p:cNvPr>
            <p:cNvSpPr/>
            <p:nvPr/>
          </p:nvSpPr>
          <p:spPr>
            <a:xfrm>
              <a:off x="1777562" y="5219114"/>
              <a:ext cx="374795" cy="379828"/>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E052D176-1826-440A-A273-01089CDDB730}"/>
                </a:ext>
              </a:extLst>
            </p:cNvPr>
            <p:cNvSpPr/>
            <p:nvPr/>
          </p:nvSpPr>
          <p:spPr>
            <a:xfrm>
              <a:off x="2152357" y="4757245"/>
              <a:ext cx="6893169" cy="153262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扩大</a:t>
              </a:r>
              <a:r>
                <a:rPr lang="en-US" altLang="zh-CN" b="1" dirty="0">
                  <a:solidFill>
                    <a:schemeClr val="tx1"/>
                  </a:solidFill>
                </a:rPr>
                <a:t>Wi-Fi</a:t>
              </a:r>
              <a:r>
                <a:rPr lang="zh-CN" altLang="en-US" b="1" dirty="0">
                  <a:solidFill>
                    <a:schemeClr val="tx1"/>
                  </a:solidFill>
                </a:rPr>
                <a:t>传输距离和增强接收端的信噪比，降低其他方向上的干扰，理论上可以提高通信双方的最大吞吐量。</a:t>
              </a:r>
              <a:endParaRPr lang="en-US" altLang="zh-CN" b="1" dirty="0">
                <a:solidFill>
                  <a:schemeClr val="tx1"/>
                </a:solidFill>
              </a:endParaRPr>
            </a:p>
          </p:txBody>
        </p:sp>
      </p:grpSp>
      <p:sp>
        <p:nvSpPr>
          <p:cNvPr id="32" name="灯片编号占位符 18">
            <a:extLst>
              <a:ext uri="{FF2B5EF4-FFF2-40B4-BE49-F238E27FC236}">
                <a16:creationId xmlns:a16="http://schemas.microsoft.com/office/drawing/2014/main" id="{A89AD826-C03A-4DFF-BC16-8E59FC10724F}"/>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25</a:t>
            </a:fld>
            <a:endParaRPr lang="zh-CN" altLang="en-US" dirty="0"/>
          </a:p>
        </p:txBody>
      </p:sp>
    </p:spTree>
    <p:extLst>
      <p:ext uri="{BB962C8B-B14F-4D97-AF65-F5344CB8AC3E}">
        <p14:creationId xmlns:p14="http://schemas.microsoft.com/office/powerpoint/2010/main" val="2369932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a:xfrm>
            <a:off x="4028122" y="6356895"/>
            <a:ext cx="4114800" cy="365125"/>
          </a:xfrm>
        </p:spPr>
        <p:txBody>
          <a:bodyPr/>
          <a:lstStyle/>
          <a:p>
            <a:r>
              <a:rPr lang="zh-CN" altLang="en-US" dirty="0"/>
              <a:t>西安电子科技大学</a:t>
            </a:r>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1983621"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2544871" cy="516968"/>
          </a:xfrm>
        </p:spPr>
        <p:txBody>
          <a:bodyPr>
            <a:normAutofit fontScale="90000"/>
          </a:bodyPr>
          <a:lstStyle/>
          <a:p>
            <a:r>
              <a:rPr lang="zh-CN" altLang="en-US" sz="2500" b="1" dirty="0">
                <a:latin typeface="Times New Roman" panose="02020603050405020304" pitchFamily="18" charset="0"/>
                <a:cs typeface="Times New Roman" panose="02020603050405020304" pitchFamily="18" charset="0"/>
              </a:rPr>
              <a:t>波束成形技术</a:t>
            </a:r>
          </a:p>
        </p:txBody>
      </p:sp>
      <p:pic>
        <p:nvPicPr>
          <p:cNvPr id="32" name="图片 31">
            <a:extLst>
              <a:ext uri="{FF2B5EF4-FFF2-40B4-BE49-F238E27FC236}">
                <a16:creationId xmlns:a16="http://schemas.microsoft.com/office/drawing/2014/main" id="{AEEAA53F-5F55-43EE-A5CF-2A4A99CF6096}"/>
              </a:ext>
            </a:extLst>
          </p:cNvPr>
          <p:cNvPicPr>
            <a:picLocks noChangeAspect="1"/>
          </p:cNvPicPr>
          <p:nvPr/>
        </p:nvPicPr>
        <p:blipFill rotWithShape="1">
          <a:blip r:embed="rId3"/>
          <a:srcRect b="14272"/>
          <a:stretch/>
        </p:blipFill>
        <p:spPr>
          <a:xfrm>
            <a:off x="0" y="1938566"/>
            <a:ext cx="5667416" cy="1771933"/>
          </a:xfrm>
          <a:prstGeom prst="rect">
            <a:avLst/>
          </a:prstGeom>
        </p:spPr>
      </p:pic>
      <p:sp>
        <p:nvSpPr>
          <p:cNvPr id="3" name="文本框 2">
            <a:extLst>
              <a:ext uri="{FF2B5EF4-FFF2-40B4-BE49-F238E27FC236}">
                <a16:creationId xmlns:a16="http://schemas.microsoft.com/office/drawing/2014/main" id="{B27FC79D-0922-4D0E-B607-A0FA971DE47F}"/>
              </a:ext>
            </a:extLst>
          </p:cNvPr>
          <p:cNvSpPr txBox="1"/>
          <p:nvPr/>
        </p:nvSpPr>
        <p:spPr>
          <a:xfrm>
            <a:off x="1609646" y="3727223"/>
            <a:ext cx="1719853" cy="290977"/>
          </a:xfrm>
          <a:prstGeom prst="rect">
            <a:avLst/>
          </a:prstGeom>
          <a:noFill/>
        </p:spPr>
        <p:txBody>
          <a:bodyPr wrap="square" rtlCol="0">
            <a:spAutoFit/>
          </a:bodyPr>
          <a:lstStyle/>
          <a:p>
            <a:pPr algn="just" hangingPunct="0">
              <a:lnSpc>
                <a:spcPct val="130000"/>
              </a:lnSpc>
            </a:pPr>
            <a:r>
              <a:rPr lang="zh-CN" altLang="en-US" sz="1100" b="1" spc="100" dirty="0">
                <a:latin typeface="思源黑体 CN Normal" panose="020B0400000000000000" pitchFamily="34" charset="-122"/>
                <a:ea typeface="思源黑体 CN Normal" panose="020B0400000000000000" pitchFamily="34" charset="-122"/>
              </a:rPr>
              <a:t>单用户信道的探测过程</a:t>
            </a:r>
          </a:p>
        </p:txBody>
      </p:sp>
      <p:pic>
        <p:nvPicPr>
          <p:cNvPr id="33" name="图片 32">
            <a:extLst>
              <a:ext uri="{FF2B5EF4-FFF2-40B4-BE49-F238E27FC236}">
                <a16:creationId xmlns:a16="http://schemas.microsoft.com/office/drawing/2014/main" id="{03A3CD5A-6580-4DC9-BFBE-C692CF7CAA20}"/>
              </a:ext>
            </a:extLst>
          </p:cNvPr>
          <p:cNvPicPr>
            <a:picLocks noChangeAspect="1"/>
          </p:cNvPicPr>
          <p:nvPr/>
        </p:nvPicPr>
        <p:blipFill rotWithShape="1">
          <a:blip r:embed="rId4"/>
          <a:srcRect b="7374"/>
          <a:stretch/>
        </p:blipFill>
        <p:spPr>
          <a:xfrm>
            <a:off x="5086298" y="3429000"/>
            <a:ext cx="7105702" cy="2699747"/>
          </a:xfrm>
          <a:prstGeom prst="rect">
            <a:avLst/>
          </a:prstGeom>
        </p:spPr>
      </p:pic>
      <p:sp>
        <p:nvSpPr>
          <p:cNvPr id="9" name="文本框 8">
            <a:extLst>
              <a:ext uri="{FF2B5EF4-FFF2-40B4-BE49-F238E27FC236}">
                <a16:creationId xmlns:a16="http://schemas.microsoft.com/office/drawing/2014/main" id="{FBE0D0E0-DAA6-45A3-AFD6-872DEDD948DA}"/>
              </a:ext>
            </a:extLst>
          </p:cNvPr>
          <p:cNvSpPr txBox="1"/>
          <p:nvPr/>
        </p:nvSpPr>
        <p:spPr>
          <a:xfrm>
            <a:off x="8184276" y="6062231"/>
            <a:ext cx="1715445" cy="294119"/>
          </a:xfrm>
          <a:prstGeom prst="rect">
            <a:avLst/>
          </a:prstGeom>
          <a:noFill/>
        </p:spPr>
        <p:txBody>
          <a:bodyPr wrap="square" rtlCol="0">
            <a:spAutoFit/>
          </a:bodyPr>
          <a:lstStyle/>
          <a:p>
            <a:pPr algn="just" hangingPunct="0">
              <a:lnSpc>
                <a:spcPct val="130000"/>
              </a:lnSpc>
            </a:pPr>
            <a:r>
              <a:rPr lang="zh-CN" altLang="en-US" sz="1100" b="1" spc="100" dirty="0">
                <a:ea typeface="思源黑体 CN Normal" panose="020B0400000000000000" pitchFamily="34" charset="-122"/>
              </a:rPr>
              <a:t>多用户信道的探测过程</a:t>
            </a:r>
          </a:p>
        </p:txBody>
      </p:sp>
      <p:sp>
        <p:nvSpPr>
          <p:cNvPr id="34" name="椭圆 33">
            <a:extLst>
              <a:ext uri="{FF2B5EF4-FFF2-40B4-BE49-F238E27FC236}">
                <a16:creationId xmlns:a16="http://schemas.microsoft.com/office/drawing/2014/main" id="{5ADE51A5-0433-4B51-B2A2-1F14518398CA}"/>
              </a:ext>
            </a:extLst>
          </p:cNvPr>
          <p:cNvSpPr/>
          <p:nvPr/>
        </p:nvSpPr>
        <p:spPr>
          <a:xfrm>
            <a:off x="6233500" y="973375"/>
            <a:ext cx="5387926" cy="7980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发送端的探测过程</a:t>
            </a:r>
          </a:p>
        </p:txBody>
      </p:sp>
      <p:sp>
        <p:nvSpPr>
          <p:cNvPr id="35" name="椭圆 34">
            <a:extLst>
              <a:ext uri="{FF2B5EF4-FFF2-40B4-BE49-F238E27FC236}">
                <a16:creationId xmlns:a16="http://schemas.microsoft.com/office/drawing/2014/main" id="{1360694C-C869-4AFB-907F-8ACCE4E31A1C}"/>
              </a:ext>
            </a:extLst>
          </p:cNvPr>
          <p:cNvSpPr/>
          <p:nvPr/>
        </p:nvSpPr>
        <p:spPr>
          <a:xfrm>
            <a:off x="6233500" y="2284778"/>
            <a:ext cx="5387926" cy="79801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接收端反馈信道信息</a:t>
            </a:r>
          </a:p>
        </p:txBody>
      </p:sp>
      <p:grpSp>
        <p:nvGrpSpPr>
          <p:cNvPr id="36" name="组合 35">
            <a:extLst>
              <a:ext uri="{FF2B5EF4-FFF2-40B4-BE49-F238E27FC236}">
                <a16:creationId xmlns:a16="http://schemas.microsoft.com/office/drawing/2014/main" id="{D0441A54-C653-48BE-8364-3B9B8E44EED8}"/>
              </a:ext>
            </a:extLst>
          </p:cNvPr>
          <p:cNvGrpSpPr/>
          <p:nvPr/>
        </p:nvGrpSpPr>
        <p:grpSpPr>
          <a:xfrm>
            <a:off x="965894" y="4078169"/>
            <a:ext cx="3764803" cy="2321426"/>
            <a:chOff x="215263" y="3246762"/>
            <a:chExt cx="4139023" cy="3096909"/>
          </a:xfrm>
        </p:grpSpPr>
        <p:sp>
          <p:nvSpPr>
            <p:cNvPr id="37" name="椭圆 36">
              <a:extLst>
                <a:ext uri="{FF2B5EF4-FFF2-40B4-BE49-F238E27FC236}">
                  <a16:creationId xmlns:a16="http://schemas.microsoft.com/office/drawing/2014/main" id="{90950412-1247-46D7-8A90-1D61E80DF67E}"/>
                </a:ext>
              </a:extLst>
            </p:cNvPr>
            <p:cNvSpPr/>
            <p:nvPr/>
          </p:nvSpPr>
          <p:spPr>
            <a:xfrm>
              <a:off x="215263" y="3246762"/>
              <a:ext cx="4139023" cy="5919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发送端的广播探测过程</a:t>
              </a:r>
            </a:p>
          </p:txBody>
        </p:sp>
        <p:sp>
          <p:nvSpPr>
            <p:cNvPr id="38" name="椭圆 37">
              <a:extLst>
                <a:ext uri="{FF2B5EF4-FFF2-40B4-BE49-F238E27FC236}">
                  <a16:creationId xmlns:a16="http://schemas.microsoft.com/office/drawing/2014/main" id="{B75605CA-FE7C-456F-B44F-F44BCC44ECD1}"/>
                </a:ext>
              </a:extLst>
            </p:cNvPr>
            <p:cNvSpPr/>
            <p:nvPr/>
          </p:nvSpPr>
          <p:spPr>
            <a:xfrm>
              <a:off x="215263" y="3842858"/>
              <a:ext cx="4139023" cy="591971"/>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接收端反馈信道信息</a:t>
              </a:r>
            </a:p>
          </p:txBody>
        </p:sp>
        <p:sp>
          <p:nvSpPr>
            <p:cNvPr id="39" name="椭圆 38">
              <a:extLst>
                <a:ext uri="{FF2B5EF4-FFF2-40B4-BE49-F238E27FC236}">
                  <a16:creationId xmlns:a16="http://schemas.microsoft.com/office/drawing/2014/main" id="{0248516F-43FC-4B3D-A28D-65818F95B92D}"/>
                </a:ext>
              </a:extLst>
            </p:cNvPr>
            <p:cNvSpPr/>
            <p:nvPr/>
          </p:nvSpPr>
          <p:spPr>
            <a:xfrm>
              <a:off x="215263" y="4487330"/>
              <a:ext cx="4139023" cy="5919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发送端处理反馈的信道信息</a:t>
              </a:r>
            </a:p>
          </p:txBody>
        </p:sp>
        <p:sp>
          <p:nvSpPr>
            <p:cNvPr id="40" name="椭圆 39">
              <a:extLst>
                <a:ext uri="{FF2B5EF4-FFF2-40B4-BE49-F238E27FC236}">
                  <a16:creationId xmlns:a16="http://schemas.microsoft.com/office/drawing/2014/main" id="{9E161D7B-356D-4446-9E23-42CC3A6355E6}"/>
                </a:ext>
              </a:extLst>
            </p:cNvPr>
            <p:cNvSpPr/>
            <p:nvPr/>
          </p:nvSpPr>
          <p:spPr>
            <a:xfrm>
              <a:off x="215263" y="5107662"/>
              <a:ext cx="4139023" cy="591971"/>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接收端继续发送反馈信息</a:t>
              </a:r>
            </a:p>
          </p:txBody>
        </p:sp>
        <p:sp>
          <p:nvSpPr>
            <p:cNvPr id="41" name="椭圆 40">
              <a:extLst>
                <a:ext uri="{FF2B5EF4-FFF2-40B4-BE49-F238E27FC236}">
                  <a16:creationId xmlns:a16="http://schemas.microsoft.com/office/drawing/2014/main" id="{BF584B6C-6BEE-4CE0-AC8A-ED87DAC16FD8}"/>
                </a:ext>
              </a:extLst>
            </p:cNvPr>
            <p:cNvSpPr/>
            <p:nvPr/>
          </p:nvSpPr>
          <p:spPr>
            <a:xfrm>
              <a:off x="215263" y="5751700"/>
              <a:ext cx="4139023" cy="59197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发送端开始波束成形</a:t>
              </a:r>
            </a:p>
          </p:txBody>
        </p:sp>
      </p:grpSp>
      <p:sp>
        <p:nvSpPr>
          <p:cNvPr id="24" name="灯片编号占位符 18">
            <a:extLst>
              <a:ext uri="{FF2B5EF4-FFF2-40B4-BE49-F238E27FC236}">
                <a16:creationId xmlns:a16="http://schemas.microsoft.com/office/drawing/2014/main" id="{96F0F20C-5442-4B82-BDD4-2F673E903F76}"/>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26</a:t>
            </a:fld>
            <a:endParaRPr lang="zh-CN" altLang="en-US" dirty="0"/>
          </a:p>
        </p:txBody>
      </p:sp>
    </p:spTree>
    <p:extLst>
      <p:ext uri="{BB962C8B-B14F-4D97-AF65-F5344CB8AC3E}">
        <p14:creationId xmlns:p14="http://schemas.microsoft.com/office/powerpoint/2010/main" val="353701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MAC</a:t>
            </a:r>
            <a:r>
              <a:rPr lang="zh-CN" altLang="en-US" sz="1400" b="1" spc="100" dirty="0">
                <a:ea typeface="思源黑体 CN Normal" panose="020B0400000000000000" pitchFamily="34" charset="-122"/>
              </a:rPr>
              <a:t>层的帧类型</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Wi-Fi MAC</a:t>
            </a:r>
            <a:r>
              <a:rPr lang="zh-CN" altLang="en-US" sz="2500" b="1" dirty="0">
                <a:latin typeface="Times New Roman" panose="02020603050405020304" pitchFamily="18" charset="0"/>
                <a:cs typeface="Times New Roman" panose="02020603050405020304" pitchFamily="18" charset="0"/>
              </a:rPr>
              <a:t>层标准</a:t>
            </a:r>
          </a:p>
        </p:txBody>
      </p:sp>
      <p:sp>
        <p:nvSpPr>
          <p:cNvPr id="19" name="文本框 18">
            <a:extLst>
              <a:ext uri="{FF2B5EF4-FFF2-40B4-BE49-F238E27FC236}">
                <a16:creationId xmlns:a16="http://schemas.microsoft.com/office/drawing/2014/main" id="{1F880325-18B6-43CF-A4D4-DB9AA98992F9}"/>
              </a:ext>
            </a:extLst>
          </p:cNvPr>
          <p:cNvSpPr txBox="1"/>
          <p:nvPr/>
        </p:nvSpPr>
        <p:spPr>
          <a:xfrm>
            <a:off x="-1" y="2061074"/>
            <a:ext cx="1905635" cy="368300"/>
          </a:xfrm>
          <a:prstGeom prst="rect">
            <a:avLst/>
          </a:prstGeom>
          <a:noFill/>
        </p:spPr>
        <p:txBody>
          <a:bodyPr wrap="square" rtlCol="0">
            <a:spAutoFit/>
          </a:bodyPr>
          <a:lstStyle/>
          <a:p>
            <a:r>
              <a:rPr lang="zh-CN" altLang="en-US" b="1" dirty="0">
                <a:solidFill>
                  <a:srgbClr val="FF0000"/>
                </a:solidFill>
              </a:rPr>
              <a:t>数据帧</a:t>
            </a:r>
          </a:p>
        </p:txBody>
      </p:sp>
      <p:pic>
        <p:nvPicPr>
          <p:cNvPr id="20" name="图片 19">
            <a:extLst>
              <a:ext uri="{FF2B5EF4-FFF2-40B4-BE49-F238E27FC236}">
                <a16:creationId xmlns:a16="http://schemas.microsoft.com/office/drawing/2014/main" id="{F4402C95-98BF-4D6C-8767-270D30F7DEA9}"/>
              </a:ext>
            </a:extLst>
          </p:cNvPr>
          <p:cNvPicPr>
            <a:picLocks noChangeAspect="1"/>
          </p:cNvPicPr>
          <p:nvPr/>
        </p:nvPicPr>
        <p:blipFill rotWithShape="1">
          <a:blip r:embed="rId3"/>
          <a:srcRect t="10009"/>
          <a:stretch/>
        </p:blipFill>
        <p:spPr>
          <a:xfrm>
            <a:off x="90735" y="3388375"/>
            <a:ext cx="7893456" cy="3314552"/>
          </a:xfrm>
          <a:prstGeom prst="rect">
            <a:avLst/>
          </a:prstGeom>
        </p:spPr>
      </p:pic>
      <p:sp>
        <p:nvSpPr>
          <p:cNvPr id="2" name="文本框 1">
            <a:extLst>
              <a:ext uri="{FF2B5EF4-FFF2-40B4-BE49-F238E27FC236}">
                <a16:creationId xmlns:a16="http://schemas.microsoft.com/office/drawing/2014/main" id="{DA9D0283-D40B-418B-91B4-1ED96B355EF6}"/>
              </a:ext>
            </a:extLst>
          </p:cNvPr>
          <p:cNvSpPr txBox="1"/>
          <p:nvPr/>
        </p:nvSpPr>
        <p:spPr>
          <a:xfrm>
            <a:off x="1617835" y="2938129"/>
            <a:ext cx="4565983"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表</a:t>
            </a:r>
            <a:r>
              <a:rPr lang="en-US" altLang="zh-CN" sz="1400" b="1" spc="100" dirty="0">
                <a:ea typeface="思源黑体 CN Normal" panose="020B0400000000000000" pitchFamily="34" charset="-122"/>
              </a:rPr>
              <a:t>1-</a:t>
            </a:r>
            <a:r>
              <a:rPr lang="zh-CN" altLang="en-US" sz="1400" b="1" spc="100" dirty="0">
                <a:ea typeface="思源黑体 CN Normal" panose="020B0400000000000000" pitchFamily="34" charset="-122"/>
              </a:rPr>
              <a:t>业务数据优先级与无线接入类型的映射</a:t>
            </a:r>
          </a:p>
        </p:txBody>
      </p:sp>
      <p:pic>
        <p:nvPicPr>
          <p:cNvPr id="22" name="图片 21">
            <a:extLst>
              <a:ext uri="{FF2B5EF4-FFF2-40B4-BE49-F238E27FC236}">
                <a16:creationId xmlns:a16="http://schemas.microsoft.com/office/drawing/2014/main" id="{8AE45258-BC8E-46AA-80F7-6137ED458807}"/>
              </a:ext>
            </a:extLst>
          </p:cNvPr>
          <p:cNvPicPr>
            <a:picLocks noChangeAspect="1"/>
          </p:cNvPicPr>
          <p:nvPr/>
        </p:nvPicPr>
        <p:blipFill rotWithShape="1">
          <a:blip r:embed="rId4"/>
          <a:srcRect t="10328"/>
          <a:stretch/>
        </p:blipFill>
        <p:spPr>
          <a:xfrm>
            <a:off x="5402317" y="1285008"/>
            <a:ext cx="6789683" cy="1804901"/>
          </a:xfrm>
          <a:prstGeom prst="rect">
            <a:avLst/>
          </a:prstGeom>
        </p:spPr>
      </p:pic>
      <p:sp>
        <p:nvSpPr>
          <p:cNvPr id="10" name="文本框 9">
            <a:extLst>
              <a:ext uri="{FF2B5EF4-FFF2-40B4-BE49-F238E27FC236}">
                <a16:creationId xmlns:a16="http://schemas.microsoft.com/office/drawing/2014/main" id="{401DDE98-8ECA-419B-9C4C-796D9829DC86}"/>
              </a:ext>
            </a:extLst>
          </p:cNvPr>
          <p:cNvSpPr txBox="1"/>
          <p:nvPr/>
        </p:nvSpPr>
        <p:spPr>
          <a:xfrm>
            <a:off x="8069150" y="935810"/>
            <a:ext cx="2102069"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表</a:t>
            </a:r>
            <a:r>
              <a:rPr lang="en-US" altLang="zh-CN" sz="1400" b="1" spc="100" dirty="0">
                <a:ea typeface="思源黑体 CN Normal" panose="020B0400000000000000" pitchFamily="34" charset="-122"/>
              </a:rPr>
              <a:t>2-</a:t>
            </a:r>
            <a:r>
              <a:rPr lang="zh-CN" altLang="en-US" sz="1400" b="1" spc="100" dirty="0">
                <a:ea typeface="思源黑体 CN Normal" panose="020B0400000000000000" pitchFamily="34" charset="-122"/>
              </a:rPr>
              <a:t>数据帧的类型</a:t>
            </a:r>
          </a:p>
        </p:txBody>
      </p:sp>
      <p:sp>
        <p:nvSpPr>
          <p:cNvPr id="14" name="灯片编号占位符 18">
            <a:extLst>
              <a:ext uri="{FF2B5EF4-FFF2-40B4-BE49-F238E27FC236}">
                <a16:creationId xmlns:a16="http://schemas.microsoft.com/office/drawing/2014/main" id="{B0ED0865-B308-4980-94C5-CAC1B9BDC4B5}"/>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27</a:t>
            </a:fld>
            <a:endParaRPr lang="zh-CN" altLang="en-US" dirty="0"/>
          </a:p>
        </p:txBody>
      </p:sp>
    </p:spTree>
    <p:extLst>
      <p:ext uri="{BB962C8B-B14F-4D97-AF65-F5344CB8AC3E}">
        <p14:creationId xmlns:p14="http://schemas.microsoft.com/office/powerpoint/2010/main" val="4253594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en-US" altLang="zh-CN" sz="2500" b="1" dirty="0">
                <a:latin typeface="Times New Roman" panose="02020603050405020304" pitchFamily="18" charset="0"/>
                <a:cs typeface="Times New Roman" panose="02020603050405020304" pitchFamily="18" charset="0"/>
              </a:rPr>
              <a:t>Wi-Fi MAC</a:t>
            </a:r>
            <a:r>
              <a:rPr lang="zh-CN" altLang="en-US" sz="2500" b="1" dirty="0">
                <a:latin typeface="Times New Roman" panose="02020603050405020304" pitchFamily="18" charset="0"/>
                <a:cs typeface="Times New Roman" panose="02020603050405020304" pitchFamily="18" charset="0"/>
              </a:rPr>
              <a:t>层标准</a:t>
            </a:r>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677251"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402366"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MAC</a:t>
            </a:r>
            <a:r>
              <a:rPr lang="zh-CN" altLang="en-US" sz="1400" b="1" spc="100" dirty="0">
                <a:ea typeface="思源黑体 CN Normal" panose="020B0400000000000000" pitchFamily="34" charset="-122"/>
              </a:rPr>
              <a:t>层的数据发送和接收</a:t>
            </a:r>
          </a:p>
        </p:txBody>
      </p:sp>
      <p:sp>
        <p:nvSpPr>
          <p:cNvPr id="19" name="文本框 18">
            <a:extLst>
              <a:ext uri="{FF2B5EF4-FFF2-40B4-BE49-F238E27FC236}">
                <a16:creationId xmlns:a16="http://schemas.microsoft.com/office/drawing/2014/main" id="{1F880325-18B6-43CF-A4D4-DB9AA98992F9}"/>
              </a:ext>
            </a:extLst>
          </p:cNvPr>
          <p:cNvSpPr txBox="1"/>
          <p:nvPr/>
        </p:nvSpPr>
        <p:spPr>
          <a:xfrm>
            <a:off x="-1" y="2061074"/>
            <a:ext cx="1905635" cy="368300"/>
          </a:xfrm>
          <a:prstGeom prst="rect">
            <a:avLst/>
          </a:prstGeom>
          <a:noFill/>
        </p:spPr>
        <p:txBody>
          <a:bodyPr wrap="square" rtlCol="0">
            <a:spAutoFit/>
          </a:bodyPr>
          <a:lstStyle/>
          <a:p>
            <a:r>
              <a:rPr lang="zh-CN" altLang="en-US" b="1" dirty="0"/>
              <a:t>数据帧</a:t>
            </a:r>
          </a:p>
        </p:txBody>
      </p:sp>
      <p:pic>
        <p:nvPicPr>
          <p:cNvPr id="14" name="图片 13">
            <a:extLst>
              <a:ext uri="{FF2B5EF4-FFF2-40B4-BE49-F238E27FC236}">
                <a16:creationId xmlns:a16="http://schemas.microsoft.com/office/drawing/2014/main" id="{263449EA-E944-428D-889A-A8FA8D2C5F91}"/>
              </a:ext>
            </a:extLst>
          </p:cNvPr>
          <p:cNvPicPr>
            <a:picLocks noChangeAspect="1"/>
          </p:cNvPicPr>
          <p:nvPr/>
        </p:nvPicPr>
        <p:blipFill rotWithShape="1">
          <a:blip r:embed="rId3"/>
          <a:srcRect t="6892" b="5666"/>
          <a:stretch/>
        </p:blipFill>
        <p:spPr>
          <a:xfrm>
            <a:off x="2103465" y="1938566"/>
            <a:ext cx="8443469" cy="4388645"/>
          </a:xfrm>
          <a:prstGeom prst="rect">
            <a:avLst/>
          </a:prstGeom>
        </p:spPr>
      </p:pic>
      <p:sp>
        <p:nvSpPr>
          <p:cNvPr id="3" name="文本框 2">
            <a:extLst>
              <a:ext uri="{FF2B5EF4-FFF2-40B4-BE49-F238E27FC236}">
                <a16:creationId xmlns:a16="http://schemas.microsoft.com/office/drawing/2014/main" id="{1321232A-9BF4-4A01-B3B2-0CBF6F4D99C1}"/>
              </a:ext>
            </a:extLst>
          </p:cNvPr>
          <p:cNvSpPr txBox="1"/>
          <p:nvPr/>
        </p:nvSpPr>
        <p:spPr>
          <a:xfrm>
            <a:off x="4573428" y="6253654"/>
            <a:ext cx="3614131"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数据帧或管理帧的两种收发的交互过程</a:t>
            </a:r>
          </a:p>
        </p:txBody>
      </p:sp>
      <p:sp>
        <p:nvSpPr>
          <p:cNvPr id="13" name="日期占位符 16">
            <a:extLst>
              <a:ext uri="{FF2B5EF4-FFF2-40B4-BE49-F238E27FC236}">
                <a16:creationId xmlns:a16="http://schemas.microsoft.com/office/drawing/2014/main" id="{47D98BF2-4DE2-4026-A129-BBE65CA9CB8F}"/>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15" name="灯片编号占位符 18">
            <a:extLst>
              <a:ext uri="{FF2B5EF4-FFF2-40B4-BE49-F238E27FC236}">
                <a16:creationId xmlns:a16="http://schemas.microsoft.com/office/drawing/2014/main" id="{D241A652-42C1-4397-9E1C-450A25011164}"/>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28</a:t>
            </a:fld>
            <a:endParaRPr lang="zh-CN" altLang="en-US" dirty="0"/>
          </a:p>
        </p:txBody>
      </p:sp>
    </p:spTree>
    <p:extLst>
      <p:ext uri="{BB962C8B-B14F-4D97-AF65-F5344CB8AC3E}">
        <p14:creationId xmlns:p14="http://schemas.microsoft.com/office/powerpoint/2010/main" val="1758392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59" y="1589368"/>
            <a:ext cx="3094771"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的无限媒介接入技术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4565983"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Wi-Fi </a:t>
            </a:r>
            <a:r>
              <a:rPr lang="zh-CN" altLang="en-US" sz="2500" b="1" dirty="0">
                <a:latin typeface="Times New Roman" panose="02020603050405020304" pitchFamily="18" charset="0"/>
                <a:cs typeface="Times New Roman" panose="02020603050405020304" pitchFamily="18" charset="0"/>
              </a:rPr>
              <a:t>的无线媒介接入原理</a:t>
            </a:r>
          </a:p>
        </p:txBody>
      </p:sp>
      <p:pic>
        <p:nvPicPr>
          <p:cNvPr id="11" name="图片 10">
            <a:extLst>
              <a:ext uri="{FF2B5EF4-FFF2-40B4-BE49-F238E27FC236}">
                <a16:creationId xmlns:a16="http://schemas.microsoft.com/office/drawing/2014/main" id="{72EB6127-3C71-4302-B6DC-ECD2529B6516}"/>
              </a:ext>
            </a:extLst>
          </p:cNvPr>
          <p:cNvPicPr>
            <a:picLocks noChangeAspect="1"/>
          </p:cNvPicPr>
          <p:nvPr/>
        </p:nvPicPr>
        <p:blipFill rotWithShape="1">
          <a:blip r:embed="rId3"/>
          <a:srcRect l="4698" t="985" r="6291" b="5874"/>
          <a:stretch/>
        </p:blipFill>
        <p:spPr>
          <a:xfrm>
            <a:off x="54458" y="2244019"/>
            <a:ext cx="4206486" cy="3173542"/>
          </a:xfrm>
          <a:prstGeom prst="rect">
            <a:avLst/>
          </a:prstGeom>
        </p:spPr>
      </p:pic>
      <p:sp>
        <p:nvSpPr>
          <p:cNvPr id="3" name="文本框 2">
            <a:extLst>
              <a:ext uri="{FF2B5EF4-FFF2-40B4-BE49-F238E27FC236}">
                <a16:creationId xmlns:a16="http://schemas.microsoft.com/office/drawing/2014/main" id="{4F9594E0-D763-42EB-BE18-42E8AEFF00EB}"/>
              </a:ext>
            </a:extLst>
          </p:cNvPr>
          <p:cNvSpPr txBox="1"/>
          <p:nvPr/>
        </p:nvSpPr>
        <p:spPr>
          <a:xfrm>
            <a:off x="1203959" y="5466446"/>
            <a:ext cx="2144111"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数据发送冲突的例子</a:t>
            </a:r>
          </a:p>
        </p:txBody>
      </p:sp>
      <p:pic>
        <p:nvPicPr>
          <p:cNvPr id="14" name="图片 13">
            <a:extLst>
              <a:ext uri="{FF2B5EF4-FFF2-40B4-BE49-F238E27FC236}">
                <a16:creationId xmlns:a16="http://schemas.microsoft.com/office/drawing/2014/main" id="{E2898108-B674-48F0-9359-BD2731FAC1B5}"/>
              </a:ext>
            </a:extLst>
          </p:cNvPr>
          <p:cNvPicPr>
            <a:picLocks noChangeAspect="1"/>
          </p:cNvPicPr>
          <p:nvPr/>
        </p:nvPicPr>
        <p:blipFill rotWithShape="1">
          <a:blip r:embed="rId4"/>
          <a:srcRect b="9739"/>
          <a:stretch/>
        </p:blipFill>
        <p:spPr>
          <a:xfrm>
            <a:off x="4260945" y="2231452"/>
            <a:ext cx="7931056" cy="3363098"/>
          </a:xfrm>
          <a:prstGeom prst="rect">
            <a:avLst/>
          </a:prstGeom>
        </p:spPr>
      </p:pic>
      <p:sp>
        <p:nvSpPr>
          <p:cNvPr id="9" name="文本框 8">
            <a:extLst>
              <a:ext uri="{FF2B5EF4-FFF2-40B4-BE49-F238E27FC236}">
                <a16:creationId xmlns:a16="http://schemas.microsoft.com/office/drawing/2014/main" id="{DD282B33-E17D-4895-BF44-32BEA57858BB}"/>
              </a:ext>
            </a:extLst>
          </p:cNvPr>
          <p:cNvSpPr txBox="1"/>
          <p:nvPr/>
        </p:nvSpPr>
        <p:spPr>
          <a:xfrm>
            <a:off x="7246375" y="5466446"/>
            <a:ext cx="2477729"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 </a:t>
            </a:r>
            <a:r>
              <a:rPr lang="zh-CN" altLang="en-US" sz="1400" b="1" spc="100" dirty="0">
                <a:ea typeface="思源黑体 CN Normal" panose="020B0400000000000000" pitchFamily="34" charset="-122"/>
              </a:rPr>
              <a:t>无线接入媒介</a:t>
            </a:r>
          </a:p>
        </p:txBody>
      </p:sp>
      <p:cxnSp>
        <p:nvCxnSpPr>
          <p:cNvPr id="15" name="直接连接符 14">
            <a:extLst>
              <a:ext uri="{FF2B5EF4-FFF2-40B4-BE49-F238E27FC236}">
                <a16:creationId xmlns:a16="http://schemas.microsoft.com/office/drawing/2014/main" id="{43448C8B-0F86-4C93-B8D3-0F160A8BCB4D}"/>
              </a:ext>
            </a:extLst>
          </p:cNvPr>
          <p:cNvCxnSpPr/>
          <p:nvPr/>
        </p:nvCxnSpPr>
        <p:spPr>
          <a:xfrm>
            <a:off x="4260944" y="2244019"/>
            <a:ext cx="0" cy="3350531"/>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6" name="日期占位符 16">
            <a:extLst>
              <a:ext uri="{FF2B5EF4-FFF2-40B4-BE49-F238E27FC236}">
                <a16:creationId xmlns:a16="http://schemas.microsoft.com/office/drawing/2014/main" id="{0E527439-DF79-4537-AA6A-F892ADDF2F4A}"/>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17" name="灯片编号占位符 18">
            <a:extLst>
              <a:ext uri="{FF2B5EF4-FFF2-40B4-BE49-F238E27FC236}">
                <a16:creationId xmlns:a16="http://schemas.microsoft.com/office/drawing/2014/main" id="{126C6A84-36AC-41F5-B0E2-B0897A5E9531}"/>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29</a:t>
            </a:fld>
            <a:endParaRPr lang="zh-CN" altLang="en-US" dirty="0"/>
          </a:p>
        </p:txBody>
      </p:sp>
    </p:spTree>
    <p:extLst>
      <p:ext uri="{BB962C8B-B14F-4D97-AF65-F5344CB8AC3E}">
        <p14:creationId xmlns:p14="http://schemas.microsoft.com/office/powerpoint/2010/main" val="273064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15831" y="2523918"/>
            <a:ext cx="6486964" cy="2472855"/>
            <a:chOff x="1163516" y="924560"/>
            <a:chExt cx="6486964" cy="2472855"/>
          </a:xfrm>
        </p:grpSpPr>
        <p:sp>
          <p:nvSpPr>
            <p:cNvPr id="23" name="文本框 22"/>
            <p:cNvSpPr txBox="1"/>
            <p:nvPr/>
          </p:nvSpPr>
          <p:spPr>
            <a:xfrm>
              <a:off x="1377020" y="924560"/>
              <a:ext cx="619080" cy="1067921"/>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1</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923130" y="1377240"/>
              <a:ext cx="1680781" cy="525913"/>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One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163516" y="1831430"/>
              <a:ext cx="3957558" cy="987963"/>
            </a:xfrm>
            <a:prstGeom prst="rect">
              <a:avLst/>
            </a:prstGeom>
            <a:noFill/>
          </p:spPr>
          <p:txBody>
            <a:bodyPr wrap="none" rtlCol="0">
              <a:spAutoFit/>
            </a:bodyPr>
            <a:lstStyle/>
            <a:p>
              <a:pPr algn="ctr" hangingPunct="0">
                <a:lnSpc>
                  <a:spcPct val="150000"/>
                </a:lnSpc>
              </a:pPr>
              <a:r>
                <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a:t>
              </a:r>
              <a:r>
                <a:rPr lang="zh-CN" altLang="en-US"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技术概述</a:t>
              </a:r>
              <a:endPar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85875CEC-C75D-4FC6-B89A-C251D5BDD37E}"/>
              </a:ext>
            </a:extLst>
          </p:cNvPr>
          <p:cNvSpPr txBox="1"/>
          <p:nvPr/>
        </p:nvSpPr>
        <p:spPr>
          <a:xfrm>
            <a:off x="3343050" y="844143"/>
            <a:ext cx="8555261" cy="2262158"/>
          </a:xfrm>
          <a:prstGeom prst="rect">
            <a:avLst/>
          </a:prstGeom>
          <a:noFill/>
        </p:spPr>
        <p:txBody>
          <a:bodyPr wrap="square" rtlCol="0">
            <a:spAutoFit/>
          </a:bodyPr>
          <a:lstStyle/>
          <a:p>
            <a:pPr>
              <a:lnSpc>
                <a:spcPct val="150000"/>
              </a:lnSpc>
            </a:pP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Wi-Fi</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技术是电气与电子工程师协会（</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Institute of Electrical and Electronics Engineers, IEEE)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制定的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802.11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系列的无线局域网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(Wireless Local Area Network, WLAN)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标准。</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Wi-Fi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技术全称为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Wireless Fidelity,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即 “无线保真性”。它的商标归属于一个非盈利机构，即行业推动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Wi-Fi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联盟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(Wi-Fi Alliance, WFA)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对遵循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802.11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标准的产品的品质与兼容进行认证，同时也是一个规范网络的技术。</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Wi-Fi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标准指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Wi-Fi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的标准统称为 “</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Wi-Fi”</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，不过人们经常把其中的 “</a:t>
            </a:r>
            <a:r>
              <a:rPr lang="en-US" altLang="zh-CN" sz="1600" b="1" spc="100" dirty="0" err="1">
                <a:latin typeface="Times New Roman" panose="02020603050405020304" pitchFamily="18" charset="0"/>
                <a:ea typeface="思源宋体 Heavy" panose="02020900000000000000" pitchFamily="18" charset="-122"/>
                <a:cs typeface="Times New Roman" panose="02020603050405020304" pitchFamily="18" charset="0"/>
              </a:rPr>
              <a:t>WiFi</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 </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或 “</a:t>
            </a:r>
            <a:r>
              <a:rPr lang="en-US" altLang="zh-CN" sz="1600" b="1" spc="100" dirty="0" err="1">
                <a:latin typeface="Times New Roman" panose="02020603050405020304" pitchFamily="18" charset="0"/>
                <a:ea typeface="思源宋体 Heavy" panose="02020900000000000000" pitchFamily="18" charset="-122"/>
                <a:cs typeface="Times New Roman" panose="02020603050405020304" pitchFamily="18" charset="0"/>
              </a:rPr>
              <a:t>Wifi</a:t>
            </a:r>
            <a:r>
              <a:rPr lang="en-US" altLang="zh-CN" sz="1600" b="1" spc="100" dirty="0">
                <a:latin typeface="Times New Roman" panose="02020603050405020304" pitchFamily="18" charset="0"/>
                <a:ea typeface="思源宋体 Heavy" panose="02020900000000000000" pitchFamily="18" charset="-122"/>
                <a:cs typeface="Times New Roman" panose="02020603050405020304" pitchFamily="18" charset="0"/>
              </a:rPr>
              <a:t>”</a:t>
            </a:r>
            <a:r>
              <a:rPr lang="zh-CN" altLang="en-US" sz="1600" b="1" spc="100" dirty="0">
                <a:latin typeface="Times New Roman" panose="02020603050405020304" pitchFamily="18" charset="0"/>
                <a:ea typeface="思源宋体 Heavy" panose="02020900000000000000" pitchFamily="18" charset="-122"/>
                <a:cs typeface="Times New Roman" panose="02020603050405020304" pitchFamily="18" charset="0"/>
              </a:rPr>
              <a:t>。</a:t>
            </a:r>
            <a:r>
              <a:rPr lang="zh-CN" altLang="en-US" sz="1400" spc="100" dirty="0">
                <a:latin typeface="微软雅黑" panose="020B0503020204020204" pitchFamily="34" charset="-122"/>
                <a:ea typeface="微软雅黑" panose="020B0503020204020204" pitchFamily="34" charset="-122"/>
              </a:rPr>
              <a:t>   </a:t>
            </a:r>
            <a:r>
              <a:rPr lang="zh-CN" altLang="en-US" sz="1600" spc="1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0656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1" y="1113896"/>
            <a:ext cx="4565983" cy="516968"/>
          </a:xfrm>
        </p:spPr>
        <p:txBody>
          <a:bodyPr>
            <a:normAutofit/>
          </a:bodyPr>
          <a:lstStyle/>
          <a:p>
            <a:r>
              <a:rPr lang="zh-CN" altLang="en-US" sz="2500" b="1" dirty="0">
                <a:latin typeface="Times New Roman" panose="02020603050405020304" pitchFamily="18" charset="0"/>
                <a:cs typeface="Times New Roman" panose="02020603050405020304" pitchFamily="18" charset="0"/>
              </a:rPr>
              <a:t>无线媒介接入的信道侦听</a:t>
            </a:r>
          </a:p>
        </p:txBody>
      </p:sp>
      <p:sp>
        <p:nvSpPr>
          <p:cNvPr id="16" name="文本框 15">
            <a:extLst>
              <a:ext uri="{FF2B5EF4-FFF2-40B4-BE49-F238E27FC236}">
                <a16:creationId xmlns:a16="http://schemas.microsoft.com/office/drawing/2014/main" id="{4CDBD422-2247-42DF-8C78-FFFC24D272BB}"/>
              </a:ext>
            </a:extLst>
          </p:cNvPr>
          <p:cNvSpPr txBox="1"/>
          <p:nvPr/>
        </p:nvSpPr>
        <p:spPr>
          <a:xfrm>
            <a:off x="1203959" y="1589368"/>
            <a:ext cx="3094771"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的无限媒介接入技术</a:t>
            </a:r>
          </a:p>
        </p:txBody>
      </p:sp>
      <p:sp>
        <p:nvSpPr>
          <p:cNvPr id="17" name="文本框 16">
            <a:extLst>
              <a:ext uri="{FF2B5EF4-FFF2-40B4-BE49-F238E27FC236}">
                <a16:creationId xmlns:a16="http://schemas.microsoft.com/office/drawing/2014/main" id="{E4B47D9F-A246-4FF4-955E-F0ED4653DE91}"/>
              </a:ext>
            </a:extLst>
          </p:cNvPr>
          <p:cNvSpPr txBox="1"/>
          <p:nvPr/>
        </p:nvSpPr>
        <p:spPr>
          <a:xfrm>
            <a:off x="145324" y="1980062"/>
            <a:ext cx="4889131" cy="369332"/>
          </a:xfrm>
          <a:prstGeom prst="rect">
            <a:avLst/>
          </a:prstGeom>
          <a:noFill/>
        </p:spPr>
        <p:txBody>
          <a:bodyPr wrap="square" rtlCol="0">
            <a:spAutoFit/>
          </a:bodyPr>
          <a:lstStyle/>
          <a:p>
            <a:r>
              <a:rPr lang="en-US" altLang="zh-CN" b="1" dirty="0"/>
              <a:t>1.</a:t>
            </a:r>
            <a:r>
              <a:rPr lang="zh-CN" altLang="en-US" b="1" dirty="0"/>
              <a:t>无限媒介接入的信道侦听</a:t>
            </a:r>
            <a:r>
              <a:rPr lang="en-US" altLang="zh-CN" b="1" dirty="0"/>
              <a:t>——</a:t>
            </a:r>
            <a:r>
              <a:rPr lang="zh-CN" altLang="en-US" b="1" dirty="0"/>
              <a:t>物理载波侦听 </a:t>
            </a:r>
          </a:p>
        </p:txBody>
      </p:sp>
      <p:sp>
        <p:nvSpPr>
          <p:cNvPr id="18" name="文本框 17">
            <a:extLst>
              <a:ext uri="{FF2B5EF4-FFF2-40B4-BE49-F238E27FC236}">
                <a16:creationId xmlns:a16="http://schemas.microsoft.com/office/drawing/2014/main" id="{CE2693C3-9576-47C5-92D4-7936C40AED43}"/>
              </a:ext>
            </a:extLst>
          </p:cNvPr>
          <p:cNvSpPr txBox="1"/>
          <p:nvPr/>
        </p:nvSpPr>
        <p:spPr>
          <a:xfrm>
            <a:off x="145324" y="4530400"/>
            <a:ext cx="4889131" cy="369332"/>
          </a:xfrm>
          <a:prstGeom prst="rect">
            <a:avLst/>
          </a:prstGeom>
          <a:noFill/>
        </p:spPr>
        <p:txBody>
          <a:bodyPr wrap="square" rtlCol="0">
            <a:spAutoFit/>
          </a:bodyPr>
          <a:lstStyle/>
          <a:p>
            <a:r>
              <a:rPr lang="en-US" altLang="zh-CN" b="1" dirty="0"/>
              <a:t>2.</a:t>
            </a:r>
            <a:r>
              <a:rPr lang="zh-CN" altLang="en-US" b="1" dirty="0"/>
              <a:t>无限媒介接入的信道侦听</a:t>
            </a:r>
            <a:r>
              <a:rPr lang="en-US" altLang="zh-CN" b="1" dirty="0"/>
              <a:t>——</a:t>
            </a:r>
            <a:r>
              <a:rPr lang="zh-CN" altLang="en-US" b="1" dirty="0"/>
              <a:t>虚拟载波侦听 </a:t>
            </a:r>
          </a:p>
        </p:txBody>
      </p:sp>
      <p:sp>
        <p:nvSpPr>
          <p:cNvPr id="19" name="矩形: 圆角 18">
            <a:extLst>
              <a:ext uri="{FF2B5EF4-FFF2-40B4-BE49-F238E27FC236}">
                <a16:creationId xmlns:a16="http://schemas.microsoft.com/office/drawing/2014/main" id="{51278F94-907C-4094-AB76-82840115D803}"/>
              </a:ext>
            </a:extLst>
          </p:cNvPr>
          <p:cNvSpPr/>
          <p:nvPr/>
        </p:nvSpPr>
        <p:spPr>
          <a:xfrm>
            <a:off x="120099" y="2349394"/>
            <a:ext cx="3000224" cy="75111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信道能量检测（</a:t>
            </a:r>
            <a:r>
              <a:rPr lang="en-US" altLang="zh-CN" sz="2000" b="1" dirty="0"/>
              <a:t>CCA-ED</a:t>
            </a:r>
            <a:r>
              <a:rPr lang="zh-CN" altLang="en-US" sz="2000" b="1" dirty="0"/>
              <a:t>）</a:t>
            </a:r>
          </a:p>
        </p:txBody>
      </p:sp>
      <p:sp>
        <p:nvSpPr>
          <p:cNvPr id="20" name="箭头: 右 19">
            <a:extLst>
              <a:ext uri="{FF2B5EF4-FFF2-40B4-BE49-F238E27FC236}">
                <a16:creationId xmlns:a16="http://schemas.microsoft.com/office/drawing/2014/main" id="{A529F300-09E0-40BB-9668-DC16C68B6167}"/>
              </a:ext>
            </a:extLst>
          </p:cNvPr>
          <p:cNvSpPr/>
          <p:nvPr/>
        </p:nvSpPr>
        <p:spPr>
          <a:xfrm>
            <a:off x="3120323" y="2540285"/>
            <a:ext cx="376341"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63054156-2EE6-418D-9667-B89BEA9AB36E}"/>
              </a:ext>
            </a:extLst>
          </p:cNvPr>
          <p:cNvSpPr/>
          <p:nvPr/>
        </p:nvSpPr>
        <p:spPr>
          <a:xfrm>
            <a:off x="3496664" y="2338210"/>
            <a:ext cx="4889131" cy="70961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检测非</a:t>
            </a:r>
            <a:r>
              <a:rPr lang="en-US" altLang="zh-CN" sz="2000" b="1" dirty="0" err="1"/>
              <a:t>WiFi</a:t>
            </a:r>
            <a:r>
              <a:rPr lang="zh-CN" altLang="en-US" sz="2000" b="1" dirty="0"/>
              <a:t>信号强度来判断媒介是否繁忙</a:t>
            </a:r>
          </a:p>
        </p:txBody>
      </p:sp>
      <p:sp>
        <p:nvSpPr>
          <p:cNvPr id="24" name="箭头: 右 23">
            <a:extLst>
              <a:ext uri="{FF2B5EF4-FFF2-40B4-BE49-F238E27FC236}">
                <a16:creationId xmlns:a16="http://schemas.microsoft.com/office/drawing/2014/main" id="{51F4ED56-043D-4A73-BBF9-0BE56A006008}"/>
              </a:ext>
            </a:extLst>
          </p:cNvPr>
          <p:cNvSpPr/>
          <p:nvPr/>
        </p:nvSpPr>
        <p:spPr>
          <a:xfrm>
            <a:off x="8385795" y="2554492"/>
            <a:ext cx="376341"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3D630850-7D5E-4A5F-AA79-695BA6640E4D}"/>
              </a:ext>
            </a:extLst>
          </p:cNvPr>
          <p:cNvSpPr/>
          <p:nvPr/>
        </p:nvSpPr>
        <p:spPr>
          <a:xfrm>
            <a:off x="8762136" y="1368455"/>
            <a:ext cx="3284540" cy="167937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比如：通过</a:t>
            </a:r>
            <a:r>
              <a:rPr lang="en-US" altLang="zh-CN" sz="2000" b="1" dirty="0"/>
              <a:t>ED</a:t>
            </a:r>
            <a:r>
              <a:rPr lang="zh-CN" altLang="en-US" sz="2000" b="1" dirty="0"/>
              <a:t>方式检测工作在同一信道的蓝牙耳机，微波炉等设备产生的非</a:t>
            </a:r>
            <a:r>
              <a:rPr lang="en-US" altLang="zh-CN" sz="2000" b="1" dirty="0" err="1"/>
              <a:t>WiFi</a:t>
            </a:r>
            <a:r>
              <a:rPr lang="zh-CN" altLang="en-US" sz="2000" b="1" dirty="0"/>
              <a:t>信号能量强度</a:t>
            </a:r>
          </a:p>
        </p:txBody>
      </p:sp>
      <p:sp>
        <p:nvSpPr>
          <p:cNvPr id="26" name="矩形: 圆角 25">
            <a:extLst>
              <a:ext uri="{FF2B5EF4-FFF2-40B4-BE49-F238E27FC236}">
                <a16:creationId xmlns:a16="http://schemas.microsoft.com/office/drawing/2014/main" id="{53967F5D-1FE1-445F-AE03-6A78DC98F14E}"/>
              </a:ext>
            </a:extLst>
          </p:cNvPr>
          <p:cNvSpPr/>
          <p:nvPr/>
        </p:nvSpPr>
        <p:spPr>
          <a:xfrm>
            <a:off x="120100" y="3450246"/>
            <a:ext cx="3000223" cy="75111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数据报文检测（</a:t>
            </a:r>
            <a:r>
              <a:rPr lang="en-US" altLang="zh-CN" sz="2000" b="1" dirty="0"/>
              <a:t>CCA-PD</a:t>
            </a:r>
            <a:r>
              <a:rPr lang="zh-CN" altLang="en-US" sz="2000" b="1" dirty="0"/>
              <a:t>）</a:t>
            </a:r>
          </a:p>
        </p:txBody>
      </p:sp>
      <p:sp>
        <p:nvSpPr>
          <p:cNvPr id="27" name="箭头: 右 26">
            <a:extLst>
              <a:ext uri="{FF2B5EF4-FFF2-40B4-BE49-F238E27FC236}">
                <a16:creationId xmlns:a16="http://schemas.microsoft.com/office/drawing/2014/main" id="{E4F15778-2E79-4241-B381-0969F59C2B2C}"/>
              </a:ext>
            </a:extLst>
          </p:cNvPr>
          <p:cNvSpPr/>
          <p:nvPr/>
        </p:nvSpPr>
        <p:spPr>
          <a:xfrm>
            <a:off x="3117694" y="3672706"/>
            <a:ext cx="376341"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B5E6298C-6838-49D2-9DBF-4DA3E3B647EB}"/>
              </a:ext>
            </a:extLst>
          </p:cNvPr>
          <p:cNvSpPr/>
          <p:nvPr/>
        </p:nvSpPr>
        <p:spPr>
          <a:xfrm>
            <a:off x="3495349" y="3428521"/>
            <a:ext cx="4891760" cy="77283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接收端先通过</a:t>
            </a:r>
            <a:r>
              <a:rPr lang="en-US" altLang="zh-CN" sz="2000" b="1" dirty="0"/>
              <a:t>Wi-Fi</a:t>
            </a:r>
            <a:r>
              <a:rPr lang="zh-CN" altLang="en-US" sz="2000" b="1" dirty="0"/>
              <a:t>信号的前导码部分判断出</a:t>
            </a:r>
            <a:r>
              <a:rPr lang="en-US" altLang="zh-CN" sz="2000" b="1" dirty="0"/>
              <a:t>Wi-Fi</a:t>
            </a:r>
            <a:r>
              <a:rPr lang="zh-CN" altLang="en-US" sz="2000" b="1" dirty="0"/>
              <a:t>的信号特征</a:t>
            </a:r>
          </a:p>
        </p:txBody>
      </p:sp>
      <p:sp>
        <p:nvSpPr>
          <p:cNvPr id="30" name="箭头: 右 29">
            <a:extLst>
              <a:ext uri="{FF2B5EF4-FFF2-40B4-BE49-F238E27FC236}">
                <a16:creationId xmlns:a16="http://schemas.microsoft.com/office/drawing/2014/main" id="{D0BC8EED-6335-4B9A-A99E-096E6D8884D7}"/>
              </a:ext>
            </a:extLst>
          </p:cNvPr>
          <p:cNvSpPr/>
          <p:nvPr/>
        </p:nvSpPr>
        <p:spPr>
          <a:xfrm>
            <a:off x="8380536" y="3641137"/>
            <a:ext cx="376341"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BE8C4F84-25E5-4985-B129-CBB6537E6983}"/>
              </a:ext>
            </a:extLst>
          </p:cNvPr>
          <p:cNvSpPr/>
          <p:nvPr/>
        </p:nvSpPr>
        <p:spPr>
          <a:xfrm>
            <a:off x="8756877" y="3206779"/>
            <a:ext cx="3284540" cy="167937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比如：成功解析前导码的</a:t>
            </a:r>
            <a:r>
              <a:rPr lang="en-US" altLang="zh-CN" sz="2000" b="1" dirty="0"/>
              <a:t>L-STF</a:t>
            </a:r>
            <a:r>
              <a:rPr lang="zh-CN" altLang="en-US" sz="2000" b="1" dirty="0"/>
              <a:t>和</a:t>
            </a:r>
            <a:r>
              <a:rPr lang="en-US" altLang="zh-CN" sz="2000" b="1" dirty="0"/>
              <a:t>L-LTF</a:t>
            </a:r>
            <a:r>
              <a:rPr lang="zh-CN" altLang="en-US" sz="2000" b="1" dirty="0"/>
              <a:t>字段固定编码，然后再根据</a:t>
            </a:r>
            <a:r>
              <a:rPr lang="en-US" altLang="zh-CN" sz="2000" b="1" dirty="0" err="1"/>
              <a:t>WiFi</a:t>
            </a:r>
            <a:r>
              <a:rPr lang="zh-CN" altLang="en-US" sz="2000" b="1" dirty="0"/>
              <a:t>报文信号强度检查，来判断媒介是否繁忙</a:t>
            </a:r>
          </a:p>
        </p:txBody>
      </p:sp>
      <p:sp>
        <p:nvSpPr>
          <p:cNvPr id="33" name="矩形: 圆角 32">
            <a:extLst>
              <a:ext uri="{FF2B5EF4-FFF2-40B4-BE49-F238E27FC236}">
                <a16:creationId xmlns:a16="http://schemas.microsoft.com/office/drawing/2014/main" id="{12FA68D1-1C35-422B-BD4E-8247D17B6560}"/>
              </a:ext>
            </a:extLst>
          </p:cNvPr>
          <p:cNvSpPr/>
          <p:nvPr/>
        </p:nvSpPr>
        <p:spPr>
          <a:xfrm>
            <a:off x="145324" y="5268632"/>
            <a:ext cx="3133735" cy="75111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虚拟载波侦听由</a:t>
            </a:r>
            <a:r>
              <a:rPr lang="en-US" altLang="zh-CN" sz="2000" b="1" dirty="0"/>
              <a:t>mac</a:t>
            </a:r>
            <a:r>
              <a:rPr lang="zh-CN" altLang="en-US" sz="2000" b="1" dirty="0"/>
              <a:t>层来完成</a:t>
            </a:r>
          </a:p>
        </p:txBody>
      </p:sp>
      <p:sp>
        <p:nvSpPr>
          <p:cNvPr id="34" name="箭头: 右 33">
            <a:extLst>
              <a:ext uri="{FF2B5EF4-FFF2-40B4-BE49-F238E27FC236}">
                <a16:creationId xmlns:a16="http://schemas.microsoft.com/office/drawing/2014/main" id="{5DE12269-1EF6-472E-94A9-62DA7F37D9CF}"/>
              </a:ext>
            </a:extLst>
          </p:cNvPr>
          <p:cNvSpPr/>
          <p:nvPr/>
        </p:nvSpPr>
        <p:spPr>
          <a:xfrm>
            <a:off x="3279059" y="5450078"/>
            <a:ext cx="376341"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513E77E9-E14B-48CC-990A-2642251BCF08}"/>
              </a:ext>
            </a:extLst>
          </p:cNvPr>
          <p:cNvSpPr/>
          <p:nvPr/>
        </p:nvSpPr>
        <p:spPr>
          <a:xfrm>
            <a:off x="3639642" y="5268632"/>
            <a:ext cx="4740894" cy="772839"/>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根据</a:t>
            </a:r>
            <a:r>
              <a:rPr lang="en-US" altLang="zh-CN" sz="2000" b="1" dirty="0"/>
              <a:t>duration </a:t>
            </a:r>
            <a:r>
              <a:rPr lang="zh-CN" altLang="en-US" sz="2000" b="1" dirty="0"/>
              <a:t>字段来设置</a:t>
            </a:r>
            <a:r>
              <a:rPr lang="en-US" altLang="zh-CN" sz="2000" b="1" dirty="0"/>
              <a:t>NAV</a:t>
            </a:r>
            <a:endParaRPr lang="zh-CN" altLang="en-US" sz="2000" b="1" dirty="0"/>
          </a:p>
        </p:txBody>
      </p:sp>
      <p:sp>
        <p:nvSpPr>
          <p:cNvPr id="36" name="箭头: 右 35">
            <a:extLst>
              <a:ext uri="{FF2B5EF4-FFF2-40B4-BE49-F238E27FC236}">
                <a16:creationId xmlns:a16="http://schemas.microsoft.com/office/drawing/2014/main" id="{A399AD3A-21CE-482E-9375-30EB5E9BFD39}"/>
              </a:ext>
            </a:extLst>
          </p:cNvPr>
          <p:cNvSpPr/>
          <p:nvPr/>
        </p:nvSpPr>
        <p:spPr>
          <a:xfrm>
            <a:off x="8387109" y="5470385"/>
            <a:ext cx="376341"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291DFD8C-17A2-4628-9B7B-8A91D91B4E94}"/>
              </a:ext>
            </a:extLst>
          </p:cNvPr>
          <p:cNvSpPr/>
          <p:nvPr/>
        </p:nvSpPr>
        <p:spPr>
          <a:xfrm>
            <a:off x="8741119" y="5268632"/>
            <a:ext cx="3300298" cy="751114"/>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可以节省能耗</a:t>
            </a:r>
          </a:p>
        </p:txBody>
      </p:sp>
      <p:sp>
        <p:nvSpPr>
          <p:cNvPr id="28" name="日期占位符 16">
            <a:extLst>
              <a:ext uri="{FF2B5EF4-FFF2-40B4-BE49-F238E27FC236}">
                <a16:creationId xmlns:a16="http://schemas.microsoft.com/office/drawing/2014/main" id="{6A0ABF81-17DC-4DB6-9675-A1F6761A10DC}"/>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32" name="灯片编号占位符 18">
            <a:extLst>
              <a:ext uri="{FF2B5EF4-FFF2-40B4-BE49-F238E27FC236}">
                <a16:creationId xmlns:a16="http://schemas.microsoft.com/office/drawing/2014/main" id="{A383F3F5-6F62-4694-815B-FE725972D6DB}"/>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30</a:t>
            </a:fld>
            <a:endParaRPr lang="zh-CN" altLang="en-US" dirty="0"/>
          </a:p>
        </p:txBody>
      </p:sp>
    </p:spTree>
    <p:extLst>
      <p:ext uri="{BB962C8B-B14F-4D97-AF65-F5344CB8AC3E}">
        <p14:creationId xmlns:p14="http://schemas.microsoft.com/office/powerpoint/2010/main" val="3789509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368182"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1" y="1113896"/>
            <a:ext cx="1604833" cy="516968"/>
          </a:xfrm>
        </p:spPr>
        <p:txBody>
          <a:bodyPr>
            <a:normAutofit/>
          </a:bodyPr>
          <a:lstStyle/>
          <a:p>
            <a:r>
              <a:rPr lang="zh-CN" altLang="en-US" sz="2500" b="1" dirty="0">
                <a:latin typeface="Times New Roman" panose="02020603050405020304" pitchFamily="18" charset="0"/>
                <a:cs typeface="Times New Roman" panose="02020603050405020304" pitchFamily="18" charset="0"/>
              </a:rPr>
              <a:t>帧间隔</a:t>
            </a:r>
          </a:p>
        </p:txBody>
      </p:sp>
      <p:sp>
        <p:nvSpPr>
          <p:cNvPr id="16" name="文本框 15">
            <a:extLst>
              <a:ext uri="{FF2B5EF4-FFF2-40B4-BE49-F238E27FC236}">
                <a16:creationId xmlns:a16="http://schemas.microsoft.com/office/drawing/2014/main" id="{4CDBD422-2247-42DF-8C78-FFFC24D272BB}"/>
              </a:ext>
            </a:extLst>
          </p:cNvPr>
          <p:cNvSpPr txBox="1"/>
          <p:nvPr/>
        </p:nvSpPr>
        <p:spPr>
          <a:xfrm>
            <a:off x="1203960" y="1589368"/>
            <a:ext cx="249637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的无限媒介接入技术</a:t>
            </a:r>
          </a:p>
        </p:txBody>
      </p:sp>
      <p:pic>
        <p:nvPicPr>
          <p:cNvPr id="11" name="图片 10">
            <a:extLst>
              <a:ext uri="{FF2B5EF4-FFF2-40B4-BE49-F238E27FC236}">
                <a16:creationId xmlns:a16="http://schemas.microsoft.com/office/drawing/2014/main" id="{AFE35C92-56CE-4BC2-B420-060069FBFC9A}"/>
              </a:ext>
            </a:extLst>
          </p:cNvPr>
          <p:cNvPicPr>
            <a:picLocks noChangeAspect="1"/>
          </p:cNvPicPr>
          <p:nvPr/>
        </p:nvPicPr>
        <p:blipFill rotWithShape="1">
          <a:blip r:embed="rId3"/>
          <a:srcRect b="7839"/>
          <a:stretch/>
        </p:blipFill>
        <p:spPr>
          <a:xfrm>
            <a:off x="1654627" y="1901571"/>
            <a:ext cx="9498061" cy="4249362"/>
          </a:xfrm>
          <a:prstGeom prst="rect">
            <a:avLst/>
          </a:prstGeom>
        </p:spPr>
      </p:pic>
      <p:sp>
        <p:nvSpPr>
          <p:cNvPr id="2" name="文本框 1">
            <a:extLst>
              <a:ext uri="{FF2B5EF4-FFF2-40B4-BE49-F238E27FC236}">
                <a16:creationId xmlns:a16="http://schemas.microsoft.com/office/drawing/2014/main" id="{4D83C456-9184-44BE-8914-2A898F316E11}"/>
              </a:ext>
            </a:extLst>
          </p:cNvPr>
          <p:cNvSpPr txBox="1"/>
          <p:nvPr/>
        </p:nvSpPr>
        <p:spPr>
          <a:xfrm>
            <a:off x="4974771" y="6389914"/>
            <a:ext cx="3243943" cy="381258"/>
          </a:xfrm>
          <a:prstGeom prst="rect">
            <a:avLst/>
          </a:prstGeom>
          <a:noFill/>
        </p:spPr>
        <p:txBody>
          <a:bodyPr wrap="square" rtlCol="0">
            <a:spAutoFit/>
          </a:bodyPr>
          <a:lstStyle/>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802.11</a:t>
            </a:r>
            <a:r>
              <a:rPr lang="zh-CN" altLang="en-US" sz="1600" spc="100" dirty="0">
                <a:latin typeface="思源黑体 CN Normal" panose="020B0400000000000000" pitchFamily="34" charset="-122"/>
                <a:ea typeface="思源黑体 CN Normal" panose="020B0400000000000000" pitchFamily="34" charset="-122"/>
              </a:rPr>
              <a:t>规范的帧间隔</a:t>
            </a:r>
          </a:p>
        </p:txBody>
      </p:sp>
      <p:sp>
        <p:nvSpPr>
          <p:cNvPr id="13" name="日期占位符 16">
            <a:extLst>
              <a:ext uri="{FF2B5EF4-FFF2-40B4-BE49-F238E27FC236}">
                <a16:creationId xmlns:a16="http://schemas.microsoft.com/office/drawing/2014/main" id="{C1412CC3-450E-4E22-8C60-C91406B0B04E}"/>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14" name="灯片编号占位符 18">
            <a:extLst>
              <a:ext uri="{FF2B5EF4-FFF2-40B4-BE49-F238E27FC236}">
                <a16:creationId xmlns:a16="http://schemas.microsoft.com/office/drawing/2014/main" id="{297F75D6-F03B-45D5-8152-A25EA0EACFB4}"/>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31</a:t>
            </a:fld>
            <a:endParaRPr lang="zh-CN" altLang="en-US" dirty="0"/>
          </a:p>
        </p:txBody>
      </p:sp>
    </p:spTree>
    <p:extLst>
      <p:ext uri="{BB962C8B-B14F-4D97-AF65-F5344CB8AC3E}">
        <p14:creationId xmlns:p14="http://schemas.microsoft.com/office/powerpoint/2010/main" val="3953249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1" y="1113896"/>
            <a:ext cx="4565983" cy="516968"/>
          </a:xfrm>
        </p:spPr>
        <p:txBody>
          <a:bodyPr>
            <a:normAutofit/>
          </a:bodyPr>
          <a:lstStyle/>
          <a:p>
            <a:r>
              <a:rPr lang="zh-CN" altLang="en-US" sz="2500" b="1" dirty="0">
                <a:latin typeface="Times New Roman" panose="02020603050405020304" pitchFamily="18" charset="0"/>
                <a:cs typeface="Times New Roman" panose="02020603050405020304" pitchFamily="18" charset="0"/>
              </a:rPr>
              <a:t>随机回退机制</a:t>
            </a:r>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399211"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CDBD422-2247-42DF-8C78-FFFC24D272BB}"/>
              </a:ext>
            </a:extLst>
          </p:cNvPr>
          <p:cNvSpPr txBox="1"/>
          <p:nvPr/>
        </p:nvSpPr>
        <p:spPr>
          <a:xfrm>
            <a:off x="1203959" y="1589368"/>
            <a:ext cx="2529841"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的无限媒介接入技术</a:t>
            </a:r>
          </a:p>
        </p:txBody>
      </p:sp>
      <p:pic>
        <p:nvPicPr>
          <p:cNvPr id="13" name="图片 12">
            <a:extLst>
              <a:ext uri="{FF2B5EF4-FFF2-40B4-BE49-F238E27FC236}">
                <a16:creationId xmlns:a16="http://schemas.microsoft.com/office/drawing/2014/main" id="{F32AEA65-299D-4F37-91F7-11C979E736DF}"/>
              </a:ext>
            </a:extLst>
          </p:cNvPr>
          <p:cNvPicPr>
            <a:picLocks noChangeAspect="1"/>
          </p:cNvPicPr>
          <p:nvPr/>
        </p:nvPicPr>
        <p:blipFill rotWithShape="1">
          <a:blip r:embed="rId4"/>
          <a:srcRect b="13105"/>
          <a:stretch/>
        </p:blipFill>
        <p:spPr>
          <a:xfrm>
            <a:off x="991772" y="1997884"/>
            <a:ext cx="10346789" cy="3455860"/>
          </a:xfrm>
          <a:prstGeom prst="rect">
            <a:avLst/>
          </a:prstGeom>
        </p:spPr>
      </p:pic>
      <p:sp>
        <p:nvSpPr>
          <p:cNvPr id="9" name="文本框 8">
            <a:extLst>
              <a:ext uri="{FF2B5EF4-FFF2-40B4-BE49-F238E27FC236}">
                <a16:creationId xmlns:a16="http://schemas.microsoft.com/office/drawing/2014/main" id="{E10D0538-B6F7-4A96-B5F0-120528082A1F}"/>
              </a:ext>
            </a:extLst>
          </p:cNvPr>
          <p:cNvSpPr txBox="1"/>
          <p:nvPr/>
        </p:nvSpPr>
        <p:spPr>
          <a:xfrm>
            <a:off x="5256005" y="5820763"/>
            <a:ext cx="1818322"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回退机制示例</a:t>
            </a:r>
          </a:p>
        </p:txBody>
      </p:sp>
      <p:sp>
        <p:nvSpPr>
          <p:cNvPr id="11" name="日期占位符 16">
            <a:extLst>
              <a:ext uri="{FF2B5EF4-FFF2-40B4-BE49-F238E27FC236}">
                <a16:creationId xmlns:a16="http://schemas.microsoft.com/office/drawing/2014/main" id="{16DA7CF1-042A-48D6-AD5D-47CDB4B914F8}"/>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14" name="灯片编号占位符 18">
            <a:extLst>
              <a:ext uri="{FF2B5EF4-FFF2-40B4-BE49-F238E27FC236}">
                <a16:creationId xmlns:a16="http://schemas.microsoft.com/office/drawing/2014/main" id="{F5898BE6-406F-49AE-82B1-D2FE4452A140}"/>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32</a:t>
            </a:fld>
            <a:endParaRPr lang="zh-CN" altLang="en-US" dirty="0"/>
          </a:p>
        </p:txBody>
      </p:sp>
    </p:spTree>
    <p:extLst>
      <p:ext uri="{BB962C8B-B14F-4D97-AF65-F5344CB8AC3E}">
        <p14:creationId xmlns:p14="http://schemas.microsoft.com/office/powerpoint/2010/main" val="369259089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684234"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65799" y="1131162"/>
            <a:ext cx="4565983" cy="516968"/>
          </a:xfrm>
        </p:spPr>
        <p:txBody>
          <a:bodyPr>
            <a:normAutofit fontScale="90000"/>
          </a:bodyPr>
          <a:lstStyle/>
          <a:p>
            <a:r>
              <a:rPr lang="en-US" altLang="zh-CN" sz="2500" b="1" dirty="0">
                <a:latin typeface="Times New Roman" panose="02020603050405020304" pitchFamily="18" charset="0"/>
                <a:cs typeface="Times New Roman" panose="02020603050405020304" pitchFamily="18" charset="0"/>
              </a:rPr>
              <a:t>QoS</a:t>
            </a:r>
            <a:r>
              <a:rPr lang="zh-CN" altLang="en-US" sz="2500" b="1" dirty="0">
                <a:latin typeface="Times New Roman" panose="02020603050405020304" pitchFamily="18" charset="0"/>
                <a:cs typeface="Times New Roman" panose="02020603050405020304" pitchFamily="18" charset="0"/>
              </a:rPr>
              <a:t>数据帧无线媒介接入参数</a:t>
            </a:r>
          </a:p>
        </p:txBody>
      </p:sp>
      <p:sp>
        <p:nvSpPr>
          <p:cNvPr id="16" name="文本框 15">
            <a:extLst>
              <a:ext uri="{FF2B5EF4-FFF2-40B4-BE49-F238E27FC236}">
                <a16:creationId xmlns:a16="http://schemas.microsoft.com/office/drawing/2014/main" id="{4CDBD422-2247-42DF-8C78-FFFC24D272BB}"/>
              </a:ext>
            </a:extLst>
          </p:cNvPr>
          <p:cNvSpPr txBox="1"/>
          <p:nvPr/>
        </p:nvSpPr>
        <p:spPr>
          <a:xfrm>
            <a:off x="1203960" y="1568620"/>
            <a:ext cx="2529841"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的无限媒介接入技术</a:t>
            </a:r>
          </a:p>
        </p:txBody>
      </p:sp>
      <p:pic>
        <p:nvPicPr>
          <p:cNvPr id="11" name="图片 10">
            <a:extLst>
              <a:ext uri="{FF2B5EF4-FFF2-40B4-BE49-F238E27FC236}">
                <a16:creationId xmlns:a16="http://schemas.microsoft.com/office/drawing/2014/main" id="{6BB66153-DF2B-4D41-92F2-9B5A4D43A81A}"/>
              </a:ext>
            </a:extLst>
          </p:cNvPr>
          <p:cNvPicPr>
            <a:picLocks noChangeAspect="1"/>
          </p:cNvPicPr>
          <p:nvPr/>
        </p:nvPicPr>
        <p:blipFill rotWithShape="1">
          <a:blip r:embed="rId3"/>
          <a:srcRect t="7770"/>
          <a:stretch/>
        </p:blipFill>
        <p:spPr>
          <a:xfrm>
            <a:off x="1535906" y="1884748"/>
            <a:ext cx="9470571" cy="4909603"/>
          </a:xfrm>
          <a:prstGeom prst="rect">
            <a:avLst/>
          </a:prstGeom>
        </p:spPr>
      </p:pic>
      <p:sp>
        <p:nvSpPr>
          <p:cNvPr id="2" name="文本框 1">
            <a:extLst>
              <a:ext uri="{FF2B5EF4-FFF2-40B4-BE49-F238E27FC236}">
                <a16:creationId xmlns:a16="http://schemas.microsoft.com/office/drawing/2014/main" id="{56E4CFD4-3568-4514-99C7-873863C50256}"/>
              </a:ext>
            </a:extLst>
          </p:cNvPr>
          <p:cNvSpPr txBox="1"/>
          <p:nvPr/>
        </p:nvSpPr>
        <p:spPr>
          <a:xfrm>
            <a:off x="5540641" y="1602965"/>
            <a:ext cx="1251857" cy="381258"/>
          </a:xfrm>
          <a:prstGeom prst="rect">
            <a:avLst/>
          </a:prstGeom>
          <a:noFill/>
        </p:spPr>
        <p:txBody>
          <a:bodyPr wrap="square" rtlCol="0">
            <a:spAutoFit/>
          </a:bodyPr>
          <a:lstStyle/>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EDCA</a:t>
            </a:r>
            <a:r>
              <a:rPr lang="zh-CN" altLang="en-US" sz="1600" spc="100" dirty="0">
                <a:latin typeface="思源黑体 CN Normal" panose="020B0400000000000000" pitchFamily="34" charset="-122"/>
                <a:ea typeface="思源黑体 CN Normal" panose="020B0400000000000000" pitchFamily="34" charset="-122"/>
              </a:rPr>
              <a:t>参数</a:t>
            </a:r>
          </a:p>
        </p:txBody>
      </p:sp>
      <p:sp>
        <p:nvSpPr>
          <p:cNvPr id="13" name="灯片编号占位符 18">
            <a:extLst>
              <a:ext uri="{FF2B5EF4-FFF2-40B4-BE49-F238E27FC236}">
                <a16:creationId xmlns:a16="http://schemas.microsoft.com/office/drawing/2014/main" id="{790B9592-5AAE-4C6E-B118-62563BA044BF}"/>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33</a:t>
            </a:fld>
            <a:endParaRPr lang="zh-CN" altLang="en-US" dirty="0"/>
          </a:p>
        </p:txBody>
      </p:sp>
    </p:spTree>
    <p:extLst>
      <p:ext uri="{BB962C8B-B14F-4D97-AF65-F5344CB8AC3E}">
        <p14:creationId xmlns:p14="http://schemas.microsoft.com/office/powerpoint/2010/main" val="339928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4423954"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31826" y="1180448"/>
            <a:ext cx="5170260" cy="516968"/>
          </a:xfrm>
        </p:spPr>
        <p:txBody>
          <a:bodyPr>
            <a:normAutofit/>
          </a:bodyPr>
          <a:lstStyle/>
          <a:p>
            <a:r>
              <a:rPr lang="en-US" altLang="zh-CN" sz="2300" b="1" dirty="0">
                <a:latin typeface="Times New Roman" panose="02020603050405020304" pitchFamily="18" charset="0"/>
                <a:cs typeface="Times New Roman" panose="02020603050405020304" pitchFamily="18" charset="0"/>
              </a:rPr>
              <a:t>Wi-Fi</a:t>
            </a:r>
            <a:r>
              <a:rPr lang="zh-CN" altLang="en-US" sz="2300" b="1" dirty="0">
                <a:latin typeface="Times New Roman" panose="02020603050405020304" pitchFamily="18" charset="0"/>
                <a:cs typeface="Times New Roman" panose="02020603050405020304" pitchFamily="18" charset="0"/>
              </a:rPr>
              <a:t>设备的发现、连接和认证</a:t>
            </a:r>
          </a:p>
        </p:txBody>
      </p:sp>
      <p:sp>
        <p:nvSpPr>
          <p:cNvPr id="9" name="文本框 8">
            <a:extLst>
              <a:ext uri="{FF2B5EF4-FFF2-40B4-BE49-F238E27FC236}">
                <a16:creationId xmlns:a16="http://schemas.microsoft.com/office/drawing/2014/main" id="{4F913B95-4E31-45E6-A414-6D4E59A10976}"/>
              </a:ext>
            </a:extLst>
          </p:cNvPr>
          <p:cNvSpPr txBox="1"/>
          <p:nvPr/>
        </p:nvSpPr>
        <p:spPr>
          <a:xfrm>
            <a:off x="490312" y="1807029"/>
            <a:ext cx="2263774" cy="459357"/>
          </a:xfrm>
          <a:prstGeom prst="rect">
            <a:avLst/>
          </a:prstGeom>
          <a:noFill/>
        </p:spPr>
        <p:txBody>
          <a:bodyPr wrap="square" rtlCol="0">
            <a:spAutoFit/>
          </a:bodyPr>
          <a:lstStyle/>
          <a:p>
            <a:pPr algn="just" hangingPunct="0">
              <a:lnSpc>
                <a:spcPct val="130000"/>
              </a:lnSpc>
            </a:pPr>
            <a:r>
              <a:rPr lang="zh-CN" altLang="en-US" sz="2000" b="1" spc="100" dirty="0">
                <a:ea typeface="思源黑体 CN Normal" panose="020B0400000000000000" pitchFamily="34" charset="-122"/>
              </a:rPr>
              <a:t>（</a:t>
            </a:r>
            <a:r>
              <a:rPr lang="en-US" altLang="zh-CN" sz="2000" b="1" spc="100" dirty="0">
                <a:ea typeface="思源黑体 CN Normal" panose="020B0400000000000000" pitchFamily="34" charset="-122"/>
              </a:rPr>
              <a:t>1</a:t>
            </a:r>
            <a:r>
              <a:rPr lang="zh-CN" altLang="en-US" sz="2000" b="1" spc="100" dirty="0">
                <a:ea typeface="思源黑体 CN Normal" panose="020B0400000000000000" pitchFamily="34" charset="-122"/>
              </a:rPr>
              <a:t>）发现过程</a:t>
            </a:r>
          </a:p>
        </p:txBody>
      </p:sp>
      <p:pic>
        <p:nvPicPr>
          <p:cNvPr id="14" name="图片 13">
            <a:extLst>
              <a:ext uri="{FF2B5EF4-FFF2-40B4-BE49-F238E27FC236}">
                <a16:creationId xmlns:a16="http://schemas.microsoft.com/office/drawing/2014/main" id="{DD96D8A8-480D-48EE-9474-7396B051F6EC}"/>
              </a:ext>
            </a:extLst>
          </p:cNvPr>
          <p:cNvPicPr>
            <a:picLocks noChangeAspect="1"/>
          </p:cNvPicPr>
          <p:nvPr/>
        </p:nvPicPr>
        <p:blipFill rotWithShape="1">
          <a:blip r:embed="rId3"/>
          <a:srcRect r="19456" b="14153"/>
          <a:stretch/>
        </p:blipFill>
        <p:spPr>
          <a:xfrm>
            <a:off x="-1" y="2234134"/>
            <a:ext cx="6085523" cy="3554762"/>
          </a:xfrm>
          <a:prstGeom prst="rect">
            <a:avLst/>
          </a:prstGeom>
        </p:spPr>
      </p:pic>
      <p:sp>
        <p:nvSpPr>
          <p:cNvPr id="10" name="文本框 9">
            <a:extLst>
              <a:ext uri="{FF2B5EF4-FFF2-40B4-BE49-F238E27FC236}">
                <a16:creationId xmlns:a16="http://schemas.microsoft.com/office/drawing/2014/main" id="{BE86C097-C1F6-4CE0-B0B5-336A67F742C4}"/>
              </a:ext>
            </a:extLst>
          </p:cNvPr>
          <p:cNvSpPr txBox="1"/>
          <p:nvPr/>
        </p:nvSpPr>
        <p:spPr>
          <a:xfrm>
            <a:off x="1896155" y="5855447"/>
            <a:ext cx="2654074" cy="345094"/>
          </a:xfrm>
          <a:prstGeom prst="rect">
            <a:avLst/>
          </a:prstGeom>
          <a:noFill/>
        </p:spPr>
        <p:txBody>
          <a:bodyPr wrap="square" rtlCol="0">
            <a:spAutoFit/>
          </a:bodyPr>
          <a:lstStyle/>
          <a:p>
            <a:pPr algn="just" hangingPunct="0">
              <a:lnSpc>
                <a:spcPct val="130000"/>
              </a:lnSpc>
            </a:pPr>
            <a:r>
              <a:rPr lang="zh-CN" altLang="en-US" sz="1400" b="1" spc="100" dirty="0">
                <a:latin typeface="思源黑体 CN Normal" panose="020B0400000000000000" pitchFamily="34" charset="-122"/>
                <a:ea typeface="思源黑体 CN Normal" panose="020B0400000000000000" pitchFamily="34" charset="-122"/>
              </a:rPr>
              <a:t>图</a:t>
            </a:r>
            <a:r>
              <a:rPr lang="en-US" altLang="zh-CN" sz="1400" b="1" spc="100" dirty="0">
                <a:latin typeface="思源黑体 CN Normal" panose="020B0400000000000000" pitchFamily="34" charset="-122"/>
                <a:ea typeface="思源黑体 CN Normal" panose="020B0400000000000000" pitchFamily="34" charset="-122"/>
              </a:rPr>
              <a:t>1-Wi-Fi</a:t>
            </a:r>
            <a:r>
              <a:rPr lang="zh-CN" altLang="en-US" sz="1400" b="1" spc="100" dirty="0">
                <a:latin typeface="思源黑体 CN Normal" panose="020B0400000000000000" pitchFamily="34" charset="-122"/>
                <a:ea typeface="思源黑体 CN Normal" panose="020B0400000000000000" pitchFamily="34" charset="-122"/>
              </a:rPr>
              <a:t>设备的发现过程</a:t>
            </a:r>
          </a:p>
        </p:txBody>
      </p:sp>
      <p:sp>
        <p:nvSpPr>
          <p:cNvPr id="15" name="文本框 14">
            <a:extLst>
              <a:ext uri="{FF2B5EF4-FFF2-40B4-BE49-F238E27FC236}">
                <a16:creationId xmlns:a16="http://schemas.microsoft.com/office/drawing/2014/main" id="{155C3EFF-4552-470B-9B69-19659304F68F}"/>
              </a:ext>
            </a:extLst>
          </p:cNvPr>
          <p:cNvSpPr txBox="1"/>
          <p:nvPr/>
        </p:nvSpPr>
        <p:spPr>
          <a:xfrm>
            <a:off x="5802086" y="1069104"/>
            <a:ext cx="2263774" cy="459357"/>
          </a:xfrm>
          <a:prstGeom prst="rect">
            <a:avLst/>
          </a:prstGeom>
          <a:noFill/>
        </p:spPr>
        <p:txBody>
          <a:bodyPr wrap="square" rtlCol="0">
            <a:spAutoFit/>
          </a:bodyPr>
          <a:lstStyle/>
          <a:p>
            <a:pPr algn="just" hangingPunct="0">
              <a:lnSpc>
                <a:spcPct val="130000"/>
              </a:lnSpc>
            </a:pPr>
            <a:r>
              <a:rPr lang="zh-CN" altLang="en-US" sz="2000" b="1" spc="100" dirty="0">
                <a:ea typeface="思源黑体 CN Normal" panose="020B0400000000000000" pitchFamily="34" charset="-122"/>
              </a:rPr>
              <a:t>（</a:t>
            </a:r>
            <a:r>
              <a:rPr lang="en-US" altLang="zh-CN" sz="2000" b="1" spc="100" dirty="0">
                <a:ea typeface="思源黑体 CN Normal" panose="020B0400000000000000" pitchFamily="34" charset="-122"/>
              </a:rPr>
              <a:t>2</a:t>
            </a:r>
            <a:r>
              <a:rPr lang="zh-CN" altLang="en-US" sz="2000" b="1" spc="100" dirty="0">
                <a:ea typeface="思源黑体 CN Normal" panose="020B0400000000000000" pitchFamily="34" charset="-122"/>
              </a:rPr>
              <a:t>）连接过程</a:t>
            </a:r>
          </a:p>
        </p:txBody>
      </p:sp>
      <p:pic>
        <p:nvPicPr>
          <p:cNvPr id="17" name="图片 16">
            <a:extLst>
              <a:ext uri="{FF2B5EF4-FFF2-40B4-BE49-F238E27FC236}">
                <a16:creationId xmlns:a16="http://schemas.microsoft.com/office/drawing/2014/main" id="{B099FE6D-C401-4F9B-9BA4-8631E45819EA}"/>
              </a:ext>
            </a:extLst>
          </p:cNvPr>
          <p:cNvPicPr>
            <a:picLocks noChangeAspect="1"/>
          </p:cNvPicPr>
          <p:nvPr/>
        </p:nvPicPr>
        <p:blipFill rotWithShape="1">
          <a:blip r:embed="rId4"/>
          <a:srcRect b="10160"/>
          <a:stretch/>
        </p:blipFill>
        <p:spPr>
          <a:xfrm>
            <a:off x="7949934" y="945858"/>
            <a:ext cx="3962211" cy="2983885"/>
          </a:xfrm>
          <a:prstGeom prst="rect">
            <a:avLst/>
          </a:prstGeom>
        </p:spPr>
      </p:pic>
      <p:sp>
        <p:nvSpPr>
          <p:cNvPr id="11" name="文本框 10">
            <a:extLst>
              <a:ext uri="{FF2B5EF4-FFF2-40B4-BE49-F238E27FC236}">
                <a16:creationId xmlns:a16="http://schemas.microsoft.com/office/drawing/2014/main" id="{A5B585AF-8621-47BC-B229-62963352B280}"/>
              </a:ext>
            </a:extLst>
          </p:cNvPr>
          <p:cNvSpPr txBox="1"/>
          <p:nvPr/>
        </p:nvSpPr>
        <p:spPr>
          <a:xfrm>
            <a:off x="7949933" y="727371"/>
            <a:ext cx="3722914"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图</a:t>
            </a:r>
            <a:r>
              <a:rPr lang="en-US" altLang="zh-CN" sz="1400" b="1" spc="100" dirty="0">
                <a:ea typeface="思源黑体 CN Normal" panose="020B0400000000000000" pitchFamily="34" charset="-122"/>
              </a:rPr>
              <a:t>2-Wi-Fi</a:t>
            </a:r>
            <a:r>
              <a:rPr lang="zh-CN" altLang="en-US" sz="1400" b="1" spc="100" dirty="0">
                <a:ea typeface="思源黑体 CN Normal" panose="020B0400000000000000" pitchFamily="34" charset="-122"/>
              </a:rPr>
              <a:t>的认证、关联和密钥交互过程</a:t>
            </a:r>
          </a:p>
        </p:txBody>
      </p:sp>
      <p:sp>
        <p:nvSpPr>
          <p:cNvPr id="18" name="文本框 17">
            <a:extLst>
              <a:ext uri="{FF2B5EF4-FFF2-40B4-BE49-F238E27FC236}">
                <a16:creationId xmlns:a16="http://schemas.microsoft.com/office/drawing/2014/main" id="{B543F638-CDEC-43AC-B2C9-AF58569E0C18}"/>
              </a:ext>
            </a:extLst>
          </p:cNvPr>
          <p:cNvSpPr txBox="1"/>
          <p:nvPr/>
        </p:nvSpPr>
        <p:spPr>
          <a:xfrm>
            <a:off x="5878286" y="3700064"/>
            <a:ext cx="2950028" cy="459357"/>
          </a:xfrm>
          <a:prstGeom prst="rect">
            <a:avLst/>
          </a:prstGeom>
          <a:noFill/>
        </p:spPr>
        <p:txBody>
          <a:bodyPr wrap="square" rtlCol="0">
            <a:spAutoFit/>
          </a:bodyPr>
          <a:lstStyle/>
          <a:p>
            <a:pPr algn="just" hangingPunct="0">
              <a:lnSpc>
                <a:spcPct val="130000"/>
              </a:lnSpc>
            </a:pPr>
            <a:r>
              <a:rPr lang="zh-CN" altLang="en-US" sz="2000" b="1" spc="100" dirty="0">
                <a:ea typeface="思源黑体 CN Normal" panose="020B0400000000000000" pitchFamily="34" charset="-122"/>
              </a:rPr>
              <a:t>（</a:t>
            </a:r>
            <a:r>
              <a:rPr lang="en-US" altLang="zh-CN" sz="2000" b="1" spc="100" dirty="0">
                <a:ea typeface="思源黑体 CN Normal" panose="020B0400000000000000" pitchFamily="34" charset="-122"/>
              </a:rPr>
              <a:t>3</a:t>
            </a:r>
            <a:r>
              <a:rPr lang="zh-CN" altLang="en-US" sz="2000" b="1" spc="100" dirty="0">
                <a:ea typeface="思源黑体 CN Normal" panose="020B0400000000000000" pitchFamily="34" charset="-122"/>
              </a:rPr>
              <a:t>）断开连接过程</a:t>
            </a:r>
          </a:p>
        </p:txBody>
      </p:sp>
      <p:pic>
        <p:nvPicPr>
          <p:cNvPr id="19" name="图片 18">
            <a:extLst>
              <a:ext uri="{FF2B5EF4-FFF2-40B4-BE49-F238E27FC236}">
                <a16:creationId xmlns:a16="http://schemas.microsoft.com/office/drawing/2014/main" id="{CCADDA92-957D-4008-8830-C26C539EA5C9}"/>
              </a:ext>
            </a:extLst>
          </p:cNvPr>
          <p:cNvPicPr>
            <a:picLocks noChangeAspect="1"/>
          </p:cNvPicPr>
          <p:nvPr/>
        </p:nvPicPr>
        <p:blipFill rotWithShape="1">
          <a:blip r:embed="rId5"/>
          <a:srcRect b="22491"/>
          <a:stretch/>
        </p:blipFill>
        <p:spPr>
          <a:xfrm>
            <a:off x="7099573" y="4140766"/>
            <a:ext cx="5029200" cy="2059775"/>
          </a:xfrm>
          <a:prstGeom prst="rect">
            <a:avLst/>
          </a:prstGeom>
        </p:spPr>
      </p:pic>
      <p:sp>
        <p:nvSpPr>
          <p:cNvPr id="20" name="文本框 19">
            <a:extLst>
              <a:ext uri="{FF2B5EF4-FFF2-40B4-BE49-F238E27FC236}">
                <a16:creationId xmlns:a16="http://schemas.microsoft.com/office/drawing/2014/main" id="{C3F1E953-4575-49A0-85A8-2D4A5E2B2CC1}"/>
              </a:ext>
            </a:extLst>
          </p:cNvPr>
          <p:cNvSpPr txBox="1"/>
          <p:nvPr/>
        </p:nvSpPr>
        <p:spPr>
          <a:xfrm>
            <a:off x="8200050" y="6296149"/>
            <a:ext cx="2828245" cy="345094"/>
          </a:xfrm>
          <a:prstGeom prst="rect">
            <a:avLst/>
          </a:prstGeom>
          <a:noFill/>
        </p:spPr>
        <p:txBody>
          <a:bodyPr wrap="square" rtlCol="0">
            <a:spAutoFit/>
          </a:bodyPr>
          <a:lstStyle/>
          <a:p>
            <a:pPr algn="just" hangingPunct="0">
              <a:lnSpc>
                <a:spcPct val="130000"/>
              </a:lnSpc>
            </a:pPr>
            <a:r>
              <a:rPr lang="zh-CN" altLang="en-US" sz="1400" b="1" spc="100" dirty="0">
                <a:latin typeface="思源黑体 CN Normal" panose="020B0400000000000000" pitchFamily="34" charset="-122"/>
                <a:ea typeface="思源黑体 CN Normal" panose="020B0400000000000000" pitchFamily="34" charset="-122"/>
              </a:rPr>
              <a:t>图</a:t>
            </a:r>
            <a:r>
              <a:rPr lang="en-US" altLang="zh-CN" sz="1400" b="1" spc="100" dirty="0">
                <a:latin typeface="思源黑体 CN Normal" panose="020B0400000000000000" pitchFamily="34" charset="-122"/>
                <a:ea typeface="思源黑体 CN Normal" panose="020B0400000000000000" pitchFamily="34" charset="-122"/>
              </a:rPr>
              <a:t>3-Wi-Fi</a:t>
            </a:r>
            <a:r>
              <a:rPr lang="zh-CN" altLang="en-US" sz="1400" b="1" spc="100" dirty="0">
                <a:latin typeface="思源黑体 CN Normal" panose="020B0400000000000000" pitchFamily="34" charset="-122"/>
                <a:ea typeface="思源黑体 CN Normal" panose="020B0400000000000000" pitchFamily="34" charset="-122"/>
              </a:rPr>
              <a:t>的连接断开过程</a:t>
            </a:r>
          </a:p>
        </p:txBody>
      </p:sp>
      <p:sp>
        <p:nvSpPr>
          <p:cNvPr id="21" name="日期占位符 16">
            <a:extLst>
              <a:ext uri="{FF2B5EF4-FFF2-40B4-BE49-F238E27FC236}">
                <a16:creationId xmlns:a16="http://schemas.microsoft.com/office/drawing/2014/main" id="{F1887A0D-B90E-45D7-B56F-0B28841FE5C2}"/>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22" name="灯片编号占位符 18">
            <a:extLst>
              <a:ext uri="{FF2B5EF4-FFF2-40B4-BE49-F238E27FC236}">
                <a16:creationId xmlns:a16="http://schemas.microsoft.com/office/drawing/2014/main" id="{584C3339-5D5C-470A-91C3-D3A4262E2703}"/>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34</a:t>
            </a:fld>
            <a:endParaRPr lang="zh-CN" altLang="en-US" dirty="0"/>
          </a:p>
        </p:txBody>
      </p:sp>
    </p:spTree>
    <p:extLst>
      <p:ext uri="{BB962C8B-B14F-4D97-AF65-F5344CB8AC3E}">
        <p14:creationId xmlns:p14="http://schemas.microsoft.com/office/powerpoint/2010/main" val="176098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898021"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31826" y="1180448"/>
            <a:ext cx="3683800" cy="516968"/>
          </a:xfrm>
        </p:spPr>
        <p:txBody>
          <a:bodyPr>
            <a:normAutofit fontScale="90000"/>
          </a:bodyPr>
          <a:lstStyle/>
          <a:p>
            <a:r>
              <a:rPr lang="en-US" altLang="zh-CN" sz="2300" b="1" dirty="0">
                <a:latin typeface="Times New Roman" panose="02020603050405020304" pitchFamily="18" charset="0"/>
                <a:cs typeface="Times New Roman" panose="02020603050405020304" pitchFamily="18" charset="0"/>
              </a:rPr>
              <a:t>Wi-Fi</a:t>
            </a:r>
            <a:r>
              <a:rPr lang="zh-CN" altLang="en-US" sz="2300" b="1" dirty="0">
                <a:latin typeface="Times New Roman" panose="02020603050405020304" pitchFamily="18" charset="0"/>
                <a:cs typeface="Times New Roman" panose="02020603050405020304" pitchFamily="18" charset="0"/>
              </a:rPr>
              <a:t>省电模式管理机制</a:t>
            </a:r>
          </a:p>
        </p:txBody>
      </p:sp>
      <p:pic>
        <p:nvPicPr>
          <p:cNvPr id="21" name="图片 20">
            <a:extLst>
              <a:ext uri="{FF2B5EF4-FFF2-40B4-BE49-F238E27FC236}">
                <a16:creationId xmlns:a16="http://schemas.microsoft.com/office/drawing/2014/main" id="{C18A192E-6C40-43C7-AD81-F2DD2987C117}"/>
              </a:ext>
            </a:extLst>
          </p:cNvPr>
          <p:cNvPicPr>
            <a:picLocks noChangeAspect="1"/>
          </p:cNvPicPr>
          <p:nvPr/>
        </p:nvPicPr>
        <p:blipFill rotWithShape="1">
          <a:blip r:embed="rId3"/>
          <a:srcRect l="99" r="-99" b="15600"/>
          <a:stretch/>
        </p:blipFill>
        <p:spPr>
          <a:xfrm>
            <a:off x="0" y="1697416"/>
            <a:ext cx="12191999" cy="4306472"/>
          </a:xfrm>
          <a:prstGeom prst="rect">
            <a:avLst/>
          </a:prstGeom>
        </p:spPr>
      </p:pic>
      <p:sp>
        <p:nvSpPr>
          <p:cNvPr id="2" name="文本框 1">
            <a:extLst>
              <a:ext uri="{FF2B5EF4-FFF2-40B4-BE49-F238E27FC236}">
                <a16:creationId xmlns:a16="http://schemas.microsoft.com/office/drawing/2014/main" id="{4FB05E7C-C319-4A5B-895B-A70E10A8E455}"/>
              </a:ext>
            </a:extLst>
          </p:cNvPr>
          <p:cNvSpPr txBox="1"/>
          <p:nvPr/>
        </p:nvSpPr>
        <p:spPr>
          <a:xfrm>
            <a:off x="4993681" y="6003890"/>
            <a:ext cx="2614411" cy="381258"/>
          </a:xfrm>
          <a:prstGeom prst="rect">
            <a:avLst/>
          </a:prstGeom>
          <a:noFill/>
        </p:spPr>
        <p:txBody>
          <a:bodyPr wrap="square" rtlCol="0">
            <a:spAutoFit/>
          </a:bodyPr>
          <a:lstStyle/>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Wi</a:t>
            </a:r>
            <a:r>
              <a:rPr lang="zh-CN" altLang="en-US" sz="1600" b="1" spc="100" dirty="0">
                <a:latin typeface="思源黑体 CN Normal" panose="020B0400000000000000" pitchFamily="34" charset="-122"/>
                <a:ea typeface="思源黑体 CN Normal" panose="020B0400000000000000" pitchFamily="34" charset="-122"/>
              </a:rPr>
              <a:t>－</a:t>
            </a:r>
            <a:r>
              <a:rPr lang="en-US" altLang="zh-CN" sz="1600" b="1" spc="100" dirty="0">
                <a:latin typeface="思源黑体 CN Normal" panose="020B0400000000000000" pitchFamily="34" charset="-122"/>
                <a:ea typeface="思源黑体 CN Normal" panose="020B0400000000000000" pitchFamily="34" charset="-122"/>
              </a:rPr>
              <a:t>Fi</a:t>
            </a:r>
            <a:r>
              <a:rPr lang="zh-CN" altLang="en-US" sz="1600" b="1" spc="100" dirty="0">
                <a:latin typeface="思源黑体 CN Normal" panose="020B0400000000000000" pitchFamily="34" charset="-122"/>
                <a:ea typeface="思源黑体 CN Normal" panose="020B0400000000000000" pitchFamily="34" charset="-122"/>
              </a:rPr>
              <a:t>的省电模式机制</a:t>
            </a:r>
          </a:p>
        </p:txBody>
      </p:sp>
      <p:sp>
        <p:nvSpPr>
          <p:cNvPr id="22" name="文本框 21">
            <a:extLst>
              <a:ext uri="{FF2B5EF4-FFF2-40B4-BE49-F238E27FC236}">
                <a16:creationId xmlns:a16="http://schemas.microsoft.com/office/drawing/2014/main" id="{F5D04AA3-718D-4D18-9EA0-B63619FF350F}"/>
              </a:ext>
            </a:extLst>
          </p:cNvPr>
          <p:cNvSpPr txBox="1"/>
          <p:nvPr/>
        </p:nvSpPr>
        <p:spPr>
          <a:xfrm>
            <a:off x="5328988" y="928637"/>
            <a:ext cx="6863011" cy="646331"/>
          </a:xfrm>
          <a:prstGeom prst="rect">
            <a:avLst/>
          </a:prstGeom>
          <a:noFill/>
        </p:spPr>
        <p:txBody>
          <a:bodyPr wrap="square" rtlCol="0">
            <a:spAutoFit/>
          </a:bodyPr>
          <a:lstStyle/>
          <a:p>
            <a:r>
              <a:rPr lang="en-US" altLang="zh-CN" dirty="0">
                <a:solidFill>
                  <a:prstClr val="black"/>
                </a:solidFill>
                <a:latin typeface="Calibri"/>
                <a:ea typeface="微软雅黑" panose="020B0503020204020204" pitchFamily="34" charset="-122"/>
              </a:rPr>
              <a:t>Wi</a:t>
            </a:r>
            <a:r>
              <a:rPr lang="zh-CN" altLang="en-US" dirty="0">
                <a:solidFill>
                  <a:prstClr val="black"/>
                </a:solidFill>
                <a:latin typeface="Calibri"/>
                <a:ea typeface="微软雅黑" panose="020B0503020204020204" pitchFamily="34" charset="-122"/>
              </a:rPr>
              <a:t>－</a:t>
            </a:r>
            <a:r>
              <a:rPr lang="en-US" altLang="zh-CN" dirty="0">
                <a:solidFill>
                  <a:prstClr val="black"/>
                </a:solidFill>
                <a:latin typeface="Calibri"/>
                <a:ea typeface="微软雅黑" panose="020B0503020204020204" pitchFamily="34" charset="-122"/>
              </a:rPr>
              <a:t>Fi</a:t>
            </a:r>
            <a:r>
              <a:rPr lang="zh-CN" altLang="en-US" dirty="0">
                <a:solidFill>
                  <a:prstClr val="black"/>
                </a:solidFill>
                <a:latin typeface="Calibri"/>
                <a:ea typeface="微软雅黑" panose="020B0503020204020204" pitchFamily="34" charset="-122"/>
              </a:rPr>
              <a:t>省电模式下的管理机制是指</a:t>
            </a:r>
            <a:r>
              <a:rPr lang="en-US" altLang="zh-CN" dirty="0">
                <a:solidFill>
                  <a:prstClr val="black"/>
                </a:solidFill>
                <a:latin typeface="Calibri"/>
                <a:ea typeface="微软雅黑" panose="020B0503020204020204" pitchFamily="34" charset="-122"/>
              </a:rPr>
              <a:t>AP</a:t>
            </a:r>
            <a:r>
              <a:rPr lang="zh-CN" altLang="en-US" dirty="0">
                <a:solidFill>
                  <a:prstClr val="black"/>
                </a:solidFill>
                <a:latin typeface="Calibri"/>
                <a:ea typeface="微软雅黑" panose="020B0503020204020204" pitchFamily="34" charset="-122"/>
              </a:rPr>
              <a:t>为处于节电模式的</a:t>
            </a:r>
            <a:r>
              <a:rPr lang="en-US" altLang="zh-CN" dirty="0">
                <a:solidFill>
                  <a:prstClr val="black"/>
                </a:solidFill>
                <a:latin typeface="Calibri"/>
                <a:ea typeface="微软雅黑" panose="020B0503020204020204" pitchFamily="34" charset="-122"/>
              </a:rPr>
              <a:t>STA</a:t>
            </a:r>
            <a:r>
              <a:rPr lang="zh-CN" altLang="en-US" dirty="0">
                <a:solidFill>
                  <a:prstClr val="black"/>
                </a:solidFill>
                <a:latin typeface="Calibri"/>
                <a:ea typeface="微软雅黑" panose="020B0503020204020204" pitchFamily="34" charset="-122"/>
              </a:rPr>
              <a:t>临时缓存数据，而</a:t>
            </a:r>
            <a:r>
              <a:rPr lang="en-US" altLang="zh-CN" dirty="0">
                <a:solidFill>
                  <a:prstClr val="black"/>
                </a:solidFill>
                <a:latin typeface="Calibri"/>
                <a:ea typeface="微软雅黑" panose="020B0503020204020204" pitchFamily="34" charset="-122"/>
              </a:rPr>
              <a:t>STA</a:t>
            </a:r>
            <a:r>
              <a:rPr lang="zh-CN" altLang="en-US" dirty="0">
                <a:solidFill>
                  <a:prstClr val="black"/>
                </a:solidFill>
                <a:latin typeface="Calibri"/>
                <a:ea typeface="微软雅黑" panose="020B0503020204020204" pitchFamily="34" charset="-122"/>
              </a:rPr>
              <a:t>周期性醒来去获取缓存数据的过程</a:t>
            </a:r>
          </a:p>
        </p:txBody>
      </p:sp>
      <p:sp>
        <p:nvSpPr>
          <p:cNvPr id="13" name="日期占位符 16">
            <a:extLst>
              <a:ext uri="{FF2B5EF4-FFF2-40B4-BE49-F238E27FC236}">
                <a16:creationId xmlns:a16="http://schemas.microsoft.com/office/drawing/2014/main" id="{29A60DF1-21A3-47C3-A201-C17888F563FF}"/>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14" name="灯片编号占位符 18">
            <a:extLst>
              <a:ext uri="{FF2B5EF4-FFF2-40B4-BE49-F238E27FC236}">
                <a16:creationId xmlns:a16="http://schemas.microsoft.com/office/drawing/2014/main" id="{287F2806-6517-4A65-A805-94F1808CCFA7}"/>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35</a:t>
            </a:fld>
            <a:endParaRPr lang="zh-CN" altLang="en-US" dirty="0"/>
          </a:p>
        </p:txBody>
      </p:sp>
    </p:spTree>
    <p:extLst>
      <p:ext uri="{BB962C8B-B14F-4D97-AF65-F5344CB8AC3E}">
        <p14:creationId xmlns:p14="http://schemas.microsoft.com/office/powerpoint/2010/main" val="1345860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641505"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31826" y="1180448"/>
            <a:ext cx="4273460" cy="516968"/>
          </a:xfrm>
        </p:spPr>
        <p:txBody>
          <a:bodyPr>
            <a:normAutofit/>
          </a:bodyPr>
          <a:lstStyle/>
          <a:p>
            <a:r>
              <a:rPr lang="en-US" altLang="zh-CN" sz="2300" b="1" dirty="0">
                <a:latin typeface="Times New Roman" panose="02020603050405020304" pitchFamily="18" charset="0"/>
                <a:cs typeface="Times New Roman" panose="02020603050405020304" pitchFamily="18" charset="0"/>
              </a:rPr>
              <a:t>Wi</a:t>
            </a:r>
            <a:r>
              <a:rPr lang="zh-CN" altLang="en-US" sz="2300" b="1" dirty="0">
                <a:latin typeface="Times New Roman" panose="02020603050405020304" pitchFamily="18" charset="0"/>
                <a:cs typeface="Times New Roman" panose="02020603050405020304" pitchFamily="18" charset="0"/>
              </a:rPr>
              <a:t>－</a:t>
            </a:r>
            <a:r>
              <a:rPr lang="en-US" altLang="zh-CN" sz="2300" b="1" dirty="0">
                <a:latin typeface="Times New Roman" panose="02020603050405020304" pitchFamily="18" charset="0"/>
                <a:cs typeface="Times New Roman" panose="02020603050405020304" pitchFamily="18" charset="0"/>
              </a:rPr>
              <a:t>Fi</a:t>
            </a:r>
            <a:r>
              <a:rPr lang="zh-CN" altLang="en-US" sz="2300" b="1" dirty="0">
                <a:latin typeface="Times New Roman" panose="02020603050405020304" pitchFamily="18" charset="0"/>
                <a:cs typeface="Times New Roman" panose="02020603050405020304" pitchFamily="18" charset="0"/>
              </a:rPr>
              <a:t>网络的工作状态管理</a:t>
            </a:r>
          </a:p>
        </p:txBody>
      </p:sp>
      <p:sp>
        <p:nvSpPr>
          <p:cNvPr id="11" name="文本框 10">
            <a:extLst>
              <a:ext uri="{FF2B5EF4-FFF2-40B4-BE49-F238E27FC236}">
                <a16:creationId xmlns:a16="http://schemas.microsoft.com/office/drawing/2014/main" id="{2A768177-A65F-47DC-984A-E05785EA2A3F}"/>
              </a:ext>
            </a:extLst>
          </p:cNvPr>
          <p:cNvSpPr txBox="1"/>
          <p:nvPr/>
        </p:nvSpPr>
        <p:spPr>
          <a:xfrm>
            <a:off x="1203959" y="1589368"/>
            <a:ext cx="2529841"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的省电模式管理机制</a:t>
            </a:r>
          </a:p>
        </p:txBody>
      </p:sp>
      <p:pic>
        <p:nvPicPr>
          <p:cNvPr id="15" name="图片 14">
            <a:extLst>
              <a:ext uri="{FF2B5EF4-FFF2-40B4-BE49-F238E27FC236}">
                <a16:creationId xmlns:a16="http://schemas.microsoft.com/office/drawing/2014/main" id="{65ECF62A-69FD-4788-9966-1E0F94E4470E}"/>
              </a:ext>
            </a:extLst>
          </p:cNvPr>
          <p:cNvPicPr>
            <a:picLocks noChangeAspect="1"/>
          </p:cNvPicPr>
          <p:nvPr/>
        </p:nvPicPr>
        <p:blipFill rotWithShape="1">
          <a:blip r:embed="rId3"/>
          <a:srcRect t="26030"/>
          <a:stretch/>
        </p:blipFill>
        <p:spPr>
          <a:xfrm>
            <a:off x="104052" y="2570943"/>
            <a:ext cx="5893560" cy="1097483"/>
          </a:xfrm>
          <a:prstGeom prst="rect">
            <a:avLst/>
          </a:prstGeom>
        </p:spPr>
      </p:pic>
      <p:sp>
        <p:nvSpPr>
          <p:cNvPr id="16" name="文本框 15">
            <a:extLst>
              <a:ext uri="{FF2B5EF4-FFF2-40B4-BE49-F238E27FC236}">
                <a16:creationId xmlns:a16="http://schemas.microsoft.com/office/drawing/2014/main" id="{585D8A35-6AD5-41E8-93A1-01447ABD18CA}"/>
              </a:ext>
            </a:extLst>
          </p:cNvPr>
          <p:cNvSpPr txBox="1"/>
          <p:nvPr/>
        </p:nvSpPr>
        <p:spPr>
          <a:xfrm>
            <a:off x="104052" y="1931180"/>
            <a:ext cx="2364827" cy="276999"/>
          </a:xfrm>
          <a:prstGeom prst="rect">
            <a:avLst/>
          </a:prstGeom>
          <a:noFill/>
        </p:spPr>
        <p:txBody>
          <a:bodyPr wrap="square" rtlCol="0">
            <a:spAutoFit/>
          </a:bodyPr>
          <a:lstStyle/>
          <a:p>
            <a:r>
              <a:rPr lang="zh-CN" altLang="en-US" sz="1200" b="1" dirty="0">
                <a:solidFill>
                  <a:prstClr val="black"/>
                </a:solidFill>
                <a:latin typeface="Calibri"/>
                <a:ea typeface="微软雅黑" panose="020B0503020204020204" pitchFamily="34" charset="-122"/>
              </a:rPr>
              <a:t>１）</a:t>
            </a:r>
            <a:r>
              <a:rPr lang="en-US" altLang="zh-CN" sz="1200" b="1" dirty="0">
                <a:solidFill>
                  <a:prstClr val="black"/>
                </a:solidFill>
                <a:latin typeface="Calibri"/>
                <a:ea typeface="微软雅黑" panose="020B0503020204020204" pitchFamily="34" charset="-122"/>
              </a:rPr>
              <a:t>STA</a:t>
            </a:r>
            <a:r>
              <a:rPr lang="zh-CN" altLang="en-US" sz="1200" b="1" dirty="0">
                <a:solidFill>
                  <a:prstClr val="black"/>
                </a:solidFill>
                <a:latin typeface="Calibri"/>
                <a:ea typeface="微软雅黑" panose="020B0503020204020204" pitchFamily="34" charset="-122"/>
              </a:rPr>
              <a:t>的电源模式和工作状态</a:t>
            </a:r>
          </a:p>
        </p:txBody>
      </p:sp>
      <p:sp>
        <p:nvSpPr>
          <p:cNvPr id="9" name="文本框 8">
            <a:extLst>
              <a:ext uri="{FF2B5EF4-FFF2-40B4-BE49-F238E27FC236}">
                <a16:creationId xmlns:a16="http://schemas.microsoft.com/office/drawing/2014/main" id="{9902C6B3-E6D7-4D7F-9125-A81D861D6839}"/>
              </a:ext>
            </a:extLst>
          </p:cNvPr>
          <p:cNvSpPr txBox="1"/>
          <p:nvPr/>
        </p:nvSpPr>
        <p:spPr>
          <a:xfrm>
            <a:off x="1854405" y="2280017"/>
            <a:ext cx="2060049" cy="308995"/>
          </a:xfrm>
          <a:prstGeom prst="rect">
            <a:avLst/>
          </a:prstGeom>
          <a:noFill/>
        </p:spPr>
        <p:txBody>
          <a:bodyPr wrap="square" rtlCol="0">
            <a:spAutoFit/>
          </a:bodyPr>
          <a:lstStyle/>
          <a:p>
            <a:pPr algn="just" hangingPunct="0">
              <a:lnSpc>
                <a:spcPct val="130000"/>
              </a:lnSpc>
            </a:pPr>
            <a:r>
              <a:rPr lang="en-US" altLang="zh-CN" sz="1200" b="1" spc="100" dirty="0">
                <a:latin typeface="微软雅黑" panose="020B0503020204020204" pitchFamily="34" charset="-122"/>
                <a:ea typeface="微软雅黑" panose="020B0503020204020204" pitchFamily="34" charset="-122"/>
              </a:rPr>
              <a:t>STA</a:t>
            </a:r>
            <a:r>
              <a:rPr lang="zh-CN" altLang="en-US" sz="1200" b="1" spc="100" dirty="0">
                <a:latin typeface="微软雅黑" panose="020B0503020204020204" pitchFamily="34" charset="-122"/>
                <a:ea typeface="微软雅黑" panose="020B0503020204020204" pitchFamily="34" charset="-122"/>
              </a:rPr>
              <a:t>电源模式和工作状态</a:t>
            </a:r>
          </a:p>
        </p:txBody>
      </p:sp>
      <p:pic>
        <p:nvPicPr>
          <p:cNvPr id="17" name="图片 16">
            <a:extLst>
              <a:ext uri="{FF2B5EF4-FFF2-40B4-BE49-F238E27FC236}">
                <a16:creationId xmlns:a16="http://schemas.microsoft.com/office/drawing/2014/main" id="{B9ECEB2A-0FA7-4D80-B17E-C87DA875F4F2}"/>
              </a:ext>
            </a:extLst>
          </p:cNvPr>
          <p:cNvPicPr>
            <a:picLocks noChangeAspect="1"/>
          </p:cNvPicPr>
          <p:nvPr/>
        </p:nvPicPr>
        <p:blipFill rotWithShape="1">
          <a:blip r:embed="rId4"/>
          <a:srcRect b="9446"/>
          <a:stretch/>
        </p:blipFill>
        <p:spPr>
          <a:xfrm>
            <a:off x="0" y="3734977"/>
            <a:ext cx="6554911" cy="2515189"/>
          </a:xfrm>
          <a:prstGeom prst="rect">
            <a:avLst/>
          </a:prstGeom>
        </p:spPr>
      </p:pic>
      <p:sp>
        <p:nvSpPr>
          <p:cNvPr id="10" name="文本框 9">
            <a:extLst>
              <a:ext uri="{FF2B5EF4-FFF2-40B4-BE49-F238E27FC236}">
                <a16:creationId xmlns:a16="http://schemas.microsoft.com/office/drawing/2014/main" id="{9334F0BF-B00A-49E0-B3AE-D3D849B5A1E7}"/>
              </a:ext>
            </a:extLst>
          </p:cNvPr>
          <p:cNvSpPr txBox="1"/>
          <p:nvPr/>
        </p:nvSpPr>
        <p:spPr>
          <a:xfrm>
            <a:off x="1828499" y="6250166"/>
            <a:ext cx="2519818" cy="308995"/>
          </a:xfrm>
          <a:prstGeom prst="rect">
            <a:avLst/>
          </a:prstGeom>
          <a:noFill/>
        </p:spPr>
        <p:txBody>
          <a:bodyPr wrap="square" rtlCol="0">
            <a:spAutoFit/>
          </a:bodyPr>
          <a:lstStyle/>
          <a:p>
            <a:pPr algn="just" hangingPunct="0">
              <a:lnSpc>
                <a:spcPct val="130000"/>
              </a:lnSpc>
            </a:pPr>
            <a:r>
              <a:rPr lang="en-US" altLang="zh-CN" sz="1200" b="1" spc="100" dirty="0">
                <a:latin typeface="微软雅黑" panose="020B0503020204020204" pitchFamily="34" charset="-122"/>
                <a:ea typeface="微软雅黑" panose="020B0503020204020204" pitchFamily="34" charset="-122"/>
              </a:rPr>
              <a:t>STA</a:t>
            </a:r>
            <a:r>
              <a:rPr lang="zh-CN" altLang="en-US" sz="1200" b="1" spc="100" dirty="0">
                <a:latin typeface="微软雅黑" panose="020B0503020204020204" pitchFamily="34" charset="-122"/>
                <a:ea typeface="微软雅黑" panose="020B0503020204020204" pitchFamily="34" charset="-122"/>
              </a:rPr>
              <a:t>电源模式和工作状态的关系</a:t>
            </a:r>
          </a:p>
        </p:txBody>
      </p:sp>
      <p:pic>
        <p:nvPicPr>
          <p:cNvPr id="18" name="图片 17">
            <a:extLst>
              <a:ext uri="{FF2B5EF4-FFF2-40B4-BE49-F238E27FC236}">
                <a16:creationId xmlns:a16="http://schemas.microsoft.com/office/drawing/2014/main" id="{6CE0BF90-5352-40DC-BB9E-937609651F7C}"/>
              </a:ext>
            </a:extLst>
          </p:cNvPr>
          <p:cNvPicPr>
            <a:picLocks noChangeAspect="1"/>
          </p:cNvPicPr>
          <p:nvPr/>
        </p:nvPicPr>
        <p:blipFill rotWithShape="1">
          <a:blip r:embed="rId5"/>
          <a:srcRect b="8695"/>
          <a:stretch/>
        </p:blipFill>
        <p:spPr>
          <a:xfrm>
            <a:off x="6085522" y="2208180"/>
            <a:ext cx="6106478" cy="3216292"/>
          </a:xfrm>
          <a:prstGeom prst="rect">
            <a:avLst/>
          </a:prstGeom>
        </p:spPr>
      </p:pic>
      <p:sp>
        <p:nvSpPr>
          <p:cNvPr id="19" name="文本框 18">
            <a:extLst>
              <a:ext uri="{FF2B5EF4-FFF2-40B4-BE49-F238E27FC236}">
                <a16:creationId xmlns:a16="http://schemas.microsoft.com/office/drawing/2014/main" id="{359F186D-C94E-4ADB-A7E1-652570C01ABB}"/>
              </a:ext>
            </a:extLst>
          </p:cNvPr>
          <p:cNvSpPr txBox="1"/>
          <p:nvPr/>
        </p:nvSpPr>
        <p:spPr>
          <a:xfrm>
            <a:off x="7889446" y="5424472"/>
            <a:ext cx="2766646" cy="308995"/>
          </a:xfrm>
          <a:prstGeom prst="rect">
            <a:avLst/>
          </a:prstGeom>
          <a:noFill/>
        </p:spPr>
        <p:txBody>
          <a:bodyPr wrap="square" rtlCol="0">
            <a:spAutoFit/>
          </a:bodyPr>
          <a:lstStyle/>
          <a:p>
            <a:pPr algn="just" hangingPunct="0">
              <a:lnSpc>
                <a:spcPct val="130000"/>
              </a:lnSpc>
            </a:pPr>
            <a:r>
              <a:rPr lang="en-US" altLang="zh-CN" sz="1200" b="1" spc="100" dirty="0">
                <a:latin typeface="微软雅黑" panose="020B0503020204020204" pitchFamily="34" charset="-122"/>
                <a:ea typeface="微软雅黑" panose="020B0503020204020204" pitchFamily="34" charset="-122"/>
              </a:rPr>
              <a:t>STA</a:t>
            </a:r>
            <a:r>
              <a:rPr lang="zh-CN" altLang="en-US" sz="1200" b="1" spc="100" dirty="0">
                <a:latin typeface="微软雅黑" panose="020B0503020204020204" pitchFamily="34" charset="-122"/>
                <a:ea typeface="微软雅黑" panose="020B0503020204020204" pitchFamily="34" charset="-122"/>
              </a:rPr>
              <a:t>获取</a:t>
            </a:r>
            <a:r>
              <a:rPr lang="en-US" altLang="zh-CN" sz="1200" b="1" spc="100" dirty="0">
                <a:latin typeface="微软雅黑" panose="020B0503020204020204" pitchFamily="34" charset="-122"/>
                <a:ea typeface="微软雅黑" panose="020B0503020204020204" pitchFamily="34" charset="-122"/>
              </a:rPr>
              <a:t>AP</a:t>
            </a:r>
            <a:r>
              <a:rPr lang="zh-CN" altLang="en-US" sz="1200" b="1" spc="100" dirty="0">
                <a:latin typeface="微软雅黑" panose="020B0503020204020204" pitchFamily="34" charset="-122"/>
                <a:ea typeface="微软雅黑" panose="020B0503020204020204" pitchFamily="34" charset="-122"/>
              </a:rPr>
              <a:t>缓存数据帧交互示意图</a:t>
            </a:r>
          </a:p>
        </p:txBody>
      </p:sp>
      <p:sp>
        <p:nvSpPr>
          <p:cNvPr id="20" name="文本框 19">
            <a:extLst>
              <a:ext uri="{FF2B5EF4-FFF2-40B4-BE49-F238E27FC236}">
                <a16:creationId xmlns:a16="http://schemas.microsoft.com/office/drawing/2014/main" id="{56599074-3106-4D94-A239-FD30133175DC}"/>
              </a:ext>
            </a:extLst>
          </p:cNvPr>
          <p:cNvSpPr txBox="1"/>
          <p:nvPr/>
        </p:nvSpPr>
        <p:spPr>
          <a:xfrm>
            <a:off x="5802086" y="1938566"/>
            <a:ext cx="4041227" cy="276999"/>
          </a:xfrm>
          <a:prstGeom prst="rect">
            <a:avLst/>
          </a:prstGeom>
          <a:noFill/>
        </p:spPr>
        <p:txBody>
          <a:bodyPr wrap="square" rtlCol="0">
            <a:spAutoFit/>
          </a:bodyPr>
          <a:lstStyle/>
          <a:p>
            <a:r>
              <a:rPr lang="zh-CN" altLang="en-US" sz="1200" b="1" dirty="0"/>
              <a:t>２）</a:t>
            </a:r>
            <a:r>
              <a:rPr lang="en-US" altLang="zh-CN" sz="1200" b="1" dirty="0"/>
              <a:t>STA</a:t>
            </a:r>
            <a:r>
              <a:rPr lang="zh-CN" altLang="en-US" sz="1200" b="1" dirty="0"/>
              <a:t>获取的缓存的单播和组播接收示例</a:t>
            </a:r>
          </a:p>
        </p:txBody>
      </p:sp>
      <p:sp>
        <p:nvSpPr>
          <p:cNvPr id="21" name="日期占位符 16">
            <a:extLst>
              <a:ext uri="{FF2B5EF4-FFF2-40B4-BE49-F238E27FC236}">
                <a16:creationId xmlns:a16="http://schemas.microsoft.com/office/drawing/2014/main" id="{2757D491-C486-41F6-8D9D-869BEEEEE0DA}"/>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22" name="灯片编号占位符 18">
            <a:extLst>
              <a:ext uri="{FF2B5EF4-FFF2-40B4-BE49-F238E27FC236}">
                <a16:creationId xmlns:a16="http://schemas.microsoft.com/office/drawing/2014/main" id="{A3F3AF85-C2BA-4377-BCD2-2E5C7FAE3C61}"/>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36</a:t>
            </a:fld>
            <a:endParaRPr lang="zh-CN" altLang="en-US" dirty="0"/>
          </a:p>
        </p:txBody>
      </p:sp>
    </p:spTree>
    <p:extLst>
      <p:ext uri="{BB962C8B-B14F-4D97-AF65-F5344CB8AC3E}">
        <p14:creationId xmlns:p14="http://schemas.microsoft.com/office/powerpoint/2010/main" val="2270915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4"/>
          </p:nvPr>
        </p:nvSpPr>
        <p:spPr>
          <a:solidFill>
            <a:srgbClr val="AF2125"/>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079084"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31826" y="1180448"/>
            <a:ext cx="2783948" cy="516968"/>
          </a:xfrm>
        </p:spPr>
        <p:txBody>
          <a:bodyPr>
            <a:normAutofit/>
          </a:bodyPr>
          <a:lstStyle/>
          <a:p>
            <a:r>
              <a:rPr lang="en-US" altLang="zh-CN" sz="2300" b="1" dirty="0">
                <a:latin typeface="Times New Roman" panose="02020603050405020304" pitchFamily="18" charset="0"/>
                <a:cs typeface="Times New Roman" panose="02020603050405020304" pitchFamily="18" charset="0"/>
              </a:rPr>
              <a:t>Wi</a:t>
            </a:r>
            <a:r>
              <a:rPr lang="zh-CN" altLang="en-US" sz="2300" b="1" dirty="0">
                <a:latin typeface="Times New Roman" panose="02020603050405020304" pitchFamily="18" charset="0"/>
                <a:cs typeface="Times New Roman" panose="02020603050405020304" pitchFamily="18" charset="0"/>
              </a:rPr>
              <a:t>－</a:t>
            </a:r>
            <a:r>
              <a:rPr lang="en-US" altLang="zh-CN" sz="2300" b="1" dirty="0">
                <a:latin typeface="Times New Roman" panose="02020603050405020304" pitchFamily="18" charset="0"/>
                <a:cs typeface="Times New Roman" panose="02020603050405020304" pitchFamily="18" charset="0"/>
              </a:rPr>
              <a:t>Fi</a:t>
            </a:r>
            <a:r>
              <a:rPr lang="zh-CN" altLang="en-US" sz="2300" b="1" dirty="0">
                <a:latin typeface="Times New Roman" panose="02020603050405020304" pitchFamily="18" charset="0"/>
                <a:cs typeface="Times New Roman" panose="02020603050405020304" pitchFamily="18" charset="0"/>
              </a:rPr>
              <a:t>本章总结</a:t>
            </a:r>
          </a:p>
        </p:txBody>
      </p:sp>
      <p:sp>
        <p:nvSpPr>
          <p:cNvPr id="21" name="椭圆 20">
            <a:extLst>
              <a:ext uri="{FF2B5EF4-FFF2-40B4-BE49-F238E27FC236}">
                <a16:creationId xmlns:a16="http://schemas.microsoft.com/office/drawing/2014/main" id="{FD0C8EAF-F5A6-486F-91F6-2008D1771ED2}"/>
              </a:ext>
            </a:extLst>
          </p:cNvPr>
          <p:cNvSpPr/>
          <p:nvPr/>
        </p:nvSpPr>
        <p:spPr>
          <a:xfrm>
            <a:off x="171817" y="2208649"/>
            <a:ext cx="3071814" cy="92680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1CFDE59-800D-4B9D-9D42-DD4D10279034}"/>
              </a:ext>
            </a:extLst>
          </p:cNvPr>
          <p:cNvSpPr txBox="1"/>
          <p:nvPr/>
        </p:nvSpPr>
        <p:spPr>
          <a:xfrm>
            <a:off x="211230" y="2486084"/>
            <a:ext cx="3071814" cy="369332"/>
          </a:xfrm>
          <a:prstGeom prst="rect">
            <a:avLst/>
          </a:prstGeom>
          <a:noFill/>
        </p:spPr>
        <p:txBody>
          <a:bodyPr wrap="square" rtlCol="0">
            <a:spAutoFit/>
          </a:bodyPr>
          <a:lstStyle/>
          <a:p>
            <a:pPr algn="ctr"/>
            <a:r>
              <a:rPr lang="en-US" altLang="zh-CN" b="1" dirty="0"/>
              <a:t>Wi-Fi</a:t>
            </a:r>
            <a:r>
              <a:rPr lang="zh-CN" altLang="en-US" b="1" dirty="0"/>
              <a:t>通信的基本原理</a:t>
            </a:r>
          </a:p>
        </p:txBody>
      </p:sp>
      <p:sp>
        <p:nvSpPr>
          <p:cNvPr id="23" name="箭头: 右 22">
            <a:extLst>
              <a:ext uri="{FF2B5EF4-FFF2-40B4-BE49-F238E27FC236}">
                <a16:creationId xmlns:a16="http://schemas.microsoft.com/office/drawing/2014/main" id="{EF1BBD9E-EAC7-42E1-9A36-1BDDBE175787}"/>
              </a:ext>
            </a:extLst>
          </p:cNvPr>
          <p:cNvSpPr/>
          <p:nvPr/>
        </p:nvSpPr>
        <p:spPr>
          <a:xfrm>
            <a:off x="3381135" y="2591922"/>
            <a:ext cx="323194"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54CDC2DA-1EE6-4EF1-B0D1-74DF84603EC7}"/>
              </a:ext>
            </a:extLst>
          </p:cNvPr>
          <p:cNvSpPr/>
          <p:nvPr/>
        </p:nvSpPr>
        <p:spPr>
          <a:xfrm>
            <a:off x="3860800" y="1987251"/>
            <a:ext cx="7494584" cy="135220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建立</a:t>
            </a:r>
            <a:r>
              <a:rPr lang="en-US" altLang="zh-CN" b="1" dirty="0">
                <a:solidFill>
                  <a:schemeClr val="tx1"/>
                </a:solidFill>
              </a:rPr>
              <a:t>Wi-Fi</a:t>
            </a:r>
            <a:r>
              <a:rPr lang="zh-CN" altLang="en-US" b="1" dirty="0">
                <a:solidFill>
                  <a:schemeClr val="tx1"/>
                </a:solidFill>
              </a:rPr>
              <a:t>连接和通信的前提是，各个设备通过载波监听多路接入和冲突避免机制获取无限媒介的访问权</a:t>
            </a:r>
          </a:p>
        </p:txBody>
      </p:sp>
      <p:sp>
        <p:nvSpPr>
          <p:cNvPr id="25" name="椭圆 24">
            <a:extLst>
              <a:ext uri="{FF2B5EF4-FFF2-40B4-BE49-F238E27FC236}">
                <a16:creationId xmlns:a16="http://schemas.microsoft.com/office/drawing/2014/main" id="{F7B836DA-096D-4F71-9A1F-1DDFE7CE114F}"/>
              </a:ext>
            </a:extLst>
          </p:cNvPr>
          <p:cNvSpPr/>
          <p:nvPr/>
        </p:nvSpPr>
        <p:spPr>
          <a:xfrm>
            <a:off x="176416" y="3749922"/>
            <a:ext cx="3071814" cy="92680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物理层的关键技术</a:t>
            </a:r>
          </a:p>
        </p:txBody>
      </p:sp>
      <p:sp>
        <p:nvSpPr>
          <p:cNvPr id="26" name="箭头: 右 25">
            <a:extLst>
              <a:ext uri="{FF2B5EF4-FFF2-40B4-BE49-F238E27FC236}">
                <a16:creationId xmlns:a16="http://schemas.microsoft.com/office/drawing/2014/main" id="{BE162412-CF9A-486C-A4EC-63CB0BFABB0C}"/>
              </a:ext>
            </a:extLst>
          </p:cNvPr>
          <p:cNvSpPr/>
          <p:nvPr/>
        </p:nvSpPr>
        <p:spPr>
          <a:xfrm>
            <a:off x="3485606" y="4213323"/>
            <a:ext cx="323194"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CDFA35B3-0B8E-4938-88CF-2F42BF0D0AE8}"/>
              </a:ext>
            </a:extLst>
          </p:cNvPr>
          <p:cNvSpPr/>
          <p:nvPr/>
        </p:nvSpPr>
        <p:spPr>
          <a:xfrm>
            <a:off x="3860800" y="3609572"/>
            <a:ext cx="7494584" cy="123564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掌握频谱和信道的规范定义，他们是</a:t>
            </a:r>
            <a:r>
              <a:rPr lang="en-US" altLang="zh-CN" b="1" dirty="0">
                <a:solidFill>
                  <a:schemeClr val="tx1"/>
                </a:solidFill>
              </a:rPr>
              <a:t>Wi-Fi</a:t>
            </a:r>
            <a:r>
              <a:rPr lang="zh-CN" altLang="en-US" b="1" dirty="0">
                <a:solidFill>
                  <a:schemeClr val="tx1"/>
                </a:solidFill>
              </a:rPr>
              <a:t>通信的前提条件，是物理层技术的核心概念。</a:t>
            </a:r>
          </a:p>
        </p:txBody>
      </p:sp>
      <p:sp>
        <p:nvSpPr>
          <p:cNvPr id="28" name="椭圆 27">
            <a:extLst>
              <a:ext uri="{FF2B5EF4-FFF2-40B4-BE49-F238E27FC236}">
                <a16:creationId xmlns:a16="http://schemas.microsoft.com/office/drawing/2014/main" id="{F6225536-2E62-4ACD-A172-B4CF7552D886}"/>
              </a:ext>
            </a:extLst>
          </p:cNvPr>
          <p:cNvSpPr/>
          <p:nvPr/>
        </p:nvSpPr>
        <p:spPr>
          <a:xfrm>
            <a:off x="211230" y="5227136"/>
            <a:ext cx="3071814" cy="92680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物理层的关键技术</a:t>
            </a:r>
          </a:p>
        </p:txBody>
      </p:sp>
      <p:sp>
        <p:nvSpPr>
          <p:cNvPr id="29" name="箭头: 右 28">
            <a:extLst>
              <a:ext uri="{FF2B5EF4-FFF2-40B4-BE49-F238E27FC236}">
                <a16:creationId xmlns:a16="http://schemas.microsoft.com/office/drawing/2014/main" id="{DFBEAE12-6D3A-4D4C-A6DA-1E81F86D2639}"/>
              </a:ext>
            </a:extLst>
          </p:cNvPr>
          <p:cNvSpPr/>
          <p:nvPr/>
        </p:nvSpPr>
        <p:spPr>
          <a:xfrm>
            <a:off x="3415774" y="5598724"/>
            <a:ext cx="323194" cy="157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A0476F4-85B2-4B8C-8909-9C6FC706C54E}"/>
              </a:ext>
            </a:extLst>
          </p:cNvPr>
          <p:cNvSpPr/>
          <p:nvPr/>
        </p:nvSpPr>
        <p:spPr>
          <a:xfrm>
            <a:off x="3860800" y="5149592"/>
            <a:ext cx="7494584" cy="108188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Wi</a:t>
            </a:r>
            <a:r>
              <a:rPr lang="zh-CN" altLang="en-US" b="1" dirty="0">
                <a:solidFill>
                  <a:schemeClr val="tx1"/>
                </a:solidFill>
              </a:rPr>
              <a:t>－</a:t>
            </a:r>
            <a:r>
              <a:rPr lang="en-US" altLang="zh-CN" b="1" dirty="0">
                <a:solidFill>
                  <a:schemeClr val="tx1"/>
                </a:solidFill>
              </a:rPr>
              <a:t>Fi</a:t>
            </a:r>
            <a:r>
              <a:rPr lang="zh-CN" altLang="en-US" b="1" dirty="0">
                <a:solidFill>
                  <a:schemeClr val="tx1"/>
                </a:solidFill>
              </a:rPr>
              <a:t>技术标准的演进的关键思路是兼容以前标准的基本概念和规范定义，与旧设备的兼容是</a:t>
            </a:r>
            <a:r>
              <a:rPr lang="en-US" altLang="zh-CN" b="1" dirty="0" err="1">
                <a:solidFill>
                  <a:schemeClr val="tx1"/>
                </a:solidFill>
              </a:rPr>
              <a:t>WiFi</a:t>
            </a:r>
            <a:r>
              <a:rPr lang="zh-CN" altLang="en-US" b="1" dirty="0">
                <a:solidFill>
                  <a:schemeClr val="tx1"/>
                </a:solidFill>
              </a:rPr>
              <a:t>普及率非常的原因之一。</a:t>
            </a:r>
          </a:p>
        </p:txBody>
      </p:sp>
      <p:sp>
        <p:nvSpPr>
          <p:cNvPr id="19" name="日期占位符 16">
            <a:extLst>
              <a:ext uri="{FF2B5EF4-FFF2-40B4-BE49-F238E27FC236}">
                <a16:creationId xmlns:a16="http://schemas.microsoft.com/office/drawing/2014/main" id="{EA0715E3-FD25-4D24-BCED-3777447E73AB}"/>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
        <p:nvSpPr>
          <p:cNvPr id="20" name="灯片编号占位符 18">
            <a:extLst>
              <a:ext uri="{FF2B5EF4-FFF2-40B4-BE49-F238E27FC236}">
                <a16:creationId xmlns:a16="http://schemas.microsoft.com/office/drawing/2014/main" id="{AC2381D4-07E4-4508-9DFA-EBDBFB85D8D6}"/>
              </a:ext>
            </a:extLst>
          </p:cNvPr>
          <p:cNvSpPr>
            <a:spLocks noGrp="1"/>
          </p:cNvSpPr>
          <p:nvPr>
            <p:ph type="sldNum" sz="quarter" idx="12"/>
          </p:nvPr>
        </p:nvSpPr>
        <p:spPr>
          <a:xfrm>
            <a:off x="8610600" y="6395693"/>
            <a:ext cx="2743200" cy="365125"/>
          </a:xfrm>
        </p:spPr>
        <p:txBody>
          <a:bodyPr/>
          <a:lstStyle/>
          <a:p>
            <a:fld id="{33B9A5AF-BDD6-4E14-989F-CF034C94E4CA}" type="slidenum">
              <a:rPr lang="zh-CN" altLang="en-US" smtClean="0"/>
              <a:t>37</a:t>
            </a:fld>
            <a:endParaRPr lang="zh-CN" altLang="en-US" dirty="0"/>
          </a:p>
        </p:txBody>
      </p:sp>
    </p:spTree>
    <p:extLst>
      <p:ext uri="{BB962C8B-B14F-4D97-AF65-F5344CB8AC3E}">
        <p14:creationId xmlns:p14="http://schemas.microsoft.com/office/powerpoint/2010/main" val="3298650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747953" y="2523918"/>
            <a:ext cx="7362005" cy="2472855"/>
            <a:chOff x="1095638" y="924560"/>
            <a:chExt cx="7362005" cy="2472855"/>
          </a:xfrm>
        </p:grpSpPr>
        <p:sp>
          <p:nvSpPr>
            <p:cNvPr id="23" name="文本框 22"/>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2</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981607" y="1377240"/>
              <a:ext cx="1563826"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Two</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095638" y="1902897"/>
              <a:ext cx="7362005" cy="987963"/>
            </a:xfrm>
            <a:prstGeom prst="rect">
              <a:avLst/>
            </a:prstGeom>
            <a:noFill/>
          </p:spPr>
          <p:txBody>
            <a:bodyPr wrap="square" rtlCol="0">
              <a:spAutoFit/>
            </a:bodyPr>
            <a:lstStyle/>
            <a:p>
              <a:pPr algn="ctr" hangingPunct="0">
                <a:lnSpc>
                  <a:spcPct val="150000"/>
                </a:lnSpc>
              </a:pPr>
              <a:r>
                <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a:t>
              </a:r>
              <a:r>
                <a:rPr lang="zh-CN" altLang="en-US"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a:t>
              </a:r>
              <a:r>
                <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Fi</a:t>
              </a:r>
              <a:r>
                <a:rPr lang="zh-CN" altLang="en-US"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６技术的性能转型</a:t>
              </a:r>
              <a:endPar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3A80ED96-5F41-4689-B943-21540E0B35D6}"/>
              </a:ext>
            </a:extLst>
          </p:cNvPr>
          <p:cNvSpPr txBox="1"/>
          <p:nvPr/>
        </p:nvSpPr>
        <p:spPr>
          <a:xfrm>
            <a:off x="5999919" y="815032"/>
            <a:ext cx="5113558" cy="1436419"/>
          </a:xfrm>
          <a:prstGeom prst="rect">
            <a:avLst/>
          </a:prstGeom>
          <a:noFill/>
        </p:spPr>
        <p:txBody>
          <a:bodyPr wrap="square" rtlCol="0">
            <a:spAutoFit/>
          </a:bodyPr>
          <a:lstStyle/>
          <a:p>
            <a:pPr algn="just" hangingPunct="0">
              <a:lnSpc>
                <a:spcPct val="150000"/>
              </a:lnSpc>
            </a:pP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主要涉及下面的内容：</a:t>
            </a:r>
            <a:endPar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endParaRPr>
          </a:p>
          <a:p>
            <a:pPr algn="just" hangingPunct="0">
              <a:lnSpc>
                <a:spcPct val="150000"/>
              </a:lnSpc>
            </a:pP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Wi</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a:t>
            </a: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Fi</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６引入的正交频分多址接入等关键技术</a:t>
            </a:r>
            <a:endPar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endParaRPr>
          </a:p>
          <a:p>
            <a:pPr algn="just" hangingPunct="0">
              <a:lnSpc>
                <a:spcPct val="150000"/>
              </a:lnSpc>
            </a:pP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Wi</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a:t>
            </a: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Fi</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６在物理层和</a:t>
            </a: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MAC</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层规范上的变化</a:t>
            </a:r>
            <a:endPar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endParaRPr>
          </a:p>
          <a:p>
            <a:pPr algn="just" hangingPunct="0">
              <a:lnSpc>
                <a:spcPct val="150000"/>
              </a:lnSpc>
            </a:pP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Wi</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a:t>
            </a: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Fi</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６支持６</a:t>
            </a:r>
            <a:r>
              <a:rPr lang="en-US" altLang="zh-CN" sz="1500" b="1" spc="100" dirty="0">
                <a:latin typeface="Times New Roman" panose="02020603050405020304" pitchFamily="18" charset="0"/>
                <a:ea typeface="思源宋体 Heavy" panose="02020900000000000000" pitchFamily="18" charset="-122"/>
                <a:cs typeface="Times New Roman" panose="02020603050405020304" pitchFamily="18" charset="0"/>
              </a:rPr>
              <a:t>GH</a:t>
            </a:r>
            <a:r>
              <a:rPr lang="zh-CN" altLang="en-US" sz="1500" b="1" spc="100" dirty="0">
                <a:latin typeface="Times New Roman" panose="02020603050405020304" pitchFamily="18" charset="0"/>
                <a:ea typeface="思源宋体 Heavy" panose="02020900000000000000" pitchFamily="18" charset="-122"/>
                <a:cs typeface="Times New Roman" panose="02020603050405020304" pitchFamily="18" charset="0"/>
              </a:rPr>
              <a:t>频段所带来的技术变化</a:t>
            </a:r>
          </a:p>
        </p:txBody>
      </p:sp>
    </p:spTree>
    <p:extLst>
      <p:ext uri="{BB962C8B-B14F-4D97-AF65-F5344CB8AC3E}">
        <p14:creationId xmlns:p14="http://schemas.microsoft.com/office/powerpoint/2010/main" val="3757510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39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57171"/>
            <a:ext cx="3722256" cy="516968"/>
          </a:xfrm>
        </p:spPr>
        <p:txBody>
          <a:bodyPr>
            <a:noAutofit/>
          </a:bodyPr>
          <a:lstStyle/>
          <a:p>
            <a:r>
              <a:rPr lang="en-US" altLang="zh-CN" sz="2300" b="1" dirty="0">
                <a:latin typeface="思源黑体 CN Heavy"/>
                <a:cs typeface="Times New Roman" panose="02020603050405020304" pitchFamily="18" charset="0"/>
              </a:rPr>
              <a:t>Wi-Fi </a:t>
            </a:r>
            <a:r>
              <a:rPr lang="zh-CN" altLang="en-US" sz="2300" b="1" dirty="0">
                <a:latin typeface="思源黑体 CN Heavy"/>
                <a:cs typeface="Times New Roman" panose="02020603050405020304" pitchFamily="18" charset="0"/>
              </a:rPr>
              <a:t>基本概念和原理</a:t>
            </a:r>
          </a:p>
        </p:txBody>
      </p:sp>
      <p:grpSp>
        <p:nvGrpSpPr>
          <p:cNvPr id="15" name="组合 14">
            <a:extLst>
              <a:ext uri="{FF2B5EF4-FFF2-40B4-BE49-F238E27FC236}">
                <a16:creationId xmlns:a16="http://schemas.microsoft.com/office/drawing/2014/main" id="{8A949201-DB89-4742-AB2B-108FF1CB229F}"/>
              </a:ext>
            </a:extLst>
          </p:cNvPr>
          <p:cNvGrpSpPr/>
          <p:nvPr/>
        </p:nvGrpSpPr>
        <p:grpSpPr>
          <a:xfrm>
            <a:off x="406401" y="2009924"/>
            <a:ext cx="11055568" cy="4169935"/>
            <a:chOff x="63061" y="102477"/>
            <a:chExt cx="11106808" cy="5234151"/>
          </a:xfrm>
          <a:solidFill>
            <a:srgbClr val="AF2125"/>
          </a:solidFill>
        </p:grpSpPr>
        <p:sp>
          <p:nvSpPr>
            <p:cNvPr id="20" name="流程图: 可选过程 19">
              <a:extLst>
                <a:ext uri="{FF2B5EF4-FFF2-40B4-BE49-F238E27FC236}">
                  <a16:creationId xmlns:a16="http://schemas.microsoft.com/office/drawing/2014/main" id="{0DA235D3-57D8-4F1B-8B55-CD3179E088C7}"/>
                </a:ext>
              </a:extLst>
            </p:cNvPr>
            <p:cNvSpPr/>
            <p:nvPr/>
          </p:nvSpPr>
          <p:spPr>
            <a:xfrm>
              <a:off x="63061" y="102477"/>
              <a:ext cx="2539903" cy="599090"/>
            </a:xfrm>
            <a:prstGeom prst="flowChartAlternateProcess">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24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技术概述</a:t>
              </a:r>
            </a:p>
          </p:txBody>
        </p:sp>
        <p:sp>
          <p:nvSpPr>
            <p:cNvPr id="23" name="箭头: 直角上 22">
              <a:extLst>
                <a:ext uri="{FF2B5EF4-FFF2-40B4-BE49-F238E27FC236}">
                  <a16:creationId xmlns:a16="http://schemas.microsoft.com/office/drawing/2014/main" id="{B2E278D2-2FF9-488C-A1E1-604100F8E7F6}"/>
                </a:ext>
              </a:extLst>
            </p:cNvPr>
            <p:cNvSpPr/>
            <p:nvPr/>
          </p:nvSpPr>
          <p:spPr>
            <a:xfrm rot="5400000">
              <a:off x="726199" y="868089"/>
              <a:ext cx="788274" cy="455231"/>
            </a:xfrm>
            <a:prstGeom prst="bentUpArrow">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5" name="流程图: 可选过程 24">
              <a:extLst>
                <a:ext uri="{FF2B5EF4-FFF2-40B4-BE49-F238E27FC236}">
                  <a16:creationId xmlns:a16="http://schemas.microsoft.com/office/drawing/2014/main" id="{A3A9FB19-4859-4DB4-9064-60129BA10613}"/>
                </a:ext>
              </a:extLst>
            </p:cNvPr>
            <p:cNvSpPr/>
            <p:nvPr/>
          </p:nvSpPr>
          <p:spPr>
            <a:xfrm>
              <a:off x="1347952" y="784335"/>
              <a:ext cx="9821917" cy="2073166"/>
            </a:xfrm>
            <a:prstGeom prst="flowChartAlternateProcess">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之前的</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设备通过载波侦听多路接入和冲突避免机制（</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CSMA/CA</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）获得无限媒介的访问权。</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通信方式始终是典型的单用户在有限的自由空间范围内独占信道的接入。当一个</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设备获得无线媒介并传送数据时，其他设备只能等待信道空闲时才有机会竞争媒介访问权。如果在空间范围内有众多</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设备，这种传统的竞争信道的机制就会造成很大的网路拥塞和数据传输延迟</a:t>
              </a:r>
            </a:p>
          </p:txBody>
        </p:sp>
        <p:sp>
          <p:nvSpPr>
            <p:cNvPr id="26" name="流程图: 可选过程 25">
              <a:extLst>
                <a:ext uri="{FF2B5EF4-FFF2-40B4-BE49-F238E27FC236}">
                  <a16:creationId xmlns:a16="http://schemas.microsoft.com/office/drawing/2014/main" id="{078B5783-6667-4C75-B839-0477BE090D40}"/>
                </a:ext>
              </a:extLst>
            </p:cNvPr>
            <p:cNvSpPr/>
            <p:nvPr/>
          </p:nvSpPr>
          <p:spPr>
            <a:xfrm>
              <a:off x="1347952" y="2963917"/>
              <a:ext cx="9821917" cy="898635"/>
            </a:xfrm>
            <a:prstGeom prst="flowChartAlternateProcess">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之前的技术标准演进一直关注</a:t>
              </a:r>
              <a:r>
                <a:rPr kumimoji="0" lang="zh-CN" altLang="en-US" sz="1800" b="1" i="0" u="none" strike="noStrike" kern="0" cap="none" spc="0" normalizeH="0" baseline="0" noProof="0" dirty="0">
                  <a:ln>
                    <a:noFill/>
                  </a:ln>
                  <a:effectLst/>
                  <a:uLnTx/>
                  <a:uFillTx/>
                  <a:latin typeface="Calibri"/>
                  <a:ea typeface="微软雅黑" panose="020B0503020204020204" pitchFamily="34" charset="-122"/>
                  <a:cs typeface="+mn-cs"/>
                </a:rPr>
                <a:t>如何提高单个</a:t>
              </a:r>
              <a:r>
                <a:rPr kumimoji="0" lang="en-US" altLang="zh-CN" sz="1800" b="1" i="0" u="none" strike="noStrike" kern="0" cap="none" spc="0" normalizeH="0" baseline="0" noProof="0" dirty="0">
                  <a:ln>
                    <a:noFill/>
                  </a:ln>
                  <a:effectLst/>
                  <a:uLnTx/>
                  <a:uFillTx/>
                  <a:latin typeface="Calibri"/>
                  <a:ea typeface="微软雅黑" panose="020B0503020204020204" pitchFamily="34" charset="-122"/>
                  <a:cs typeface="+mn-cs"/>
                </a:rPr>
                <a:t>Wi-Fi</a:t>
              </a:r>
              <a:r>
                <a:rPr kumimoji="0" lang="zh-CN" altLang="en-US" sz="1800" b="1" i="0" u="none" strike="noStrike" kern="0" cap="none" spc="0" normalizeH="0" baseline="0" noProof="0" dirty="0">
                  <a:ln>
                    <a:noFill/>
                  </a:ln>
                  <a:effectLst/>
                  <a:uLnTx/>
                  <a:uFillTx/>
                  <a:latin typeface="Calibri"/>
                  <a:ea typeface="微软雅黑" panose="020B0503020204020204" pitchFamily="34" charset="-122"/>
                  <a:cs typeface="+mn-cs"/>
                </a:rPr>
                <a:t>设备与</a:t>
              </a:r>
              <a:r>
                <a:rPr kumimoji="0" lang="en-US" altLang="zh-CN" sz="1800" b="1" i="0" u="none" strike="noStrike" kern="0" cap="none" spc="0" normalizeH="0" baseline="0" noProof="0" dirty="0">
                  <a:ln>
                    <a:noFill/>
                  </a:ln>
                  <a:effectLst/>
                  <a:uLnTx/>
                  <a:uFillTx/>
                  <a:latin typeface="Calibri"/>
                  <a:ea typeface="微软雅黑" panose="020B0503020204020204" pitchFamily="34" charset="-122"/>
                  <a:cs typeface="+mn-cs"/>
                </a:rPr>
                <a:t>AP</a:t>
              </a:r>
              <a:r>
                <a:rPr kumimoji="0" lang="zh-CN" altLang="en-US" sz="1800" b="1" i="0" u="none" strike="noStrike" kern="0" cap="none" spc="0" normalizeH="0" baseline="0" noProof="0" dirty="0">
                  <a:ln>
                    <a:noFill/>
                  </a:ln>
                  <a:effectLst/>
                  <a:uLnTx/>
                  <a:uFillTx/>
                  <a:latin typeface="Calibri"/>
                  <a:ea typeface="微软雅黑" panose="020B0503020204020204" pitchFamily="34" charset="-122"/>
                  <a:cs typeface="+mn-cs"/>
                </a:rPr>
                <a:t>之间的数据发送和接受速率，</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而</a:t>
              </a:r>
              <a:r>
                <a:rPr lang="en-US" altLang="zh-CN" b="1" kern="0" dirty="0">
                  <a:latin typeface="Calibri"/>
                  <a:ea typeface="微软雅黑" panose="020B0503020204020204" pitchFamily="34" charset="-122"/>
                </a:rPr>
                <a:t>Wi-Fi6</a:t>
              </a:r>
              <a:r>
                <a:rPr lang="zh-CN" altLang="en-US" b="1" kern="0" dirty="0">
                  <a:latin typeface="Calibri"/>
                  <a:ea typeface="微软雅黑" panose="020B0503020204020204" pitchFamily="34" charset="-122"/>
                </a:rPr>
                <a:t>技术标准更重视多设备同时连接时每个设备具有的性能。</a:t>
              </a:r>
            </a:p>
          </p:txBody>
        </p:sp>
        <p:sp>
          <p:nvSpPr>
            <p:cNvPr id="27" name="流程图: 可选过程 26">
              <a:extLst>
                <a:ext uri="{FF2B5EF4-FFF2-40B4-BE49-F238E27FC236}">
                  <a16:creationId xmlns:a16="http://schemas.microsoft.com/office/drawing/2014/main" id="{0207BC75-49D7-4361-BFCD-ED35CFFE658C}"/>
                </a:ext>
              </a:extLst>
            </p:cNvPr>
            <p:cNvSpPr/>
            <p:nvPr/>
          </p:nvSpPr>
          <p:spPr>
            <a:xfrm>
              <a:off x="1347952" y="4106918"/>
              <a:ext cx="9821917" cy="1229710"/>
            </a:xfrm>
            <a:prstGeom prst="flowChartAlternateProcess">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在</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IEEE</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标准中，</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又被称为高性能（</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High Efficiency</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HE</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），从名称中可以看出，</a:t>
              </a:r>
              <a:r>
                <a:rPr kumimoji="0" lang="en-US" altLang="zh-CN"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标准更关注的是</a:t>
              </a:r>
              <a:r>
                <a:rPr kumimoji="0" lang="zh-CN" altLang="en-US" sz="1800" b="1" i="0" u="none" strike="noStrike" kern="0" cap="none" spc="0" normalizeH="0" baseline="0" noProof="0" dirty="0">
                  <a:ln>
                    <a:noFill/>
                  </a:ln>
                  <a:effectLst/>
                  <a:uLnTx/>
                  <a:uFillTx/>
                  <a:latin typeface="Calibri"/>
                  <a:ea typeface="微软雅黑" panose="020B0503020204020204" pitchFamily="34" charset="-122"/>
                  <a:cs typeface="+mn-cs"/>
                </a:rPr>
                <a:t>如何高效利用频谱资源</a:t>
              </a:r>
              <a:endParaRPr kumimoji="0" lang="en-US" altLang="zh-CN" sz="1800" b="1" i="0" u="none" strike="noStrike" kern="0" cap="none" spc="0" normalizeH="0" baseline="0" noProof="0" dirty="0">
                <a:ln>
                  <a:noFill/>
                </a:ln>
                <a:effectLst/>
                <a:uLnTx/>
                <a:uFillTx/>
                <a:latin typeface="Calibri"/>
                <a:ea typeface="微软雅黑" panose="020B0503020204020204" pitchFamily="34" charset="-122"/>
                <a:cs typeface="+mn-cs"/>
              </a:endParaRPr>
            </a:p>
          </p:txBody>
        </p:sp>
      </p:grpSp>
      <p:sp>
        <p:nvSpPr>
          <p:cNvPr id="22" name="日期占位符 16">
            <a:extLst>
              <a:ext uri="{FF2B5EF4-FFF2-40B4-BE49-F238E27FC236}">
                <a16:creationId xmlns:a16="http://schemas.microsoft.com/office/drawing/2014/main" id="{A286FBD2-2A5D-4CA5-9FA8-BB944C722CBF}"/>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21371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rPr>
              <a:t>Wi-Fi </a:t>
            </a:r>
            <a:r>
              <a:rPr lang="zh-CN" altLang="en-US" b="1" dirty="0">
                <a:latin typeface="Times New Roman" panose="02020603050405020304" pitchFamily="18" charset="0"/>
                <a:cs typeface="Times New Roman" panose="02020603050405020304" pitchFamily="18" charset="0"/>
              </a:rPr>
              <a:t>技术概述</a:t>
            </a:r>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p:txBody>
          <a:bodyPr/>
          <a:lstStyle/>
          <a:p>
            <a:fld id="{33B9A5AF-BDD6-4E14-989F-CF034C94E4CA}" type="slidenum">
              <a:rPr lang="zh-CN" altLang="en-US" smtClean="0"/>
              <a:t>4</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sp>
        <p:nvSpPr>
          <p:cNvPr id="80" name="弧形 79">
            <a:extLst>
              <a:ext uri="{FF2B5EF4-FFF2-40B4-BE49-F238E27FC236}">
                <a16:creationId xmlns:a16="http://schemas.microsoft.com/office/drawing/2014/main" id="{3995EB52-5980-C8B9-8636-80EF3CB2D96C}"/>
              </a:ext>
            </a:extLst>
          </p:cNvPr>
          <p:cNvSpPr/>
          <p:nvPr/>
        </p:nvSpPr>
        <p:spPr>
          <a:xfrm rot="8479355">
            <a:off x="4088089" y="2510532"/>
            <a:ext cx="2278310" cy="1904150"/>
          </a:xfrm>
          <a:prstGeom prst="arc">
            <a:avLst>
              <a:gd name="adj1" fmla="val 17001464"/>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a:extLst>
              <a:ext uri="{FF2B5EF4-FFF2-40B4-BE49-F238E27FC236}">
                <a16:creationId xmlns:a16="http://schemas.microsoft.com/office/drawing/2014/main" id="{6198FBB8-D89D-2D46-BDEC-BB78851AFBEE}"/>
              </a:ext>
            </a:extLst>
          </p:cNvPr>
          <p:cNvSpPr/>
          <p:nvPr/>
        </p:nvSpPr>
        <p:spPr>
          <a:xfrm rot="16007117">
            <a:off x="3607025" y="2738456"/>
            <a:ext cx="2278310" cy="1757253"/>
          </a:xfrm>
          <a:prstGeom prst="arc">
            <a:avLst>
              <a:gd name="adj1" fmla="val 17109512"/>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4D13982-88CC-4B81-BE85-80260E5B8B32}"/>
              </a:ext>
            </a:extLst>
          </p:cNvPr>
          <p:cNvGrpSpPr/>
          <p:nvPr/>
        </p:nvGrpSpPr>
        <p:grpSpPr>
          <a:xfrm>
            <a:off x="642710" y="3060416"/>
            <a:ext cx="2344330" cy="672238"/>
            <a:chOff x="913514" y="2818201"/>
            <a:chExt cx="1344476" cy="672238"/>
          </a:xfrm>
          <a:solidFill>
            <a:schemeClr val="accent2">
              <a:lumMod val="75000"/>
            </a:schemeClr>
          </a:solidFill>
        </p:grpSpPr>
        <p:sp>
          <p:nvSpPr>
            <p:cNvPr id="21" name="矩形: 圆角 20">
              <a:extLst>
                <a:ext uri="{FF2B5EF4-FFF2-40B4-BE49-F238E27FC236}">
                  <a16:creationId xmlns:a16="http://schemas.microsoft.com/office/drawing/2014/main" id="{46F41460-88E9-41E5-B432-CFB236E12236}"/>
                </a:ext>
              </a:extLst>
            </p:cNvPr>
            <p:cNvSpPr/>
            <p:nvPr/>
          </p:nvSpPr>
          <p:spPr>
            <a:xfrm>
              <a:off x="913514" y="2818201"/>
              <a:ext cx="1344476" cy="672238"/>
            </a:xfrm>
            <a:prstGeom prst="roundRect">
              <a:avLst>
                <a:gd name="adj" fmla="val 10000"/>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2" name="矩形: 圆角 4">
              <a:extLst>
                <a:ext uri="{FF2B5EF4-FFF2-40B4-BE49-F238E27FC236}">
                  <a16:creationId xmlns:a16="http://schemas.microsoft.com/office/drawing/2014/main" id="{F382D06F-BF7E-47B3-8133-5A27139601EF}"/>
                </a:ext>
              </a:extLst>
            </p:cNvPr>
            <p:cNvSpPr txBox="1"/>
            <p:nvPr/>
          </p:nvSpPr>
          <p:spPr>
            <a:xfrm>
              <a:off x="933203" y="2837890"/>
              <a:ext cx="130509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600" b="1" kern="1200" dirty="0"/>
                <a:t>Wi-Fi</a:t>
              </a:r>
              <a:r>
                <a:rPr lang="zh-CN" altLang="en-US" sz="1600" b="1" kern="1200" dirty="0"/>
                <a:t>技术概述</a:t>
              </a:r>
            </a:p>
          </p:txBody>
        </p:sp>
      </p:grpSp>
      <p:sp>
        <p:nvSpPr>
          <p:cNvPr id="24" name="矩形: 圆角 23">
            <a:extLst>
              <a:ext uri="{FF2B5EF4-FFF2-40B4-BE49-F238E27FC236}">
                <a16:creationId xmlns:a16="http://schemas.microsoft.com/office/drawing/2014/main" id="{9DAEECF7-5387-4235-B811-67EDB5A3FD4D}"/>
              </a:ext>
            </a:extLst>
          </p:cNvPr>
          <p:cNvSpPr/>
          <p:nvPr/>
        </p:nvSpPr>
        <p:spPr>
          <a:xfrm>
            <a:off x="3591806" y="1739642"/>
            <a:ext cx="2968594" cy="769620"/>
          </a:xfrm>
          <a:prstGeom prst="roundRect">
            <a:avLst>
              <a:gd name="adj" fmla="val 10000"/>
            </a:avLst>
          </a:prstGeom>
          <a:solidFill>
            <a:schemeClr val="tx1">
              <a:lumMod val="75000"/>
              <a:lumOff val="2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algn="ctr"/>
            <a:endParaRPr lang="en-US" altLang="zh-CN" sz="1400" b="1" dirty="0"/>
          </a:p>
          <a:p>
            <a:pPr algn="ctr"/>
            <a:r>
              <a:rPr lang="en-US" altLang="zh-CN" sz="1400" b="1" dirty="0"/>
              <a:t>Wi-Fi</a:t>
            </a:r>
            <a:r>
              <a:rPr lang="zh-CN" altLang="en-US" sz="1400" b="1" dirty="0"/>
              <a:t>技术标准和演进</a:t>
            </a:r>
          </a:p>
        </p:txBody>
      </p:sp>
      <p:grpSp>
        <p:nvGrpSpPr>
          <p:cNvPr id="26" name="组合 25">
            <a:extLst>
              <a:ext uri="{FF2B5EF4-FFF2-40B4-BE49-F238E27FC236}">
                <a16:creationId xmlns:a16="http://schemas.microsoft.com/office/drawing/2014/main" id="{B526656F-6D65-4331-8B50-C77529B5DB6B}"/>
              </a:ext>
            </a:extLst>
          </p:cNvPr>
          <p:cNvGrpSpPr/>
          <p:nvPr/>
        </p:nvGrpSpPr>
        <p:grpSpPr>
          <a:xfrm>
            <a:off x="3564740" y="4130241"/>
            <a:ext cx="2979000" cy="855361"/>
            <a:chOff x="3463918" y="3735984"/>
            <a:chExt cx="1296357" cy="1048220"/>
          </a:xfrm>
          <a:solidFill>
            <a:schemeClr val="tx1">
              <a:lumMod val="75000"/>
              <a:lumOff val="25000"/>
            </a:schemeClr>
          </a:solidFill>
        </p:grpSpPr>
        <p:sp>
          <p:nvSpPr>
            <p:cNvPr id="27" name="矩形: 圆角 26">
              <a:extLst>
                <a:ext uri="{FF2B5EF4-FFF2-40B4-BE49-F238E27FC236}">
                  <a16:creationId xmlns:a16="http://schemas.microsoft.com/office/drawing/2014/main" id="{B3620496-784C-4A2F-98DF-9883A831D713}"/>
                </a:ext>
              </a:extLst>
            </p:cNvPr>
            <p:cNvSpPr/>
            <p:nvPr/>
          </p:nvSpPr>
          <p:spPr>
            <a:xfrm>
              <a:off x="3463918" y="3735984"/>
              <a:ext cx="1296357" cy="1048220"/>
            </a:xfrm>
            <a:prstGeom prst="roundRect">
              <a:avLst>
                <a:gd name="adj" fmla="val 10000"/>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8" name="矩形: 圆角 4">
              <a:extLst>
                <a:ext uri="{FF2B5EF4-FFF2-40B4-BE49-F238E27FC236}">
                  <a16:creationId xmlns:a16="http://schemas.microsoft.com/office/drawing/2014/main" id="{97B2DA56-EC6C-4A88-BD51-355F652805BB}"/>
                </a:ext>
              </a:extLst>
            </p:cNvPr>
            <p:cNvSpPr txBox="1"/>
            <p:nvPr/>
          </p:nvSpPr>
          <p:spPr>
            <a:xfrm>
              <a:off x="3494619" y="3766685"/>
              <a:ext cx="1234955" cy="98681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t>Wi-Fi</a:t>
              </a:r>
              <a:r>
                <a:rPr lang="zh-CN" altLang="en-US" sz="1400" b="1" kern="1200" dirty="0"/>
                <a:t>关键技术介绍</a:t>
              </a:r>
            </a:p>
          </p:txBody>
        </p:sp>
      </p:grpSp>
      <p:grpSp>
        <p:nvGrpSpPr>
          <p:cNvPr id="29" name="组合 28">
            <a:extLst>
              <a:ext uri="{FF2B5EF4-FFF2-40B4-BE49-F238E27FC236}">
                <a16:creationId xmlns:a16="http://schemas.microsoft.com/office/drawing/2014/main" id="{D72194A7-017C-48A7-BCB9-36DC4AF72BC2}"/>
              </a:ext>
            </a:extLst>
          </p:cNvPr>
          <p:cNvGrpSpPr/>
          <p:nvPr/>
        </p:nvGrpSpPr>
        <p:grpSpPr>
          <a:xfrm>
            <a:off x="8357437" y="823327"/>
            <a:ext cx="2495653" cy="671923"/>
            <a:chOff x="3463918" y="3735984"/>
            <a:chExt cx="1296357" cy="1048220"/>
          </a:xfrm>
          <a:solidFill>
            <a:schemeClr val="accent1">
              <a:lumMod val="75000"/>
            </a:schemeClr>
          </a:solidFill>
        </p:grpSpPr>
        <p:sp>
          <p:nvSpPr>
            <p:cNvPr id="30" name="矩形: 圆角 29">
              <a:extLst>
                <a:ext uri="{FF2B5EF4-FFF2-40B4-BE49-F238E27FC236}">
                  <a16:creationId xmlns:a16="http://schemas.microsoft.com/office/drawing/2014/main" id="{E3E54204-6781-422B-B9BA-28251C10FFFB}"/>
                </a:ext>
              </a:extLst>
            </p:cNvPr>
            <p:cNvSpPr/>
            <p:nvPr/>
          </p:nvSpPr>
          <p:spPr>
            <a:xfrm>
              <a:off x="3463918" y="3735984"/>
              <a:ext cx="1296357" cy="1048220"/>
            </a:xfrm>
            <a:prstGeom prst="roundRect">
              <a:avLst>
                <a:gd name="adj" fmla="val 10000"/>
              </a:avLst>
            </a:pr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1" name="矩形: 圆角 4">
              <a:extLst>
                <a:ext uri="{FF2B5EF4-FFF2-40B4-BE49-F238E27FC236}">
                  <a16:creationId xmlns:a16="http://schemas.microsoft.com/office/drawing/2014/main" id="{B1576F11-F4FB-4E25-AC45-7EF81C7B8073}"/>
                </a:ext>
              </a:extLst>
            </p:cNvPr>
            <p:cNvSpPr txBox="1"/>
            <p:nvPr/>
          </p:nvSpPr>
          <p:spPr>
            <a:xfrm>
              <a:off x="3494619" y="3766685"/>
              <a:ext cx="1234955" cy="98681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t>无线局域网传输技术</a:t>
              </a:r>
            </a:p>
          </p:txBody>
        </p:sp>
      </p:grpSp>
      <p:grpSp>
        <p:nvGrpSpPr>
          <p:cNvPr id="33" name="组合 32">
            <a:extLst>
              <a:ext uri="{FF2B5EF4-FFF2-40B4-BE49-F238E27FC236}">
                <a16:creationId xmlns:a16="http://schemas.microsoft.com/office/drawing/2014/main" id="{7B114632-F86C-45FB-8FD8-1BAA0ECF1858}"/>
              </a:ext>
            </a:extLst>
          </p:cNvPr>
          <p:cNvGrpSpPr/>
          <p:nvPr/>
        </p:nvGrpSpPr>
        <p:grpSpPr>
          <a:xfrm>
            <a:off x="8357438" y="1773866"/>
            <a:ext cx="2495652" cy="672238"/>
            <a:chOff x="6800087" y="906554"/>
            <a:chExt cx="1344476" cy="672238"/>
          </a:xfrm>
          <a:solidFill>
            <a:schemeClr val="accent1">
              <a:lumMod val="75000"/>
            </a:schemeClr>
          </a:solidFill>
        </p:grpSpPr>
        <p:sp>
          <p:nvSpPr>
            <p:cNvPr id="34" name="矩形: 圆角 33">
              <a:extLst>
                <a:ext uri="{FF2B5EF4-FFF2-40B4-BE49-F238E27FC236}">
                  <a16:creationId xmlns:a16="http://schemas.microsoft.com/office/drawing/2014/main" id="{1B0A1165-9511-4E30-9BE6-EA740E499DEF}"/>
                </a:ext>
              </a:extLst>
            </p:cNvPr>
            <p:cNvSpPr/>
            <p:nvPr/>
          </p:nvSpPr>
          <p:spPr>
            <a:xfrm>
              <a:off x="6800087" y="906554"/>
              <a:ext cx="134447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5" name="矩形: 圆角 4">
              <a:extLst>
                <a:ext uri="{FF2B5EF4-FFF2-40B4-BE49-F238E27FC236}">
                  <a16:creationId xmlns:a16="http://schemas.microsoft.com/office/drawing/2014/main" id="{F40F043B-284F-4F9A-A71E-7B3E273647C3}"/>
                </a:ext>
              </a:extLst>
            </p:cNvPr>
            <p:cNvSpPr txBox="1"/>
            <p:nvPr/>
          </p:nvSpPr>
          <p:spPr>
            <a:xfrm>
              <a:off x="6819776" y="926243"/>
              <a:ext cx="130509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400" b="1" dirty="0"/>
                <a:t>IEEE</a:t>
              </a:r>
              <a:r>
                <a:rPr lang="zh-CN" altLang="en-US" sz="1400" b="1" dirty="0"/>
                <a:t>关于</a:t>
              </a:r>
              <a:r>
                <a:rPr lang="en-US" altLang="zh-CN" sz="1400" b="1" dirty="0"/>
                <a:t>Wi-Fi</a:t>
              </a:r>
              <a:r>
                <a:rPr lang="zh-CN" altLang="en-US" sz="1400" b="1" dirty="0"/>
                <a:t>的标准演进</a:t>
              </a:r>
            </a:p>
          </p:txBody>
        </p:sp>
      </p:grpSp>
      <p:grpSp>
        <p:nvGrpSpPr>
          <p:cNvPr id="36" name="组合 35">
            <a:extLst>
              <a:ext uri="{FF2B5EF4-FFF2-40B4-BE49-F238E27FC236}">
                <a16:creationId xmlns:a16="http://schemas.microsoft.com/office/drawing/2014/main" id="{6B3E885E-13DE-4D21-976E-192DC64C9CB1}"/>
              </a:ext>
            </a:extLst>
          </p:cNvPr>
          <p:cNvGrpSpPr/>
          <p:nvPr/>
        </p:nvGrpSpPr>
        <p:grpSpPr>
          <a:xfrm>
            <a:off x="8384503" y="2647618"/>
            <a:ext cx="2484000" cy="432000"/>
            <a:chOff x="8826737" y="746145"/>
            <a:chExt cx="1764006" cy="672238"/>
          </a:xfrm>
          <a:solidFill>
            <a:schemeClr val="bg2">
              <a:lumMod val="75000"/>
            </a:schemeClr>
          </a:solidFill>
        </p:grpSpPr>
        <p:sp>
          <p:nvSpPr>
            <p:cNvPr id="37" name="矩形: 圆角 36">
              <a:extLst>
                <a:ext uri="{FF2B5EF4-FFF2-40B4-BE49-F238E27FC236}">
                  <a16:creationId xmlns:a16="http://schemas.microsoft.com/office/drawing/2014/main" id="{9A4A6594-4FFE-4BDC-8181-347C928AD040}"/>
                </a:ext>
              </a:extLst>
            </p:cNvPr>
            <p:cNvSpPr/>
            <p:nvPr/>
          </p:nvSpPr>
          <p:spPr>
            <a:xfrm>
              <a:off x="8826737" y="746145"/>
              <a:ext cx="176400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8" name="矩形: 圆角 4">
              <a:extLst>
                <a:ext uri="{FF2B5EF4-FFF2-40B4-BE49-F238E27FC236}">
                  <a16:creationId xmlns:a16="http://schemas.microsoft.com/office/drawing/2014/main" id="{61491D86-8525-450B-BE12-32DDF4304FB9}"/>
                </a:ext>
              </a:extLst>
            </p:cNvPr>
            <p:cNvSpPr txBox="1"/>
            <p:nvPr/>
          </p:nvSpPr>
          <p:spPr>
            <a:xfrm>
              <a:off x="8846426" y="765834"/>
              <a:ext cx="172462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Wi-Fi</a:t>
              </a:r>
              <a:r>
                <a:rPr lang="zh-CN" altLang="en-US" sz="1100" b="1" kern="1200" dirty="0"/>
                <a:t>的基本概念和原理</a:t>
              </a:r>
            </a:p>
          </p:txBody>
        </p:sp>
      </p:grpSp>
      <p:grpSp>
        <p:nvGrpSpPr>
          <p:cNvPr id="39" name="组合 38">
            <a:extLst>
              <a:ext uri="{FF2B5EF4-FFF2-40B4-BE49-F238E27FC236}">
                <a16:creationId xmlns:a16="http://schemas.microsoft.com/office/drawing/2014/main" id="{18520CED-B591-4143-A323-F113B6200E42}"/>
              </a:ext>
            </a:extLst>
          </p:cNvPr>
          <p:cNvGrpSpPr/>
          <p:nvPr/>
        </p:nvGrpSpPr>
        <p:grpSpPr>
          <a:xfrm>
            <a:off x="8384504" y="3221376"/>
            <a:ext cx="2484000" cy="432000"/>
            <a:chOff x="8851166" y="1665302"/>
            <a:chExt cx="1764006" cy="672238"/>
          </a:xfrm>
          <a:solidFill>
            <a:schemeClr val="bg2">
              <a:lumMod val="75000"/>
            </a:schemeClr>
          </a:solidFill>
        </p:grpSpPr>
        <p:sp>
          <p:nvSpPr>
            <p:cNvPr id="40" name="矩形: 圆角 39">
              <a:extLst>
                <a:ext uri="{FF2B5EF4-FFF2-40B4-BE49-F238E27FC236}">
                  <a16:creationId xmlns:a16="http://schemas.microsoft.com/office/drawing/2014/main" id="{5AC3FA4E-AA1A-4485-A72B-C360F42EBB02}"/>
                </a:ext>
              </a:extLst>
            </p:cNvPr>
            <p:cNvSpPr/>
            <p:nvPr/>
          </p:nvSpPr>
          <p:spPr>
            <a:xfrm>
              <a:off x="8851166" y="1665302"/>
              <a:ext cx="176400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1" name="矩形: 圆角 4">
              <a:extLst>
                <a:ext uri="{FF2B5EF4-FFF2-40B4-BE49-F238E27FC236}">
                  <a16:creationId xmlns:a16="http://schemas.microsoft.com/office/drawing/2014/main" id="{52F0FA95-917F-4E2A-807A-735544A82C98}"/>
                </a:ext>
              </a:extLst>
            </p:cNvPr>
            <p:cNvSpPr txBox="1"/>
            <p:nvPr/>
          </p:nvSpPr>
          <p:spPr>
            <a:xfrm>
              <a:off x="8870855" y="1684991"/>
              <a:ext cx="172462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Wi-Fi</a:t>
              </a:r>
              <a:r>
                <a:rPr lang="zh-CN" altLang="en-US" sz="1100" b="1" kern="1200" dirty="0"/>
                <a:t>的物理层技术</a:t>
              </a:r>
            </a:p>
          </p:txBody>
        </p:sp>
      </p:grpSp>
      <p:grpSp>
        <p:nvGrpSpPr>
          <p:cNvPr id="42" name="组合 41">
            <a:extLst>
              <a:ext uri="{FF2B5EF4-FFF2-40B4-BE49-F238E27FC236}">
                <a16:creationId xmlns:a16="http://schemas.microsoft.com/office/drawing/2014/main" id="{F8ECE64A-8C04-4100-B12C-B86A6242CB85}"/>
              </a:ext>
            </a:extLst>
          </p:cNvPr>
          <p:cNvGrpSpPr/>
          <p:nvPr/>
        </p:nvGrpSpPr>
        <p:grpSpPr>
          <a:xfrm>
            <a:off x="8396816" y="3819296"/>
            <a:ext cx="2484000" cy="432000"/>
            <a:chOff x="8846232" y="2581906"/>
            <a:chExt cx="1764006" cy="672238"/>
          </a:xfrm>
          <a:solidFill>
            <a:schemeClr val="bg2">
              <a:lumMod val="75000"/>
            </a:schemeClr>
          </a:solidFill>
        </p:grpSpPr>
        <p:sp>
          <p:nvSpPr>
            <p:cNvPr id="43" name="矩形: 圆角 42">
              <a:extLst>
                <a:ext uri="{FF2B5EF4-FFF2-40B4-BE49-F238E27FC236}">
                  <a16:creationId xmlns:a16="http://schemas.microsoft.com/office/drawing/2014/main" id="{6643A10D-5FFD-4639-ABCA-8191572E9693}"/>
                </a:ext>
              </a:extLst>
            </p:cNvPr>
            <p:cNvSpPr/>
            <p:nvPr/>
          </p:nvSpPr>
          <p:spPr>
            <a:xfrm>
              <a:off x="8846232" y="2581906"/>
              <a:ext cx="176400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4" name="矩形: 圆角 4">
              <a:extLst>
                <a:ext uri="{FF2B5EF4-FFF2-40B4-BE49-F238E27FC236}">
                  <a16:creationId xmlns:a16="http://schemas.microsoft.com/office/drawing/2014/main" id="{BEE53C71-BE23-4193-8E08-46B04638F742}"/>
                </a:ext>
              </a:extLst>
            </p:cNvPr>
            <p:cNvSpPr txBox="1"/>
            <p:nvPr/>
          </p:nvSpPr>
          <p:spPr>
            <a:xfrm>
              <a:off x="8865921" y="2601595"/>
              <a:ext cx="172462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Wi-Fi</a:t>
              </a:r>
              <a:r>
                <a:rPr lang="zh-CN" altLang="en-US" sz="1100" b="1" kern="1200" dirty="0"/>
                <a:t>的物理层标准</a:t>
              </a:r>
            </a:p>
          </p:txBody>
        </p:sp>
      </p:grpSp>
      <p:grpSp>
        <p:nvGrpSpPr>
          <p:cNvPr id="45" name="组合 44">
            <a:extLst>
              <a:ext uri="{FF2B5EF4-FFF2-40B4-BE49-F238E27FC236}">
                <a16:creationId xmlns:a16="http://schemas.microsoft.com/office/drawing/2014/main" id="{84C43CF0-87A3-4615-8A35-CFED8E879A01}"/>
              </a:ext>
            </a:extLst>
          </p:cNvPr>
          <p:cNvGrpSpPr/>
          <p:nvPr/>
        </p:nvGrpSpPr>
        <p:grpSpPr>
          <a:xfrm>
            <a:off x="8384504" y="4419319"/>
            <a:ext cx="2484000" cy="432000"/>
            <a:chOff x="8805091" y="3502643"/>
            <a:chExt cx="1764006" cy="672238"/>
          </a:xfrm>
          <a:solidFill>
            <a:schemeClr val="bg2">
              <a:lumMod val="75000"/>
            </a:schemeClr>
          </a:solidFill>
        </p:grpSpPr>
        <p:sp>
          <p:nvSpPr>
            <p:cNvPr id="46" name="矩形: 圆角 45">
              <a:extLst>
                <a:ext uri="{FF2B5EF4-FFF2-40B4-BE49-F238E27FC236}">
                  <a16:creationId xmlns:a16="http://schemas.microsoft.com/office/drawing/2014/main" id="{9E1D259A-08B3-4C0F-A775-7AF10DB4C2D7}"/>
                </a:ext>
              </a:extLst>
            </p:cNvPr>
            <p:cNvSpPr/>
            <p:nvPr/>
          </p:nvSpPr>
          <p:spPr>
            <a:xfrm>
              <a:off x="8805091" y="3502643"/>
              <a:ext cx="176400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7" name="矩形: 圆角 4">
              <a:extLst>
                <a:ext uri="{FF2B5EF4-FFF2-40B4-BE49-F238E27FC236}">
                  <a16:creationId xmlns:a16="http://schemas.microsoft.com/office/drawing/2014/main" id="{095FF73D-ACD8-4B62-B899-2B354BDB1375}"/>
                </a:ext>
              </a:extLst>
            </p:cNvPr>
            <p:cNvSpPr txBox="1"/>
            <p:nvPr/>
          </p:nvSpPr>
          <p:spPr>
            <a:xfrm>
              <a:off x="8824780" y="3522332"/>
              <a:ext cx="172462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Wi-Fi</a:t>
              </a:r>
              <a:r>
                <a:rPr lang="zh-CN" altLang="en-US" sz="1100" b="1" kern="1200" dirty="0"/>
                <a:t>的</a:t>
              </a:r>
              <a:r>
                <a:rPr lang="en-US" altLang="zh-CN" sz="1100" b="1" kern="1200" dirty="0"/>
                <a:t>mac</a:t>
              </a:r>
              <a:r>
                <a:rPr lang="zh-CN" altLang="en-US" sz="1100" b="1" kern="1200" dirty="0"/>
                <a:t>层标准</a:t>
              </a:r>
            </a:p>
          </p:txBody>
        </p:sp>
      </p:grpSp>
      <p:grpSp>
        <p:nvGrpSpPr>
          <p:cNvPr id="48" name="组合 47">
            <a:extLst>
              <a:ext uri="{FF2B5EF4-FFF2-40B4-BE49-F238E27FC236}">
                <a16:creationId xmlns:a16="http://schemas.microsoft.com/office/drawing/2014/main" id="{E86733A5-78AC-4C82-9516-F082F7CDC106}"/>
              </a:ext>
            </a:extLst>
          </p:cNvPr>
          <p:cNvGrpSpPr/>
          <p:nvPr/>
        </p:nvGrpSpPr>
        <p:grpSpPr>
          <a:xfrm>
            <a:off x="8396816" y="4990720"/>
            <a:ext cx="2484000" cy="432000"/>
            <a:chOff x="8773791" y="4424947"/>
            <a:chExt cx="1764006" cy="672238"/>
          </a:xfrm>
          <a:solidFill>
            <a:schemeClr val="bg2">
              <a:lumMod val="75000"/>
            </a:schemeClr>
          </a:solidFill>
        </p:grpSpPr>
        <p:sp>
          <p:nvSpPr>
            <p:cNvPr id="49" name="矩形: 圆角 48">
              <a:extLst>
                <a:ext uri="{FF2B5EF4-FFF2-40B4-BE49-F238E27FC236}">
                  <a16:creationId xmlns:a16="http://schemas.microsoft.com/office/drawing/2014/main" id="{B7CA250C-E59A-40B6-AAD1-913E620BA3DB}"/>
                </a:ext>
              </a:extLst>
            </p:cNvPr>
            <p:cNvSpPr/>
            <p:nvPr/>
          </p:nvSpPr>
          <p:spPr>
            <a:xfrm>
              <a:off x="8773791" y="4424947"/>
              <a:ext cx="176400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0" name="矩形: 圆角 4">
              <a:extLst>
                <a:ext uri="{FF2B5EF4-FFF2-40B4-BE49-F238E27FC236}">
                  <a16:creationId xmlns:a16="http://schemas.microsoft.com/office/drawing/2014/main" id="{A760267C-BF0A-4BCA-9B05-6E5DBC0DFC0D}"/>
                </a:ext>
              </a:extLst>
            </p:cNvPr>
            <p:cNvSpPr txBox="1"/>
            <p:nvPr/>
          </p:nvSpPr>
          <p:spPr>
            <a:xfrm>
              <a:off x="8793480" y="4444636"/>
              <a:ext cx="1714676"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Wi-Fi</a:t>
              </a:r>
              <a:r>
                <a:rPr lang="zh-CN" altLang="en-US" sz="1100" b="1" kern="1200" dirty="0"/>
                <a:t>的无线媒介接入原理</a:t>
              </a:r>
            </a:p>
          </p:txBody>
        </p:sp>
      </p:grpSp>
      <p:grpSp>
        <p:nvGrpSpPr>
          <p:cNvPr id="51" name="组合 50">
            <a:extLst>
              <a:ext uri="{FF2B5EF4-FFF2-40B4-BE49-F238E27FC236}">
                <a16:creationId xmlns:a16="http://schemas.microsoft.com/office/drawing/2014/main" id="{E186421A-0A48-4BB0-BDA2-67AA6CEC9429}"/>
              </a:ext>
            </a:extLst>
          </p:cNvPr>
          <p:cNvGrpSpPr/>
          <p:nvPr/>
        </p:nvGrpSpPr>
        <p:grpSpPr>
          <a:xfrm>
            <a:off x="8397528" y="5604484"/>
            <a:ext cx="2484000" cy="432000"/>
            <a:chOff x="8751056" y="5278568"/>
            <a:chExt cx="1764006" cy="672238"/>
          </a:xfrm>
          <a:solidFill>
            <a:schemeClr val="bg2">
              <a:lumMod val="75000"/>
            </a:schemeClr>
          </a:solidFill>
        </p:grpSpPr>
        <p:sp>
          <p:nvSpPr>
            <p:cNvPr id="52" name="矩形: 圆角 51">
              <a:extLst>
                <a:ext uri="{FF2B5EF4-FFF2-40B4-BE49-F238E27FC236}">
                  <a16:creationId xmlns:a16="http://schemas.microsoft.com/office/drawing/2014/main" id="{0BA590D1-887F-48E4-8C45-127AB5521095}"/>
                </a:ext>
              </a:extLst>
            </p:cNvPr>
            <p:cNvSpPr/>
            <p:nvPr/>
          </p:nvSpPr>
          <p:spPr>
            <a:xfrm>
              <a:off x="8751056" y="5278568"/>
              <a:ext cx="176400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3" name="矩形: 圆角 4">
              <a:extLst>
                <a:ext uri="{FF2B5EF4-FFF2-40B4-BE49-F238E27FC236}">
                  <a16:creationId xmlns:a16="http://schemas.microsoft.com/office/drawing/2014/main" id="{8CCACD3F-D513-4D55-8C0F-1A0EB71D78BF}"/>
                </a:ext>
              </a:extLst>
            </p:cNvPr>
            <p:cNvSpPr txBox="1"/>
            <p:nvPr/>
          </p:nvSpPr>
          <p:spPr>
            <a:xfrm>
              <a:off x="8770745" y="5298257"/>
              <a:ext cx="172462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Wi-Fi</a:t>
              </a:r>
              <a:r>
                <a:rPr lang="zh-CN" altLang="en-US" sz="1100" b="1" kern="1200" dirty="0"/>
                <a:t>设备的发现，连接和认证过程</a:t>
              </a:r>
            </a:p>
          </p:txBody>
        </p:sp>
      </p:grpSp>
      <p:grpSp>
        <p:nvGrpSpPr>
          <p:cNvPr id="54" name="组合 53">
            <a:extLst>
              <a:ext uri="{FF2B5EF4-FFF2-40B4-BE49-F238E27FC236}">
                <a16:creationId xmlns:a16="http://schemas.microsoft.com/office/drawing/2014/main" id="{A804331A-305A-4220-B19F-DB2F34673C71}"/>
              </a:ext>
            </a:extLst>
          </p:cNvPr>
          <p:cNvGrpSpPr/>
          <p:nvPr/>
        </p:nvGrpSpPr>
        <p:grpSpPr>
          <a:xfrm>
            <a:off x="8396816" y="6154698"/>
            <a:ext cx="2484000" cy="432000"/>
            <a:chOff x="8725350" y="6101253"/>
            <a:chExt cx="1764006" cy="672238"/>
          </a:xfrm>
          <a:solidFill>
            <a:schemeClr val="bg2">
              <a:lumMod val="75000"/>
            </a:schemeClr>
          </a:solidFill>
        </p:grpSpPr>
        <p:sp>
          <p:nvSpPr>
            <p:cNvPr id="55" name="矩形: 圆角 54">
              <a:extLst>
                <a:ext uri="{FF2B5EF4-FFF2-40B4-BE49-F238E27FC236}">
                  <a16:creationId xmlns:a16="http://schemas.microsoft.com/office/drawing/2014/main" id="{BFA08C1C-DD03-4DFC-8761-6F257033B6AB}"/>
                </a:ext>
              </a:extLst>
            </p:cNvPr>
            <p:cNvSpPr/>
            <p:nvPr/>
          </p:nvSpPr>
          <p:spPr>
            <a:xfrm>
              <a:off x="8725350" y="6101253"/>
              <a:ext cx="1764006" cy="672238"/>
            </a:xfrm>
            <a:prstGeom prst="roundRect">
              <a:avLst>
                <a:gd name="adj" fmla="val 10000"/>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6" name="矩形: 圆角 4">
              <a:extLst>
                <a:ext uri="{FF2B5EF4-FFF2-40B4-BE49-F238E27FC236}">
                  <a16:creationId xmlns:a16="http://schemas.microsoft.com/office/drawing/2014/main" id="{1EF04B81-2E2F-4131-ADE3-0E0C8C7F450D}"/>
                </a:ext>
              </a:extLst>
            </p:cNvPr>
            <p:cNvSpPr txBox="1"/>
            <p:nvPr/>
          </p:nvSpPr>
          <p:spPr>
            <a:xfrm>
              <a:off x="8745038" y="6120942"/>
              <a:ext cx="1724628" cy="6328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t>Wi-Fi</a:t>
              </a:r>
              <a:r>
                <a:rPr lang="zh-CN" altLang="en-US" sz="1100" b="1" kern="1200" dirty="0"/>
                <a:t>的省电模式管理机制</a:t>
              </a:r>
            </a:p>
          </p:txBody>
        </p:sp>
      </p:grpSp>
      <p:cxnSp>
        <p:nvCxnSpPr>
          <p:cNvPr id="11" name="直接箭头连接符 10">
            <a:extLst>
              <a:ext uri="{FF2B5EF4-FFF2-40B4-BE49-F238E27FC236}">
                <a16:creationId xmlns:a16="http://schemas.microsoft.com/office/drawing/2014/main" id="{5D535D42-BFE6-4D62-B963-93762CF3278E}"/>
              </a:ext>
            </a:extLst>
          </p:cNvPr>
          <p:cNvCxnSpPr/>
          <p:nvPr/>
        </p:nvCxnSpPr>
        <p:spPr>
          <a:xfrm flipV="1">
            <a:off x="2689860" y="2270760"/>
            <a:ext cx="838200" cy="7618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453CF74-3242-454B-BD1C-0E50ACFBC7DF}"/>
              </a:ext>
            </a:extLst>
          </p:cNvPr>
          <p:cNvCxnSpPr>
            <a:cxnSpLocks/>
          </p:cNvCxnSpPr>
          <p:nvPr/>
        </p:nvCxnSpPr>
        <p:spPr>
          <a:xfrm>
            <a:off x="2689860" y="3831146"/>
            <a:ext cx="820990" cy="7904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02E75EEA-1DFD-4B8D-85CB-8D9FEB104079}"/>
              </a:ext>
            </a:extLst>
          </p:cNvPr>
          <p:cNvCxnSpPr>
            <a:cxnSpLocks/>
          </p:cNvCxnSpPr>
          <p:nvPr/>
        </p:nvCxnSpPr>
        <p:spPr>
          <a:xfrm flipV="1">
            <a:off x="6811218" y="1226820"/>
            <a:ext cx="1342182" cy="674933"/>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E85926BD-3D06-493D-9035-193D0CA3F959}"/>
              </a:ext>
            </a:extLst>
          </p:cNvPr>
          <p:cNvCxnSpPr>
            <a:cxnSpLocks/>
          </p:cNvCxnSpPr>
          <p:nvPr/>
        </p:nvCxnSpPr>
        <p:spPr>
          <a:xfrm flipV="1">
            <a:off x="6832517" y="2173418"/>
            <a:ext cx="1373780" cy="4759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65A04FC-5356-4B0B-A51F-8FFB2BC23FD5}"/>
              </a:ext>
            </a:extLst>
          </p:cNvPr>
          <p:cNvCxnSpPr>
            <a:cxnSpLocks/>
          </p:cNvCxnSpPr>
          <p:nvPr/>
        </p:nvCxnSpPr>
        <p:spPr>
          <a:xfrm flipV="1">
            <a:off x="6711541" y="2865603"/>
            <a:ext cx="1521821" cy="11940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052F5585-ED2F-4833-9CE4-4F327C562F70}"/>
              </a:ext>
            </a:extLst>
          </p:cNvPr>
          <p:cNvCxnSpPr>
            <a:cxnSpLocks/>
          </p:cNvCxnSpPr>
          <p:nvPr/>
        </p:nvCxnSpPr>
        <p:spPr>
          <a:xfrm flipV="1">
            <a:off x="6792497" y="3429000"/>
            <a:ext cx="1467930" cy="868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3F3EA2E5-FA3F-4644-A39A-D57B2F0ADE16}"/>
              </a:ext>
            </a:extLst>
          </p:cNvPr>
          <p:cNvCxnSpPr>
            <a:cxnSpLocks/>
          </p:cNvCxnSpPr>
          <p:nvPr/>
        </p:nvCxnSpPr>
        <p:spPr>
          <a:xfrm flipV="1">
            <a:off x="6811218" y="4057469"/>
            <a:ext cx="1395079" cy="3737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14DB4FCB-CBC6-4E02-83AD-81B41AFB6C49}"/>
              </a:ext>
            </a:extLst>
          </p:cNvPr>
          <p:cNvCxnSpPr>
            <a:cxnSpLocks/>
          </p:cNvCxnSpPr>
          <p:nvPr/>
        </p:nvCxnSpPr>
        <p:spPr>
          <a:xfrm>
            <a:off x="6802538" y="4581965"/>
            <a:ext cx="1403759" cy="147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FDF2F633-3ABB-4C6D-A195-ABC369E799D8}"/>
              </a:ext>
            </a:extLst>
          </p:cNvPr>
          <p:cNvCxnSpPr>
            <a:cxnSpLocks/>
          </p:cNvCxnSpPr>
          <p:nvPr/>
        </p:nvCxnSpPr>
        <p:spPr>
          <a:xfrm>
            <a:off x="6792497" y="4778189"/>
            <a:ext cx="1440865" cy="4148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5A28FDDF-219E-40B5-B504-6D7909AF2778}"/>
              </a:ext>
            </a:extLst>
          </p:cNvPr>
          <p:cNvCxnSpPr>
            <a:cxnSpLocks/>
          </p:cNvCxnSpPr>
          <p:nvPr/>
        </p:nvCxnSpPr>
        <p:spPr>
          <a:xfrm>
            <a:off x="6694837" y="4925106"/>
            <a:ext cx="1458563" cy="8349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E3A4CE11-FD63-4E74-A935-AC803EE037D5}"/>
              </a:ext>
            </a:extLst>
          </p:cNvPr>
          <p:cNvCxnSpPr>
            <a:cxnSpLocks/>
          </p:cNvCxnSpPr>
          <p:nvPr/>
        </p:nvCxnSpPr>
        <p:spPr>
          <a:xfrm>
            <a:off x="6651461" y="5070636"/>
            <a:ext cx="1501939" cy="12765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364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40</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658739"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5679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６技术的性能转型</a:t>
            </a:r>
            <a:endParaRPr lang="zh-CN" altLang="en-US" sz="1400"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09" y="1184696"/>
            <a:ext cx="3963473" cy="516968"/>
          </a:xfrm>
        </p:spPr>
        <p:txBody>
          <a:bodyPr>
            <a:noAutofit/>
          </a:bodyPr>
          <a:lstStyle/>
          <a:p>
            <a:r>
              <a:rPr lang="zh-CN" altLang="en-US" sz="2300" b="1" dirty="0">
                <a:latin typeface="思源黑体 CN Heavy"/>
                <a:cs typeface="Times New Roman" panose="02020603050405020304" pitchFamily="18" charset="0"/>
              </a:rPr>
              <a:t>传统</a:t>
            </a:r>
            <a:r>
              <a:rPr lang="en-US" altLang="zh-CN" sz="2300" b="1" spc="100" dirty="0">
                <a:latin typeface="思源黑体 CN Heavy"/>
                <a:cs typeface="Times New Roman" panose="02020603050405020304" pitchFamily="18" charset="0"/>
              </a:rPr>
              <a:t>Wi-Fi</a:t>
            </a:r>
            <a:r>
              <a:rPr lang="zh-CN" altLang="en-US" sz="2300" b="1" dirty="0">
                <a:latin typeface="思源黑体 CN Heavy"/>
                <a:cs typeface="Times New Roman" panose="02020603050405020304" pitchFamily="18" charset="0"/>
              </a:rPr>
              <a:t>技术上的局限</a:t>
            </a:r>
          </a:p>
        </p:txBody>
      </p:sp>
      <p:pic>
        <p:nvPicPr>
          <p:cNvPr id="22" name="图片 21">
            <a:extLst>
              <a:ext uri="{FF2B5EF4-FFF2-40B4-BE49-F238E27FC236}">
                <a16:creationId xmlns:a16="http://schemas.microsoft.com/office/drawing/2014/main" id="{F93AD613-98F3-421A-89E2-5CD9DCFCCF1D}"/>
              </a:ext>
            </a:extLst>
          </p:cNvPr>
          <p:cNvPicPr>
            <a:picLocks noChangeAspect="1"/>
          </p:cNvPicPr>
          <p:nvPr/>
        </p:nvPicPr>
        <p:blipFill rotWithShape="1">
          <a:blip r:embed="rId3"/>
          <a:srcRect b="10518"/>
          <a:stretch/>
        </p:blipFill>
        <p:spPr>
          <a:xfrm>
            <a:off x="642710" y="1938567"/>
            <a:ext cx="11028590" cy="3943976"/>
          </a:xfrm>
          <a:prstGeom prst="rect">
            <a:avLst/>
          </a:prstGeom>
        </p:spPr>
      </p:pic>
      <p:sp>
        <p:nvSpPr>
          <p:cNvPr id="2" name="文本框 1">
            <a:extLst>
              <a:ext uri="{FF2B5EF4-FFF2-40B4-BE49-F238E27FC236}">
                <a16:creationId xmlns:a16="http://schemas.microsoft.com/office/drawing/2014/main" id="{0F0C4282-1E12-49BB-86BC-B3174B61EAF0}"/>
              </a:ext>
            </a:extLst>
          </p:cNvPr>
          <p:cNvSpPr txBox="1"/>
          <p:nvPr/>
        </p:nvSpPr>
        <p:spPr>
          <a:xfrm>
            <a:off x="4442460" y="5835719"/>
            <a:ext cx="3975100" cy="381258"/>
          </a:xfrm>
          <a:prstGeom prst="rect">
            <a:avLst/>
          </a:prstGeom>
          <a:noFill/>
        </p:spPr>
        <p:txBody>
          <a:bodyPr wrap="square" rtlCol="0">
            <a:spAutoFit/>
          </a:bodyPr>
          <a:lstStyle/>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设备在随机退避中的冲突问题</a:t>
            </a:r>
          </a:p>
        </p:txBody>
      </p:sp>
      <p:sp>
        <p:nvSpPr>
          <p:cNvPr id="15" name="日期占位符 16">
            <a:extLst>
              <a:ext uri="{FF2B5EF4-FFF2-40B4-BE49-F238E27FC236}">
                <a16:creationId xmlns:a16="http://schemas.microsoft.com/office/drawing/2014/main" id="{033C7CD5-CC68-4623-B777-79557FC45E2A}"/>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229522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41</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2263140"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传统</a:t>
            </a: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技术上的局限</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716402" y="1171801"/>
            <a:ext cx="4689866" cy="516968"/>
          </a:xfrm>
        </p:spPr>
        <p:txBody>
          <a:bodyPr>
            <a:normAutofit fontScale="90000"/>
          </a:bodyPr>
          <a:lstStyle/>
          <a:p>
            <a:r>
              <a:rPr lang="en-US" altLang="zh-CN" sz="2300" b="1" dirty="0">
                <a:latin typeface="思源黑体 CN Heavy"/>
                <a:cs typeface="Times New Roman" panose="02020603050405020304" pitchFamily="18" charset="0"/>
              </a:rPr>
              <a:t>Wi-Fi</a:t>
            </a:r>
            <a:r>
              <a:rPr lang="zh-CN" altLang="en-US" sz="1800" b="1" dirty="0">
                <a:latin typeface="思源黑体 CN Heavy"/>
                <a:cs typeface="Times New Roman" panose="02020603050405020304" pitchFamily="18" charset="0"/>
              </a:rPr>
              <a:t>６</a:t>
            </a:r>
            <a:r>
              <a:rPr lang="zh-CN" altLang="en-US" sz="2300" b="1" dirty="0">
                <a:latin typeface="思源黑体 CN Heavy"/>
                <a:cs typeface="Times New Roman" panose="02020603050405020304" pitchFamily="18" charset="0"/>
              </a:rPr>
              <a:t>标准的新变化与技术规格</a:t>
            </a:r>
          </a:p>
        </p:txBody>
      </p:sp>
      <p:graphicFrame>
        <p:nvGraphicFramePr>
          <p:cNvPr id="14" name="图示 13">
            <a:extLst>
              <a:ext uri="{FF2B5EF4-FFF2-40B4-BE49-F238E27FC236}">
                <a16:creationId xmlns:a16="http://schemas.microsoft.com/office/drawing/2014/main" id="{44BE18E8-C2C6-461C-B0B7-49024B96F924}"/>
              </a:ext>
            </a:extLst>
          </p:cNvPr>
          <p:cNvGraphicFramePr/>
          <p:nvPr>
            <p:extLst>
              <p:ext uri="{D42A27DB-BD31-4B8C-83A1-F6EECF244321}">
                <p14:modId xmlns:p14="http://schemas.microsoft.com/office/powerpoint/2010/main" val="2136028417"/>
              </p:ext>
            </p:extLst>
          </p:nvPr>
        </p:nvGraphicFramePr>
        <p:xfrm>
          <a:off x="-685800" y="1746673"/>
          <a:ext cx="13220700" cy="4974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日期占位符 16">
            <a:extLst>
              <a:ext uri="{FF2B5EF4-FFF2-40B4-BE49-F238E27FC236}">
                <a16:creationId xmlns:a16="http://schemas.microsoft.com/office/drawing/2014/main" id="{3E80AE13-C41D-47F9-A165-960B6BDE3387}"/>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898186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42</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６主要的核心技术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5681890" cy="516968"/>
          </a:xfrm>
        </p:spPr>
        <p:txBody>
          <a:bodyPr>
            <a:normAutofit/>
          </a:bodyPr>
          <a:lstStyle/>
          <a:p>
            <a:r>
              <a:rPr lang="zh-CN" altLang="en-US" sz="2300" b="1" dirty="0">
                <a:latin typeface="思源黑体 CN Heavy"/>
                <a:cs typeface="Times New Roman" panose="02020603050405020304" pitchFamily="18" charset="0"/>
              </a:rPr>
              <a:t>核心技术概述</a:t>
            </a:r>
          </a:p>
        </p:txBody>
      </p:sp>
      <p:pic>
        <p:nvPicPr>
          <p:cNvPr id="15" name="图片 14">
            <a:extLst>
              <a:ext uri="{FF2B5EF4-FFF2-40B4-BE49-F238E27FC236}">
                <a16:creationId xmlns:a16="http://schemas.microsoft.com/office/drawing/2014/main" id="{9B178244-DA74-4971-BE97-35DE448664B3}"/>
              </a:ext>
            </a:extLst>
          </p:cNvPr>
          <p:cNvPicPr>
            <a:picLocks noChangeAspect="1"/>
          </p:cNvPicPr>
          <p:nvPr/>
        </p:nvPicPr>
        <p:blipFill rotWithShape="1">
          <a:blip r:embed="rId3"/>
          <a:srcRect b="8134"/>
          <a:stretch/>
        </p:blipFill>
        <p:spPr>
          <a:xfrm>
            <a:off x="1048415" y="1623519"/>
            <a:ext cx="10095170" cy="4243881"/>
          </a:xfrm>
          <a:prstGeom prst="rect">
            <a:avLst/>
          </a:prstGeom>
        </p:spPr>
      </p:pic>
      <p:sp>
        <p:nvSpPr>
          <p:cNvPr id="2" name="文本框 1">
            <a:extLst>
              <a:ext uri="{FF2B5EF4-FFF2-40B4-BE49-F238E27FC236}">
                <a16:creationId xmlns:a16="http://schemas.microsoft.com/office/drawing/2014/main" id="{2568CBA8-5005-4888-A666-B852118FE292}"/>
              </a:ext>
            </a:extLst>
          </p:cNvPr>
          <p:cNvSpPr txBox="1"/>
          <p:nvPr/>
        </p:nvSpPr>
        <p:spPr>
          <a:xfrm>
            <a:off x="4952045" y="5829300"/>
            <a:ext cx="4168140" cy="381258"/>
          </a:xfrm>
          <a:prstGeom prst="rect">
            <a:avLst/>
          </a:prstGeom>
          <a:noFill/>
        </p:spPr>
        <p:txBody>
          <a:bodyPr wrap="square" rtlCol="0">
            <a:spAutoFit/>
          </a:bodyPr>
          <a:lstStyle/>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Wi</a:t>
            </a:r>
            <a:r>
              <a:rPr lang="zh-CN" altLang="en-US" sz="1600" spc="100" dirty="0">
                <a:latin typeface="思源黑体 CN Normal" panose="020B0400000000000000" pitchFamily="34" charset="-122"/>
                <a:ea typeface="思源黑体 CN Normal" panose="020B0400000000000000" pitchFamily="34" charset="-122"/>
              </a:rPr>
              <a:t>－</a:t>
            </a:r>
            <a:r>
              <a:rPr lang="en-US" altLang="zh-CN" sz="1600" spc="100" dirty="0">
                <a:latin typeface="思源黑体 CN Normal" panose="020B0400000000000000" pitchFamily="34" charset="-122"/>
                <a:ea typeface="思源黑体 CN Normal" panose="020B0400000000000000" pitchFamily="34" charset="-122"/>
              </a:rPr>
              <a:t>Fi</a:t>
            </a:r>
            <a:r>
              <a:rPr lang="zh-CN" altLang="en-US" sz="1600" spc="100" dirty="0">
                <a:latin typeface="思源黑体 CN Normal" panose="020B0400000000000000" pitchFamily="34" charset="-122"/>
                <a:ea typeface="思源黑体 CN Normal" panose="020B0400000000000000" pitchFamily="34" charset="-122"/>
              </a:rPr>
              <a:t>６的主要核心技术</a:t>
            </a:r>
          </a:p>
        </p:txBody>
      </p:sp>
      <p:sp>
        <p:nvSpPr>
          <p:cNvPr id="16" name="文本框 15">
            <a:extLst>
              <a:ext uri="{FF2B5EF4-FFF2-40B4-BE49-F238E27FC236}">
                <a16:creationId xmlns:a16="http://schemas.microsoft.com/office/drawing/2014/main" id="{155D9A6C-522A-4832-BB4D-B2E1BDE17477}"/>
              </a:ext>
            </a:extLst>
          </p:cNvPr>
          <p:cNvSpPr txBox="1"/>
          <p:nvPr/>
        </p:nvSpPr>
        <p:spPr>
          <a:xfrm>
            <a:off x="1203960" y="1589368"/>
            <a:ext cx="22631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b="1" spc="100" dirty="0">
                <a:ea typeface="思源黑体 CN Normal" panose="020B0400000000000000" pitchFamily="34" charset="-122"/>
              </a:rPr>
              <a:t>６核心技术</a:t>
            </a:r>
          </a:p>
        </p:txBody>
      </p:sp>
      <p:cxnSp>
        <p:nvCxnSpPr>
          <p:cNvPr id="20" name="直接连接符 19">
            <a:extLst>
              <a:ext uri="{FF2B5EF4-FFF2-40B4-BE49-F238E27FC236}">
                <a16:creationId xmlns:a16="http://schemas.microsoft.com/office/drawing/2014/main" id="{BE5B5ECC-8022-4C3C-A5EC-BB6D9D943923}"/>
              </a:ext>
            </a:extLst>
          </p:cNvPr>
          <p:cNvCxnSpPr>
            <a:cxnSpLocks/>
          </p:cNvCxnSpPr>
          <p:nvPr/>
        </p:nvCxnSpPr>
        <p:spPr>
          <a:xfrm>
            <a:off x="1048415" y="1586561"/>
            <a:ext cx="2023398"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日期占位符 16">
            <a:extLst>
              <a:ext uri="{FF2B5EF4-FFF2-40B4-BE49-F238E27FC236}">
                <a16:creationId xmlns:a16="http://schemas.microsoft.com/office/drawing/2014/main" id="{F2FB2D6E-E149-407D-A64C-D3285AFDBE4E}"/>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18013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43</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OFDMA</a:t>
            </a:r>
            <a:r>
              <a:rPr lang="zh-CN" altLang="en-US" sz="1400" b="1" spc="100" dirty="0">
                <a:ea typeface="思源黑体 CN Normal" panose="020B0400000000000000" pitchFamily="34" charset="-122"/>
              </a:rPr>
              <a:t>接入技术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5681890" cy="516968"/>
          </a:xfrm>
        </p:spPr>
        <p:txBody>
          <a:bodyPr>
            <a:normAutofit/>
          </a:bodyPr>
          <a:lstStyle/>
          <a:p>
            <a:r>
              <a:rPr lang="zh-CN" altLang="en-US" sz="2300" b="1" dirty="0">
                <a:latin typeface="思源黑体 CN Heavy"/>
                <a:cs typeface="Times New Roman" panose="02020603050405020304" pitchFamily="18" charset="0"/>
              </a:rPr>
              <a:t>核心技术概述</a:t>
            </a:r>
          </a:p>
        </p:txBody>
      </p:sp>
      <p:pic>
        <p:nvPicPr>
          <p:cNvPr id="14" name="图片 13">
            <a:extLst>
              <a:ext uri="{FF2B5EF4-FFF2-40B4-BE49-F238E27FC236}">
                <a16:creationId xmlns:a16="http://schemas.microsoft.com/office/drawing/2014/main" id="{E96F9960-E395-4ED3-850E-419BD7ECBFB2}"/>
              </a:ext>
            </a:extLst>
          </p:cNvPr>
          <p:cNvPicPr>
            <a:picLocks noChangeAspect="1"/>
          </p:cNvPicPr>
          <p:nvPr/>
        </p:nvPicPr>
        <p:blipFill rotWithShape="1">
          <a:blip r:embed="rId3"/>
          <a:srcRect b="6267"/>
          <a:stretch/>
        </p:blipFill>
        <p:spPr>
          <a:xfrm>
            <a:off x="5935126" y="1424763"/>
            <a:ext cx="6235766" cy="4677297"/>
          </a:xfrm>
          <a:prstGeom prst="rect">
            <a:avLst/>
          </a:prstGeom>
        </p:spPr>
      </p:pic>
      <p:sp>
        <p:nvSpPr>
          <p:cNvPr id="3" name="文本框 2">
            <a:extLst>
              <a:ext uri="{FF2B5EF4-FFF2-40B4-BE49-F238E27FC236}">
                <a16:creationId xmlns:a16="http://schemas.microsoft.com/office/drawing/2014/main" id="{2CE1E647-99D7-4AC9-93E5-8D92C2A9B4C2}"/>
              </a:ext>
            </a:extLst>
          </p:cNvPr>
          <p:cNvSpPr txBox="1"/>
          <p:nvPr/>
        </p:nvSpPr>
        <p:spPr>
          <a:xfrm>
            <a:off x="6694485" y="6102060"/>
            <a:ext cx="4851400" cy="345094"/>
          </a:xfrm>
          <a:prstGeom prst="rect">
            <a:avLst/>
          </a:prstGeom>
          <a:noFill/>
        </p:spPr>
        <p:txBody>
          <a:bodyPr wrap="square" rtlCol="0">
            <a:spAutoFit/>
          </a:bodyPr>
          <a:lstStyle/>
          <a:p>
            <a:pPr algn="just" hangingPunct="0">
              <a:lnSpc>
                <a:spcPct val="130000"/>
              </a:lnSpc>
            </a:pPr>
            <a:r>
              <a:rPr lang="en-US" altLang="zh-CN" sz="1400" spc="100" dirty="0">
                <a:latin typeface="思源黑体 CN Normal" panose="020B0400000000000000" pitchFamily="34" charset="-122"/>
                <a:ea typeface="思源黑体 CN Normal" panose="020B0400000000000000" pitchFamily="34" charset="-122"/>
              </a:rPr>
              <a:t>Wi-Fi5</a:t>
            </a:r>
            <a:r>
              <a:rPr lang="zh-CN" altLang="en-US" sz="1400" spc="100" dirty="0">
                <a:latin typeface="思源黑体 CN Normal" panose="020B0400000000000000" pitchFamily="34" charset="-122"/>
                <a:ea typeface="思源黑体 CN Normal" panose="020B0400000000000000" pitchFamily="34" charset="-122"/>
              </a:rPr>
              <a:t>之前的单信道数据传送与</a:t>
            </a:r>
            <a:r>
              <a:rPr lang="en-US" altLang="zh-CN" sz="1400" spc="100" dirty="0">
                <a:latin typeface="思源黑体 CN Normal" panose="020B0400000000000000" pitchFamily="34" charset="-122"/>
                <a:ea typeface="思源黑体 CN Normal" panose="020B0400000000000000" pitchFamily="34" charset="-122"/>
              </a:rPr>
              <a:t>WiFi6</a:t>
            </a:r>
            <a:r>
              <a:rPr lang="zh-CN" altLang="en-US" sz="1400" spc="100" dirty="0">
                <a:latin typeface="思源黑体 CN Normal" panose="020B0400000000000000" pitchFamily="34" charset="-122"/>
                <a:ea typeface="思源黑体 CN Normal" panose="020B0400000000000000" pitchFamily="34" charset="-122"/>
              </a:rPr>
              <a:t>的</a:t>
            </a:r>
            <a:r>
              <a:rPr lang="en-US" altLang="zh-CN" sz="1400" spc="100" dirty="0">
                <a:latin typeface="思源黑体 CN Normal" panose="020B0400000000000000" pitchFamily="34" charset="-122"/>
                <a:ea typeface="思源黑体 CN Normal" panose="020B0400000000000000" pitchFamily="34" charset="-122"/>
              </a:rPr>
              <a:t>OFDMA</a:t>
            </a:r>
            <a:r>
              <a:rPr lang="zh-CN" altLang="en-US" sz="1400" spc="100" dirty="0">
                <a:latin typeface="思源黑体 CN Normal" panose="020B0400000000000000" pitchFamily="34" charset="-122"/>
                <a:ea typeface="思源黑体 CN Normal" panose="020B0400000000000000" pitchFamily="34" charset="-122"/>
              </a:rPr>
              <a:t>对比</a:t>
            </a:r>
          </a:p>
        </p:txBody>
      </p:sp>
      <p:sp>
        <p:nvSpPr>
          <p:cNvPr id="16" name="矩形: 圆角 15">
            <a:extLst>
              <a:ext uri="{FF2B5EF4-FFF2-40B4-BE49-F238E27FC236}">
                <a16:creationId xmlns:a16="http://schemas.microsoft.com/office/drawing/2014/main" id="{AA974BAD-3478-426F-B850-3C0A38A8300B}"/>
              </a:ext>
            </a:extLst>
          </p:cNvPr>
          <p:cNvSpPr/>
          <p:nvPr/>
        </p:nvSpPr>
        <p:spPr>
          <a:xfrm>
            <a:off x="77972" y="1938566"/>
            <a:ext cx="5857154" cy="4782907"/>
          </a:xfrm>
          <a:prstGeom prst="roundRect">
            <a:avLst/>
          </a:prstGeom>
          <a:solidFill>
            <a:srgbClr val="AF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360000"/>
            <a:r>
              <a:rPr lang="en-US" altLang="zh-CN" sz="1400" b="1" dirty="0">
                <a:solidFill>
                  <a:schemeClr val="tx1"/>
                </a:solidFill>
              </a:rPr>
              <a:t>OFDMA</a:t>
            </a:r>
            <a:r>
              <a:rPr lang="zh-CN" altLang="en-US" sz="1400" b="1" dirty="0">
                <a:solidFill>
                  <a:schemeClr val="tx1"/>
                </a:solidFill>
              </a:rPr>
              <a:t>属于频分复用的多址接入技术。多址接入是指通信系统给多个用户动态分配资源，使得他们能同时进行数据传送。以频分多址为例，</a:t>
            </a:r>
            <a:r>
              <a:rPr lang="zh-CN" altLang="en-US" sz="1400" b="1" dirty="0">
                <a:solidFill>
                  <a:schemeClr val="bg1"/>
                </a:solidFill>
              </a:rPr>
              <a:t>频谱资源划分为多个互不重叠的子信道，当有用户提出通信需求的时候，系统就可以在可用的子信道中进行动态分配。</a:t>
            </a:r>
            <a:endParaRPr lang="en-US" altLang="zh-CN" sz="1400" b="1" dirty="0">
              <a:solidFill>
                <a:schemeClr val="bg1"/>
              </a:solidFill>
            </a:endParaRPr>
          </a:p>
          <a:p>
            <a:pPr indent="360000"/>
            <a:r>
              <a:rPr lang="zh-CN" altLang="en-US" sz="1400" b="1" dirty="0">
                <a:solidFill>
                  <a:schemeClr val="tx1"/>
                </a:solidFill>
              </a:rPr>
              <a:t>在大量的</a:t>
            </a:r>
            <a:r>
              <a:rPr lang="en-US" altLang="zh-CN" sz="1400" b="1" dirty="0">
                <a:solidFill>
                  <a:schemeClr val="tx1"/>
                </a:solidFill>
              </a:rPr>
              <a:t>Wi-Fi</a:t>
            </a:r>
            <a:r>
              <a:rPr lang="zh-CN" altLang="en-US" sz="1400" b="1" dirty="0">
                <a:solidFill>
                  <a:schemeClr val="tx1"/>
                </a:solidFill>
              </a:rPr>
              <a:t>终端同时连接</a:t>
            </a:r>
            <a:r>
              <a:rPr lang="en-US" altLang="zh-CN" sz="1400" b="1" dirty="0">
                <a:solidFill>
                  <a:schemeClr val="tx1"/>
                </a:solidFill>
              </a:rPr>
              <a:t>AP</a:t>
            </a:r>
            <a:r>
              <a:rPr lang="zh-CN" altLang="en-US" sz="1400" b="1" dirty="0">
                <a:solidFill>
                  <a:schemeClr val="tx1"/>
                </a:solidFill>
              </a:rPr>
              <a:t>的情况下，终端利用传统的自由竞争无限媒介机制使得</a:t>
            </a:r>
            <a:r>
              <a:rPr lang="en-US" altLang="zh-CN" sz="1400" b="1" dirty="0">
                <a:solidFill>
                  <a:schemeClr val="tx1"/>
                </a:solidFill>
              </a:rPr>
              <a:t>Wi-Fi</a:t>
            </a:r>
            <a:r>
              <a:rPr lang="zh-CN" altLang="en-US" sz="1400" b="1" dirty="0">
                <a:solidFill>
                  <a:schemeClr val="tx1"/>
                </a:solidFill>
              </a:rPr>
              <a:t>信道的利用率明显降低。在</a:t>
            </a:r>
            <a:r>
              <a:rPr lang="en-US" altLang="zh-CN" sz="1400" b="1" dirty="0">
                <a:solidFill>
                  <a:schemeClr val="tx1"/>
                </a:solidFill>
              </a:rPr>
              <a:t>Wi-Fi</a:t>
            </a:r>
            <a:r>
              <a:rPr lang="zh-CN" altLang="en-US" sz="1400" b="1" dirty="0">
                <a:solidFill>
                  <a:schemeClr val="tx1"/>
                </a:solidFill>
              </a:rPr>
              <a:t>频谱带宽不变的前提下，如何提高</a:t>
            </a:r>
            <a:r>
              <a:rPr lang="en-US" altLang="zh-CN" sz="1400" b="1" dirty="0">
                <a:solidFill>
                  <a:schemeClr val="tx1"/>
                </a:solidFill>
              </a:rPr>
              <a:t>Wi-Fi</a:t>
            </a:r>
            <a:r>
              <a:rPr lang="zh-CN" altLang="en-US" sz="1400" b="1" dirty="0">
                <a:solidFill>
                  <a:schemeClr val="tx1"/>
                </a:solidFill>
              </a:rPr>
              <a:t>频谱的利用率，支持</a:t>
            </a:r>
            <a:r>
              <a:rPr lang="en-US" altLang="zh-CN" sz="1400" b="1" dirty="0">
                <a:solidFill>
                  <a:schemeClr val="tx1"/>
                </a:solidFill>
              </a:rPr>
              <a:t>Wi-Fi AP</a:t>
            </a:r>
            <a:r>
              <a:rPr lang="zh-CN" altLang="en-US" sz="1400" b="1" dirty="0">
                <a:solidFill>
                  <a:schemeClr val="tx1"/>
                </a:solidFill>
              </a:rPr>
              <a:t>所连接的大量</a:t>
            </a:r>
            <a:r>
              <a:rPr lang="en-US" altLang="zh-CN" sz="1400" b="1" dirty="0">
                <a:solidFill>
                  <a:schemeClr val="tx1"/>
                </a:solidFill>
              </a:rPr>
              <a:t>Wi-Fi</a:t>
            </a:r>
            <a:r>
              <a:rPr lang="zh-CN" altLang="en-US" sz="1400" b="1" dirty="0">
                <a:solidFill>
                  <a:schemeClr val="tx1"/>
                </a:solidFill>
              </a:rPr>
              <a:t>终端仍具备较好的数据传输性能，这就是</a:t>
            </a:r>
            <a:r>
              <a:rPr lang="en-US" altLang="zh-CN" sz="1400" b="1" dirty="0">
                <a:solidFill>
                  <a:schemeClr val="tx1"/>
                </a:solidFill>
              </a:rPr>
              <a:t>Wi-Fi</a:t>
            </a:r>
            <a:r>
              <a:rPr lang="zh-CN" altLang="en-US" sz="1400" b="1" dirty="0">
                <a:solidFill>
                  <a:schemeClr val="tx1"/>
                </a:solidFill>
              </a:rPr>
              <a:t>引入</a:t>
            </a:r>
            <a:r>
              <a:rPr lang="en-US" altLang="zh-CN" sz="1400" b="1" dirty="0">
                <a:solidFill>
                  <a:schemeClr val="tx1"/>
                </a:solidFill>
              </a:rPr>
              <a:t>OFDMA</a:t>
            </a:r>
            <a:r>
              <a:rPr lang="zh-CN" altLang="en-US" sz="1400" b="1" dirty="0">
                <a:solidFill>
                  <a:schemeClr val="tx1"/>
                </a:solidFill>
              </a:rPr>
              <a:t>多址技术的</a:t>
            </a:r>
            <a:r>
              <a:rPr lang="zh-CN" altLang="en-US" sz="1400" b="1" dirty="0">
                <a:solidFill>
                  <a:schemeClr val="bg1"/>
                </a:solidFill>
              </a:rPr>
              <a:t>关键原因。</a:t>
            </a:r>
            <a:endParaRPr lang="en-US" altLang="zh-CN" sz="1400" b="1" dirty="0">
              <a:solidFill>
                <a:schemeClr val="bg1"/>
              </a:solidFill>
            </a:endParaRPr>
          </a:p>
          <a:p>
            <a:pPr indent="360000"/>
            <a:r>
              <a:rPr lang="en-US" altLang="zh-CN" sz="1400" b="1" dirty="0">
                <a:solidFill>
                  <a:schemeClr val="tx1"/>
                </a:solidFill>
              </a:rPr>
              <a:t>OFDMA</a:t>
            </a:r>
            <a:r>
              <a:rPr lang="zh-CN" altLang="en-US" sz="1400" b="1" dirty="0">
                <a:solidFill>
                  <a:schemeClr val="tx1"/>
                </a:solidFill>
              </a:rPr>
              <a:t>在</a:t>
            </a:r>
            <a:r>
              <a:rPr lang="en-US" altLang="zh-CN" sz="1400" b="1" dirty="0">
                <a:solidFill>
                  <a:schemeClr val="tx1"/>
                </a:solidFill>
              </a:rPr>
              <a:t>OFDM</a:t>
            </a:r>
            <a:r>
              <a:rPr lang="zh-CN" altLang="en-US" sz="1400" b="1" dirty="0">
                <a:solidFill>
                  <a:schemeClr val="tx1"/>
                </a:solidFill>
              </a:rPr>
              <a:t>的基础上，它把信道中的子载波分成一个或者多个组，每个组作为独立的资源单元（</a:t>
            </a:r>
            <a:r>
              <a:rPr lang="en-US" altLang="zh-CN" sz="1400" b="1" dirty="0">
                <a:solidFill>
                  <a:schemeClr val="tx1"/>
                </a:solidFill>
              </a:rPr>
              <a:t>RU</a:t>
            </a:r>
            <a:r>
              <a:rPr lang="zh-CN" altLang="en-US" sz="1400" b="1" dirty="0">
                <a:solidFill>
                  <a:schemeClr val="tx1"/>
                </a:solidFill>
              </a:rPr>
              <a:t>）承载数据并传输。在下行方向，不同的</a:t>
            </a:r>
            <a:r>
              <a:rPr lang="en-US" altLang="zh-CN" sz="1400" b="1" dirty="0">
                <a:solidFill>
                  <a:schemeClr val="tx1"/>
                </a:solidFill>
              </a:rPr>
              <a:t>RU</a:t>
            </a:r>
            <a:r>
              <a:rPr lang="zh-CN" altLang="en-US" sz="1400" b="1" dirty="0">
                <a:solidFill>
                  <a:schemeClr val="tx1"/>
                </a:solidFill>
              </a:rPr>
              <a:t>承载不同终端的接收数据；在上行方向，</a:t>
            </a:r>
            <a:r>
              <a:rPr lang="en-US" altLang="zh-CN" sz="1400" b="1" dirty="0">
                <a:solidFill>
                  <a:schemeClr val="tx1"/>
                </a:solidFill>
              </a:rPr>
              <a:t>RU</a:t>
            </a:r>
            <a:r>
              <a:rPr lang="zh-CN" altLang="en-US" sz="1400" b="1" dirty="0">
                <a:solidFill>
                  <a:schemeClr val="tx1"/>
                </a:solidFill>
              </a:rPr>
              <a:t>承载不同终端的发送数据。</a:t>
            </a:r>
            <a:endParaRPr lang="en-US" altLang="zh-CN" sz="1400" b="1" dirty="0">
              <a:solidFill>
                <a:schemeClr val="tx1"/>
              </a:solidFill>
            </a:endParaRPr>
          </a:p>
          <a:p>
            <a:pPr indent="360000"/>
            <a:r>
              <a:rPr lang="en-US" altLang="zh-CN" sz="1400" b="1" dirty="0">
                <a:solidFill>
                  <a:schemeClr val="tx1"/>
                </a:solidFill>
              </a:rPr>
              <a:t>OFDMA</a:t>
            </a:r>
            <a:r>
              <a:rPr lang="zh-CN" altLang="en-US" sz="1400" b="1" dirty="0">
                <a:solidFill>
                  <a:schemeClr val="tx1"/>
                </a:solidFill>
              </a:rPr>
              <a:t>技术使得</a:t>
            </a:r>
            <a:r>
              <a:rPr lang="en-US" altLang="zh-CN" sz="1400" b="1" dirty="0">
                <a:solidFill>
                  <a:schemeClr val="tx1"/>
                </a:solidFill>
              </a:rPr>
              <a:t>AP</a:t>
            </a:r>
            <a:r>
              <a:rPr lang="zh-CN" altLang="en-US" sz="1400" b="1" dirty="0">
                <a:solidFill>
                  <a:schemeClr val="tx1"/>
                </a:solidFill>
              </a:rPr>
              <a:t>可以为每个</a:t>
            </a:r>
            <a:r>
              <a:rPr lang="en-US" altLang="zh-CN" sz="1400" b="1" dirty="0">
                <a:solidFill>
                  <a:schemeClr val="tx1"/>
                </a:solidFill>
              </a:rPr>
              <a:t>Wi-Fi</a:t>
            </a:r>
            <a:r>
              <a:rPr lang="zh-CN" altLang="en-US" sz="1400" b="1" dirty="0">
                <a:solidFill>
                  <a:schemeClr val="tx1"/>
                </a:solidFill>
              </a:rPr>
              <a:t>终端进行细颗粒度的信道资源分配，从而实现多个</a:t>
            </a:r>
            <a:r>
              <a:rPr lang="en-US" altLang="zh-CN" sz="1400" b="1" dirty="0">
                <a:solidFill>
                  <a:schemeClr val="tx1"/>
                </a:solidFill>
              </a:rPr>
              <a:t>Wi-Fi</a:t>
            </a:r>
            <a:r>
              <a:rPr lang="zh-CN" altLang="en-US" sz="1400" b="1" dirty="0">
                <a:solidFill>
                  <a:schemeClr val="tx1"/>
                </a:solidFill>
              </a:rPr>
              <a:t>终端同时通过不同的子载波组合进行数据传输，这种多用户接入的方式其实就是</a:t>
            </a:r>
            <a:r>
              <a:rPr lang="en-US" altLang="zh-CN" sz="1400" b="1" dirty="0">
                <a:solidFill>
                  <a:schemeClr val="tx1"/>
                </a:solidFill>
              </a:rPr>
              <a:t>Wi-Fi</a:t>
            </a:r>
            <a:r>
              <a:rPr lang="zh-CN" altLang="en-US" sz="1400" b="1" dirty="0">
                <a:solidFill>
                  <a:schemeClr val="tx1"/>
                </a:solidFill>
              </a:rPr>
              <a:t>的频分复用机制。</a:t>
            </a:r>
            <a:endParaRPr lang="en-US" altLang="zh-CN" sz="1400" b="1" dirty="0">
              <a:solidFill>
                <a:schemeClr val="tx1"/>
              </a:solidFill>
            </a:endParaRPr>
          </a:p>
          <a:p>
            <a:pPr indent="360000"/>
            <a:r>
              <a:rPr lang="zh-CN" altLang="en-US" sz="1400" b="1" dirty="0">
                <a:solidFill>
                  <a:schemeClr val="tx1"/>
                </a:solidFill>
              </a:rPr>
              <a:t>如图：左面是</a:t>
            </a:r>
            <a:r>
              <a:rPr lang="en-US" altLang="zh-CN" sz="1400" b="1" dirty="0">
                <a:solidFill>
                  <a:schemeClr val="tx1"/>
                </a:solidFill>
              </a:rPr>
              <a:t>Wi-Fi5</a:t>
            </a:r>
            <a:r>
              <a:rPr lang="zh-CN" altLang="en-US" sz="1400" b="1" dirty="0">
                <a:solidFill>
                  <a:schemeClr val="tx1"/>
                </a:solidFill>
              </a:rPr>
              <a:t>之前基于</a:t>
            </a:r>
            <a:r>
              <a:rPr lang="en-US" altLang="zh-CN" sz="1400" b="1" dirty="0">
                <a:solidFill>
                  <a:schemeClr val="tx1"/>
                </a:solidFill>
              </a:rPr>
              <a:t>OFDM</a:t>
            </a:r>
            <a:r>
              <a:rPr lang="zh-CN" altLang="en-US" sz="1400" b="1" dirty="0">
                <a:solidFill>
                  <a:schemeClr val="tx1"/>
                </a:solidFill>
              </a:rPr>
              <a:t>的单信道数据传送方式，右面是</a:t>
            </a:r>
            <a:r>
              <a:rPr lang="en-US" altLang="zh-CN" sz="1400" b="1" dirty="0">
                <a:solidFill>
                  <a:schemeClr val="tx1"/>
                </a:solidFill>
              </a:rPr>
              <a:t>Wi-Fi6</a:t>
            </a:r>
            <a:r>
              <a:rPr lang="zh-CN" altLang="en-US" sz="1400" b="1" dirty="0">
                <a:solidFill>
                  <a:schemeClr val="tx1"/>
                </a:solidFill>
              </a:rPr>
              <a:t>基于</a:t>
            </a:r>
            <a:r>
              <a:rPr lang="en-US" altLang="zh-CN" sz="1400" b="1" dirty="0">
                <a:solidFill>
                  <a:schemeClr val="tx1"/>
                </a:solidFill>
              </a:rPr>
              <a:t>OFDMA</a:t>
            </a:r>
            <a:r>
              <a:rPr lang="zh-CN" altLang="en-US" sz="1400" b="1" dirty="0">
                <a:solidFill>
                  <a:schemeClr val="tx1"/>
                </a:solidFill>
              </a:rPr>
              <a:t>方式的多址接入技术下的数据传送方式，单信道带宽是８０</a:t>
            </a:r>
            <a:r>
              <a:rPr lang="en-US" altLang="zh-CN" sz="1400" b="1" dirty="0">
                <a:solidFill>
                  <a:schemeClr val="tx1"/>
                </a:solidFill>
              </a:rPr>
              <a:t>MH</a:t>
            </a:r>
            <a:r>
              <a:rPr lang="zh-CN" altLang="en-US" sz="1400" b="1" dirty="0">
                <a:solidFill>
                  <a:schemeClr val="tx1"/>
                </a:solidFill>
              </a:rPr>
              <a:t>ｚ</a:t>
            </a:r>
            <a:endParaRPr lang="en-US" altLang="zh-CN" sz="1400" b="1" dirty="0">
              <a:solidFill>
                <a:schemeClr val="tx1"/>
              </a:solidFill>
            </a:endParaRPr>
          </a:p>
          <a:p>
            <a:pPr algn="ct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Tree>
    <p:extLst>
      <p:ext uri="{BB962C8B-B14F-4D97-AF65-F5344CB8AC3E}">
        <p14:creationId xmlns:p14="http://schemas.microsoft.com/office/powerpoint/2010/main" val="2774006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44</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OFDMA</a:t>
            </a:r>
            <a:r>
              <a:rPr lang="zh-CN" altLang="en-US" sz="1400" b="1" spc="100" dirty="0">
                <a:ea typeface="思源黑体 CN Normal" panose="020B0400000000000000" pitchFamily="34" charset="-122"/>
              </a:rPr>
              <a:t>接入技术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5535899" cy="516968"/>
          </a:xfrm>
        </p:spPr>
        <p:txBody>
          <a:bodyPr>
            <a:normAutofit/>
          </a:bodyPr>
          <a:lstStyle/>
          <a:p>
            <a:r>
              <a:rPr lang="zh-CN" altLang="en-US" sz="2300" b="1" dirty="0"/>
              <a:t>基于</a:t>
            </a:r>
            <a:r>
              <a:rPr lang="en-US" altLang="zh-CN" sz="2300" b="1" dirty="0">
                <a:latin typeface="思源黑体 CN Heavy"/>
                <a:cs typeface="Times New Roman" panose="02020603050405020304" pitchFamily="18" charset="0"/>
              </a:rPr>
              <a:t>OFDMA</a:t>
            </a:r>
            <a:r>
              <a:rPr lang="zh-CN" altLang="en-US" sz="2300" b="1" dirty="0">
                <a:latin typeface="思源黑体 CN Heavy"/>
                <a:cs typeface="Times New Roman" panose="02020603050405020304" pitchFamily="18" charset="0"/>
              </a:rPr>
              <a:t>技术的无线媒介接入方式</a:t>
            </a:r>
          </a:p>
        </p:txBody>
      </p:sp>
      <p:sp>
        <p:nvSpPr>
          <p:cNvPr id="24" name="矩形: 圆角 23">
            <a:extLst>
              <a:ext uri="{FF2B5EF4-FFF2-40B4-BE49-F238E27FC236}">
                <a16:creationId xmlns:a16="http://schemas.microsoft.com/office/drawing/2014/main" id="{13C1B8B7-1AB2-4F85-ADD3-C50A336FAD52}"/>
              </a:ext>
            </a:extLst>
          </p:cNvPr>
          <p:cNvSpPr/>
          <p:nvPr/>
        </p:nvSpPr>
        <p:spPr>
          <a:xfrm>
            <a:off x="171435" y="2270958"/>
            <a:ext cx="3578374" cy="3069439"/>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（１）</a:t>
            </a:r>
            <a:r>
              <a:rPr kumimoji="0" lang="en-US" altLang="zh-CN" sz="14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4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向多个终端发送下行数据</a:t>
            </a:r>
            <a:endParaRPr kumimoji="0" lang="en-US" altLang="zh-CN" sz="14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在一个</a:t>
            </a:r>
            <a:r>
              <a:rPr kumimoji="0" lang="en-US" altLang="zh-CN" sz="140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Wi</a:t>
            </a:r>
            <a:r>
              <a:rPr kumimoji="0" lang="zh-CN" altLang="en-US" sz="140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40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Fi</a:t>
            </a:r>
            <a:r>
              <a:rPr kumimoji="0" lang="zh-CN" altLang="en-US" sz="12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６</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的网络中，可能既有</a:t>
            </a:r>
            <a:r>
              <a:rPr kumimoji="0" lang="en-US" altLang="zh-CN" sz="140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AP</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与</a:t>
            </a:r>
            <a:r>
              <a:rPr lang="en-US" altLang="zh-CN" sz="14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Wi</a:t>
            </a:r>
            <a:r>
              <a:rPr lang="zh-CN" altLang="en-US" sz="14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Fi</a:t>
            </a:r>
            <a:r>
              <a:rPr lang="zh-CN" altLang="en-US" sz="12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５</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通过</a:t>
            </a:r>
            <a:r>
              <a:rPr lang="en-US" altLang="zh-CN" sz="14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CSMA/CA</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竞争无线信道的接入方式进行数据传送，也有</a:t>
            </a:r>
            <a:r>
              <a:rPr lang="en-US" altLang="zh-CN" sz="14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Wi</a:t>
            </a:r>
            <a:r>
              <a:rPr lang="zh-CN" altLang="en-US" sz="14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Fi</a:t>
            </a:r>
            <a:r>
              <a:rPr lang="zh-CN" altLang="en-US" sz="1200" kern="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６</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的</a:t>
            </a:r>
            <a:r>
              <a:rPr kumimoji="0" lang="en-US" altLang="zh-CN"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与</a:t>
            </a:r>
            <a:r>
              <a:rPr kumimoji="0" lang="en-US" altLang="zh-CN"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Fi</a:t>
            </a:r>
            <a:r>
              <a:rPr kumimoji="0" lang="zh-CN" altLang="en-US" sz="12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６</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终端通过</a:t>
            </a:r>
            <a:r>
              <a:rPr kumimoji="0" lang="en-US" altLang="zh-CN"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方式进行数据交互。如图给出了基于</a:t>
            </a:r>
            <a:r>
              <a:rPr kumimoji="0" lang="en-US" altLang="zh-CN" sz="140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CSMA</a:t>
            </a:r>
            <a:r>
              <a:rPr kumimoji="0" lang="zh-CN" altLang="en-US" sz="140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zh-CN" altLang="en-US" sz="120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ＣＡ</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竞争无限媒介方式的下行数据传送，以及基于</a:t>
            </a:r>
            <a:r>
              <a:rPr kumimoji="0" lang="en-US" altLang="zh-CN"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a:t>
            </a:r>
            <a:r>
              <a:rPr kumimoji="0" lang="zh-CN" altLang="en-US" sz="12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６</a:t>
            </a:r>
            <a:r>
              <a:rPr kumimoji="0" lang="en-US" altLang="zh-CN"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OFDMA</a:t>
            </a:r>
            <a:r>
              <a:rPr kumimoji="0" lang="zh-CN" altLang="en-US" sz="140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技术下的下行数据传送帧交互的例子</a:t>
            </a:r>
          </a:p>
        </p:txBody>
      </p:sp>
      <p:pic>
        <p:nvPicPr>
          <p:cNvPr id="28" name="图片 27">
            <a:extLst>
              <a:ext uri="{FF2B5EF4-FFF2-40B4-BE49-F238E27FC236}">
                <a16:creationId xmlns:a16="http://schemas.microsoft.com/office/drawing/2014/main" id="{A3DFB84D-0969-4062-948B-880722FDC4F3}"/>
              </a:ext>
            </a:extLst>
          </p:cNvPr>
          <p:cNvPicPr>
            <a:picLocks noChangeAspect="1"/>
          </p:cNvPicPr>
          <p:nvPr/>
        </p:nvPicPr>
        <p:blipFill rotWithShape="1">
          <a:blip r:embed="rId3"/>
          <a:srcRect b="6502"/>
          <a:stretch/>
        </p:blipFill>
        <p:spPr>
          <a:xfrm>
            <a:off x="3775973" y="1672360"/>
            <a:ext cx="8326379" cy="4198242"/>
          </a:xfrm>
          <a:prstGeom prst="rect">
            <a:avLst/>
          </a:prstGeom>
        </p:spPr>
      </p:pic>
      <p:sp>
        <p:nvSpPr>
          <p:cNvPr id="3" name="文本框 2">
            <a:extLst>
              <a:ext uri="{FF2B5EF4-FFF2-40B4-BE49-F238E27FC236}">
                <a16:creationId xmlns:a16="http://schemas.microsoft.com/office/drawing/2014/main" id="{31B46529-9631-48D1-B9B3-E8CEEB9CDBF6}"/>
              </a:ext>
            </a:extLst>
          </p:cNvPr>
          <p:cNvSpPr txBox="1"/>
          <p:nvPr/>
        </p:nvSpPr>
        <p:spPr>
          <a:xfrm>
            <a:off x="6385223" y="5774840"/>
            <a:ext cx="3427290" cy="308995"/>
          </a:xfrm>
          <a:prstGeom prst="rect">
            <a:avLst/>
          </a:prstGeom>
          <a:noFill/>
        </p:spPr>
        <p:txBody>
          <a:bodyPr wrap="square" rtlCol="0">
            <a:spAutoFit/>
          </a:bodyPr>
          <a:lstStyle/>
          <a:p>
            <a:pPr algn="just" hangingPunct="0">
              <a:lnSpc>
                <a:spcPct val="130000"/>
              </a:lnSpc>
            </a:pPr>
            <a:r>
              <a:rPr lang="en-US" altLang="zh-CN" sz="1200" spc="100" dirty="0">
                <a:latin typeface="思源黑体 CN Normal" panose="020B0400000000000000" pitchFamily="34" charset="-122"/>
                <a:ea typeface="思源黑体 CN Normal" panose="020B0400000000000000" pitchFamily="34" charset="-122"/>
              </a:rPr>
              <a:t>OFDM</a:t>
            </a:r>
            <a:r>
              <a:rPr lang="zh-CN" altLang="en-US" sz="1200" spc="100" dirty="0">
                <a:latin typeface="思源黑体 CN Normal" panose="020B0400000000000000" pitchFamily="34" charset="-122"/>
                <a:ea typeface="思源黑体 CN Normal" panose="020B0400000000000000" pitchFamily="34" charset="-122"/>
              </a:rPr>
              <a:t>与</a:t>
            </a:r>
            <a:r>
              <a:rPr lang="en-US" altLang="zh-CN" sz="1200" spc="100" dirty="0">
                <a:latin typeface="思源黑体 CN Normal" panose="020B0400000000000000" pitchFamily="34" charset="-122"/>
                <a:ea typeface="思源黑体 CN Normal" panose="020B0400000000000000" pitchFamily="34" charset="-122"/>
              </a:rPr>
              <a:t>OFDMA</a:t>
            </a:r>
            <a:r>
              <a:rPr lang="zh-CN" altLang="en-US" sz="1200" spc="100" dirty="0">
                <a:latin typeface="思源黑体 CN Normal" panose="020B0400000000000000" pitchFamily="34" charset="-122"/>
                <a:ea typeface="思源黑体 CN Normal" panose="020B0400000000000000" pitchFamily="34" charset="-122"/>
              </a:rPr>
              <a:t>技术下行多用户数据传送</a:t>
            </a:r>
          </a:p>
        </p:txBody>
      </p:sp>
      <p:sp>
        <p:nvSpPr>
          <p:cNvPr id="15" name="日期占位符 16">
            <a:extLst>
              <a:ext uri="{FF2B5EF4-FFF2-40B4-BE49-F238E27FC236}">
                <a16:creationId xmlns:a16="http://schemas.microsoft.com/office/drawing/2014/main" id="{35AE379D-73CA-48C4-8651-512FDCC809CC}"/>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967547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45</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OFDMA</a:t>
            </a:r>
            <a:r>
              <a:rPr lang="zh-CN" altLang="en-US" sz="1400" b="1" spc="100" dirty="0">
                <a:ea typeface="思源黑体 CN Normal" panose="020B0400000000000000" pitchFamily="34" charset="-122"/>
              </a:rPr>
              <a:t>接入技术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1" y="1185608"/>
            <a:ext cx="6113690" cy="516968"/>
          </a:xfrm>
        </p:spPr>
        <p:txBody>
          <a:bodyPr>
            <a:normAutofit/>
          </a:bodyPr>
          <a:lstStyle/>
          <a:p>
            <a:r>
              <a:rPr lang="zh-CN" altLang="en-US" sz="2300" b="1" dirty="0">
                <a:latin typeface="思源黑体 CN Heavy"/>
                <a:cs typeface="Times New Roman" panose="02020603050405020304" pitchFamily="18" charset="0"/>
              </a:rPr>
              <a:t>基于</a:t>
            </a:r>
            <a:r>
              <a:rPr lang="en-US" altLang="zh-CN" sz="2300" b="1" dirty="0">
                <a:latin typeface="思源黑体 CN Heavy"/>
                <a:cs typeface="Times New Roman" panose="02020603050405020304" pitchFamily="18" charset="0"/>
              </a:rPr>
              <a:t>OFDMA</a:t>
            </a:r>
            <a:r>
              <a:rPr lang="zh-CN" altLang="en-US" sz="2300" b="1" dirty="0">
                <a:latin typeface="思源黑体 CN Heavy"/>
                <a:cs typeface="Times New Roman" panose="02020603050405020304" pitchFamily="18" charset="0"/>
              </a:rPr>
              <a:t>技术的无线媒介接入方式</a:t>
            </a:r>
          </a:p>
        </p:txBody>
      </p:sp>
      <p:sp>
        <p:nvSpPr>
          <p:cNvPr id="20" name="矩形: 圆角 19">
            <a:extLst>
              <a:ext uri="{FF2B5EF4-FFF2-40B4-BE49-F238E27FC236}">
                <a16:creationId xmlns:a16="http://schemas.microsoft.com/office/drawing/2014/main" id="{503F93D5-6BB6-49A2-82DE-373E04EBFD1E}"/>
              </a:ext>
            </a:extLst>
          </p:cNvPr>
          <p:cNvSpPr/>
          <p:nvPr/>
        </p:nvSpPr>
        <p:spPr>
          <a:xfrm>
            <a:off x="187873" y="2153351"/>
            <a:ext cx="6568528" cy="2218863"/>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400" b="1" kern="0" dirty="0">
                <a:solidFill>
                  <a:prstClr val="white"/>
                </a:solidFill>
                <a:latin typeface="Calibri"/>
                <a:ea typeface="微软雅黑" panose="020B0503020204020204" pitchFamily="34" charset="-122"/>
              </a:rPr>
              <a:t>（２）</a:t>
            </a:r>
            <a:r>
              <a:rPr lang="en-US" altLang="zh-CN" sz="1400" b="1" kern="0" dirty="0">
                <a:solidFill>
                  <a:prstClr val="white"/>
                </a:solidFill>
                <a:latin typeface="Calibri"/>
                <a:ea typeface="微软雅黑" panose="020B0503020204020204" pitchFamily="34" charset="-122"/>
              </a:rPr>
              <a:t>STA</a:t>
            </a:r>
            <a:r>
              <a:rPr lang="zh-CN" altLang="en-US" sz="1400" b="1" kern="0" dirty="0">
                <a:solidFill>
                  <a:prstClr val="white"/>
                </a:solidFill>
                <a:latin typeface="Calibri"/>
                <a:ea typeface="微软雅黑" panose="020B0503020204020204" pitchFamily="34" charset="-122"/>
              </a:rPr>
              <a:t>向</a:t>
            </a:r>
            <a:r>
              <a:rPr lang="en-US" altLang="zh-CN" sz="1400" b="1" kern="0" dirty="0">
                <a:solidFill>
                  <a:prstClr val="white"/>
                </a:solidFill>
                <a:latin typeface="Calibri"/>
                <a:ea typeface="微软雅黑" panose="020B0503020204020204" pitchFamily="34" charset="-122"/>
              </a:rPr>
              <a:t>AP</a:t>
            </a:r>
            <a:r>
              <a:rPr lang="zh-CN" altLang="en-US" sz="1400" b="1" kern="0" dirty="0">
                <a:solidFill>
                  <a:prstClr val="white"/>
                </a:solidFill>
                <a:latin typeface="Calibri"/>
                <a:ea typeface="微软雅黑" panose="020B0503020204020204" pitchFamily="34" charset="-122"/>
              </a:rPr>
              <a:t>发送上行数据</a:t>
            </a:r>
            <a:endParaRPr lang="en-US" altLang="zh-CN" sz="1400" b="1" kern="0" dirty="0">
              <a:solidFill>
                <a:prstClr val="white"/>
              </a:solidFill>
              <a:latin typeface="Calibri"/>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参考图</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1</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首先向多个</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Fi</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６的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发送包含</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资源分配信息的控制帧，称为触发帧，它包含每个</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可用的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类型和位置信息，以及其他控制信息。</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接收到触发帧，并在</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SIFS</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间隔后，根据触发帧之后携带的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分配信息发送上行数据。</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同时收到多个</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发送的上行数据后，在</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SIFS</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时间间隔后回复确认消息。在</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标准中，</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触发帧的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duration/ID </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字段表示</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可以使用的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TXOP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时间长度。</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通过触发帧，把它获得的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TXOP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直接分配给</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利用</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分配的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TXOP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时间，直接向</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发送上行数据。在这种情况下。</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不在需要通过</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CSMA/CA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 机制获得信道访问权，避免由于无线媒介竞争而导致信道利用率下降的问题</a:t>
            </a:r>
            <a:endParaRPr kumimoji="0" lang="en-US" altLang="zh-CN" sz="14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2" name="矩形: 圆角 21">
            <a:extLst>
              <a:ext uri="{FF2B5EF4-FFF2-40B4-BE49-F238E27FC236}">
                <a16:creationId xmlns:a16="http://schemas.microsoft.com/office/drawing/2014/main" id="{29FAEC35-1D49-4457-8536-3D1D944818AF}"/>
              </a:ext>
            </a:extLst>
          </p:cNvPr>
          <p:cNvSpPr/>
          <p:nvPr/>
        </p:nvSpPr>
        <p:spPr>
          <a:xfrm>
            <a:off x="187873" y="4623029"/>
            <a:ext cx="6568528" cy="1679029"/>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如图</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2</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所示为</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发送上行数据帧交互的例子。</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发送触发帧，为三个</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分配不同的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资源。</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收到触发帧后，在</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SIFS</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时间间隔后，向</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同时发送</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Fi</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６新定义的</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TB</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PPDU</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物理帧格式的数据。</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收到</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发送的上行数据之后，向</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回复确认消息，这里的确认消息既可以是传统的压缩块确认（</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C-BA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）方式，也可以是</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６新定义的多用户块确认（</a:t>
            </a:r>
            <a:r>
              <a:rPr kumimoji="0" lang="en-US" altLang="zh-CN"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M-BA</a:t>
            </a:r>
            <a:r>
              <a:rPr kumimoji="0" lang="zh-CN" altLang="en-US" sz="11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）方式。</a:t>
            </a:r>
            <a:endParaRPr kumimoji="0" lang="en-US" altLang="zh-CN" sz="14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pic>
        <p:nvPicPr>
          <p:cNvPr id="25" name="图片 24">
            <a:extLst>
              <a:ext uri="{FF2B5EF4-FFF2-40B4-BE49-F238E27FC236}">
                <a16:creationId xmlns:a16="http://schemas.microsoft.com/office/drawing/2014/main" id="{CA913C5B-87A8-47C8-902E-3A6850EC3188}"/>
              </a:ext>
            </a:extLst>
          </p:cNvPr>
          <p:cNvPicPr>
            <a:picLocks noChangeAspect="1"/>
          </p:cNvPicPr>
          <p:nvPr/>
        </p:nvPicPr>
        <p:blipFill rotWithShape="1">
          <a:blip r:embed="rId3"/>
          <a:srcRect b="9855"/>
          <a:stretch/>
        </p:blipFill>
        <p:spPr>
          <a:xfrm>
            <a:off x="7015523" y="673402"/>
            <a:ext cx="5075157" cy="2745896"/>
          </a:xfrm>
          <a:prstGeom prst="rect">
            <a:avLst/>
          </a:prstGeom>
        </p:spPr>
      </p:pic>
      <p:pic>
        <p:nvPicPr>
          <p:cNvPr id="26" name="图片 25">
            <a:extLst>
              <a:ext uri="{FF2B5EF4-FFF2-40B4-BE49-F238E27FC236}">
                <a16:creationId xmlns:a16="http://schemas.microsoft.com/office/drawing/2014/main" id="{EF3018E7-B774-425E-A5A4-3F8A1B4953B4}"/>
              </a:ext>
            </a:extLst>
          </p:cNvPr>
          <p:cNvPicPr>
            <a:picLocks noChangeAspect="1"/>
          </p:cNvPicPr>
          <p:nvPr/>
        </p:nvPicPr>
        <p:blipFill rotWithShape="1">
          <a:blip r:embed="rId4"/>
          <a:srcRect b="14501"/>
          <a:stretch/>
        </p:blipFill>
        <p:spPr>
          <a:xfrm>
            <a:off x="7015523" y="3671887"/>
            <a:ext cx="5176477" cy="2451277"/>
          </a:xfrm>
          <a:prstGeom prst="rect">
            <a:avLst/>
          </a:prstGeom>
        </p:spPr>
      </p:pic>
      <p:sp>
        <p:nvSpPr>
          <p:cNvPr id="3" name="文本框 2">
            <a:extLst>
              <a:ext uri="{FF2B5EF4-FFF2-40B4-BE49-F238E27FC236}">
                <a16:creationId xmlns:a16="http://schemas.microsoft.com/office/drawing/2014/main" id="{83218013-351E-4511-B3D0-793C8A8CC494}"/>
              </a:ext>
            </a:extLst>
          </p:cNvPr>
          <p:cNvSpPr txBox="1"/>
          <p:nvPr/>
        </p:nvSpPr>
        <p:spPr>
          <a:xfrm>
            <a:off x="8344560" y="3326977"/>
            <a:ext cx="2848535" cy="281937"/>
          </a:xfrm>
          <a:prstGeom prst="rect">
            <a:avLst/>
          </a:prstGeom>
          <a:noFill/>
        </p:spPr>
        <p:txBody>
          <a:bodyPr wrap="square" rtlCol="0">
            <a:spAutoFit/>
          </a:bodyPr>
          <a:lstStyle/>
          <a:p>
            <a:pPr algn="just" hangingPunct="0">
              <a:lnSpc>
                <a:spcPct val="130000"/>
              </a:lnSpc>
            </a:pPr>
            <a:r>
              <a:rPr lang="zh-CN" altLang="en-US" sz="1050" b="1" spc="100" dirty="0">
                <a:latin typeface="思源黑体 CN Normal" panose="020B0400000000000000" pitchFamily="34" charset="-122"/>
                <a:ea typeface="思源黑体 CN Normal" panose="020B0400000000000000" pitchFamily="34" charset="-122"/>
              </a:rPr>
              <a:t>图</a:t>
            </a:r>
            <a:r>
              <a:rPr lang="en-US" altLang="zh-CN" sz="1050" b="1" spc="100" dirty="0">
                <a:latin typeface="思源黑体 CN Normal" panose="020B0400000000000000" pitchFamily="34" charset="-122"/>
                <a:ea typeface="思源黑体 CN Normal" panose="020B0400000000000000" pitchFamily="34" charset="-122"/>
              </a:rPr>
              <a:t>1.</a:t>
            </a:r>
            <a:r>
              <a:rPr lang="zh-CN" altLang="en-US" sz="1050" b="1" spc="100" dirty="0">
                <a:latin typeface="思源黑体 CN Normal" panose="020B0400000000000000" pitchFamily="34" charset="-122"/>
                <a:ea typeface="思源黑体 CN Normal" panose="020B0400000000000000" pitchFamily="34" charset="-122"/>
              </a:rPr>
              <a:t>触发帧下的上行</a:t>
            </a:r>
            <a:r>
              <a:rPr lang="en-US" altLang="zh-CN" sz="1050" b="1" spc="100" dirty="0">
                <a:latin typeface="思源黑体 CN Normal" panose="020B0400000000000000" pitchFamily="34" charset="-122"/>
                <a:ea typeface="思源黑体 CN Normal" panose="020B0400000000000000" pitchFamily="34" charset="-122"/>
              </a:rPr>
              <a:t>OFDMA</a:t>
            </a:r>
            <a:r>
              <a:rPr lang="zh-CN" altLang="en-US" sz="1050" b="1" spc="100" dirty="0">
                <a:latin typeface="思源黑体 CN Normal" panose="020B0400000000000000" pitchFamily="34" charset="-122"/>
                <a:ea typeface="思源黑体 CN Normal" panose="020B0400000000000000" pitchFamily="34" charset="-122"/>
              </a:rPr>
              <a:t>数据传送</a:t>
            </a:r>
          </a:p>
        </p:txBody>
      </p:sp>
      <p:sp>
        <p:nvSpPr>
          <p:cNvPr id="9" name="文本框 8">
            <a:extLst>
              <a:ext uri="{FF2B5EF4-FFF2-40B4-BE49-F238E27FC236}">
                <a16:creationId xmlns:a16="http://schemas.microsoft.com/office/drawing/2014/main" id="{BD58F7A8-3958-400E-B68A-6D174092774B}"/>
              </a:ext>
            </a:extLst>
          </p:cNvPr>
          <p:cNvSpPr txBox="1"/>
          <p:nvPr/>
        </p:nvSpPr>
        <p:spPr>
          <a:xfrm>
            <a:off x="8812407" y="6058549"/>
            <a:ext cx="1774528" cy="285014"/>
          </a:xfrm>
          <a:prstGeom prst="rect">
            <a:avLst/>
          </a:prstGeom>
          <a:noFill/>
        </p:spPr>
        <p:txBody>
          <a:bodyPr wrap="square" rtlCol="0">
            <a:spAutoFit/>
          </a:bodyPr>
          <a:lstStyle/>
          <a:p>
            <a:pPr algn="just" hangingPunct="0">
              <a:lnSpc>
                <a:spcPct val="130000"/>
              </a:lnSpc>
            </a:pPr>
            <a:r>
              <a:rPr lang="zh-CN" altLang="en-US" sz="1050" b="1" spc="100" dirty="0">
                <a:ea typeface="思源黑体 CN Normal" panose="020B0400000000000000" pitchFamily="34" charset="-122"/>
              </a:rPr>
              <a:t>图</a:t>
            </a:r>
            <a:r>
              <a:rPr lang="en-US" altLang="zh-CN" sz="1050" b="1" spc="100" dirty="0">
                <a:ea typeface="思源黑体 CN Normal" panose="020B0400000000000000" pitchFamily="34" charset="-122"/>
              </a:rPr>
              <a:t>2 </a:t>
            </a:r>
            <a:r>
              <a:rPr lang="zh-CN" altLang="en-US" sz="1050" b="1" spc="100" dirty="0">
                <a:ea typeface="思源黑体 CN Normal" panose="020B0400000000000000" pitchFamily="34" charset="-122"/>
              </a:rPr>
              <a:t>上行</a:t>
            </a:r>
            <a:r>
              <a:rPr lang="en-US" altLang="zh-CN" sz="1050" b="1" spc="100" dirty="0">
                <a:ea typeface="思源黑体 CN Normal" panose="020B0400000000000000" pitchFamily="34" charset="-122"/>
              </a:rPr>
              <a:t>OFDMA</a:t>
            </a:r>
            <a:r>
              <a:rPr lang="zh-CN" altLang="en-US" sz="1050" b="1" spc="100" dirty="0">
                <a:ea typeface="思源黑体 CN Normal" panose="020B0400000000000000" pitchFamily="34" charset="-122"/>
              </a:rPr>
              <a:t>示例</a:t>
            </a:r>
          </a:p>
        </p:txBody>
      </p:sp>
      <p:sp>
        <p:nvSpPr>
          <p:cNvPr id="23" name="日期占位符 16">
            <a:extLst>
              <a:ext uri="{FF2B5EF4-FFF2-40B4-BE49-F238E27FC236}">
                <a16:creationId xmlns:a16="http://schemas.microsoft.com/office/drawing/2014/main" id="{D9BB711B-EB47-42AF-BCAD-26ACB5A6C3D7}"/>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841450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7346"/>
            <a:ext cx="2743200" cy="365125"/>
          </a:xfrm>
        </p:spPr>
        <p:txBody>
          <a:bodyPr/>
          <a:lstStyle/>
          <a:p>
            <a:fld id="{33B9A5AF-BDD6-4E14-989F-CF034C94E4CA}" type="slidenum">
              <a:rPr lang="zh-CN" altLang="en-US" smtClean="0"/>
              <a:t>46</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OFDMA</a:t>
            </a:r>
            <a:r>
              <a:rPr lang="zh-CN" altLang="en-US" sz="1400" b="1" spc="100" dirty="0">
                <a:ea typeface="思源黑体 CN Normal" panose="020B0400000000000000" pitchFamily="34" charset="-122"/>
              </a:rPr>
              <a:t>接入技术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zh-CN" altLang="en-US" sz="2300" b="1" dirty="0">
                <a:latin typeface="思源黑体 CN Heavy"/>
                <a:cs typeface="Times New Roman" panose="02020603050405020304" pitchFamily="18" charset="0"/>
              </a:rPr>
              <a:t>上行</a:t>
            </a:r>
            <a:r>
              <a:rPr lang="en-US" altLang="zh-CN" sz="2300" b="1" dirty="0">
                <a:latin typeface="思源黑体 CN Heavy"/>
                <a:cs typeface="Times New Roman" panose="02020603050405020304" pitchFamily="18" charset="0"/>
              </a:rPr>
              <a:t>OFDMA</a:t>
            </a:r>
            <a:r>
              <a:rPr lang="zh-CN" altLang="en-US" sz="2300" b="1" dirty="0">
                <a:latin typeface="思源黑体 CN Heavy"/>
                <a:cs typeface="Times New Roman" panose="02020603050405020304" pitchFamily="18" charset="0"/>
              </a:rPr>
              <a:t>随机接入技术</a:t>
            </a:r>
          </a:p>
        </p:txBody>
      </p:sp>
      <p:pic>
        <p:nvPicPr>
          <p:cNvPr id="24" name="图片 23">
            <a:extLst>
              <a:ext uri="{FF2B5EF4-FFF2-40B4-BE49-F238E27FC236}">
                <a16:creationId xmlns:a16="http://schemas.microsoft.com/office/drawing/2014/main" id="{A61F2138-DC3C-44BF-BABA-2BEB6258DA9B}"/>
              </a:ext>
            </a:extLst>
          </p:cNvPr>
          <p:cNvPicPr>
            <a:picLocks noChangeAspect="1"/>
          </p:cNvPicPr>
          <p:nvPr/>
        </p:nvPicPr>
        <p:blipFill rotWithShape="1">
          <a:blip r:embed="rId3"/>
          <a:srcRect b="9410"/>
          <a:stretch/>
        </p:blipFill>
        <p:spPr>
          <a:xfrm>
            <a:off x="4504708" y="1589368"/>
            <a:ext cx="7442947" cy="3870949"/>
          </a:xfrm>
          <a:prstGeom prst="rect">
            <a:avLst/>
          </a:prstGeom>
        </p:spPr>
      </p:pic>
      <p:sp>
        <p:nvSpPr>
          <p:cNvPr id="28" name="矩形: 圆角 27">
            <a:extLst>
              <a:ext uri="{FF2B5EF4-FFF2-40B4-BE49-F238E27FC236}">
                <a16:creationId xmlns:a16="http://schemas.microsoft.com/office/drawing/2014/main" id="{1D0D34B8-7745-4A92-95C9-3FE6B405DE9D}"/>
              </a:ext>
            </a:extLst>
          </p:cNvPr>
          <p:cNvSpPr/>
          <p:nvPr/>
        </p:nvSpPr>
        <p:spPr>
          <a:xfrm>
            <a:off x="244344" y="2204450"/>
            <a:ext cx="3930912" cy="3164023"/>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在</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OFDMA</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机制下，</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向</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发送触发帧来分配</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资源。然后</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利用分配的</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资源进行数据传送。</a:t>
            </a:r>
            <a:r>
              <a:rPr kumimoji="0" lang="zh-CN" altLang="en-US"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但由</a:t>
            </a:r>
            <a:r>
              <a:rPr kumimoji="0" lang="en-US" altLang="zh-CN"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AP</a:t>
            </a:r>
            <a:r>
              <a:rPr kumimoji="0" lang="zh-CN" altLang="en-US"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直接给</a:t>
            </a:r>
            <a:r>
              <a:rPr kumimoji="0" lang="en-US" altLang="zh-CN"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STA</a:t>
            </a:r>
            <a:r>
              <a:rPr kumimoji="0" lang="zh-CN" altLang="en-US"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配置</a:t>
            </a:r>
            <a:r>
              <a:rPr kumimoji="0" lang="en-US" altLang="zh-CN"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OFDMA</a:t>
            </a:r>
            <a:r>
              <a:rPr kumimoji="0" lang="zh-CN" altLang="en-US"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的</a:t>
            </a:r>
            <a:r>
              <a:rPr kumimoji="0" lang="en-US" altLang="zh-CN"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RU</a:t>
            </a:r>
            <a:r>
              <a:rPr kumimoji="0" lang="zh-CN" altLang="en-US"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资源的方式也有不足之处，参考接下来列出的三种情况，分别是：</a:t>
            </a:r>
            <a:endParaRPr kumimoji="0" lang="en-US" altLang="zh-CN"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a:p>
            <a:pPr marL="0" marR="0" lvl="0" indent="0" algn="ctr" defTabSz="914400" eaLnBrk="1" fontAlgn="auto" latinLnBrk="0" hangingPunct="1">
              <a:lnSpc>
                <a:spcPct val="2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1.RU</a:t>
            </a:r>
            <a:r>
              <a:rPr kumimoji="0" lang="zh-CN" altLang="en-US"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资源分配不能满足</a:t>
            </a:r>
            <a:r>
              <a:rPr kumimoji="0" lang="en-US" altLang="zh-CN"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STA</a:t>
            </a:r>
            <a:r>
              <a:rPr kumimoji="0" lang="zh-CN" altLang="en-US"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业务实时需求；</a:t>
            </a:r>
            <a:endParaRPr kumimoji="0" lang="en-US" altLang="zh-CN"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a:p>
            <a:pPr marL="0" marR="0" lvl="0" indent="0" algn="ctr" defTabSz="914400" eaLnBrk="1" fontAlgn="auto" latinLnBrk="0" hangingPunct="1">
              <a:lnSpc>
                <a:spcPct val="2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2.RU</a:t>
            </a:r>
            <a:r>
              <a:rPr kumimoji="0" lang="zh-CN" altLang="en-US"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资源分配与</a:t>
            </a:r>
            <a:r>
              <a:rPr kumimoji="0" lang="en-US" altLang="zh-CN"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STA</a:t>
            </a:r>
            <a:r>
              <a:rPr kumimoji="0" lang="zh-CN" altLang="en-US"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信道状态冲突</a:t>
            </a:r>
            <a:r>
              <a:rPr lang="zh-CN" altLang="en-US" sz="1200" b="1" kern="0" dirty="0">
                <a:solidFill>
                  <a:schemeClr val="bg1"/>
                </a:solidFill>
                <a:latin typeface="Calibri"/>
                <a:ea typeface="微软雅黑" panose="020B0503020204020204" pitchFamily="34" charset="-122"/>
              </a:rPr>
              <a:t>；</a:t>
            </a:r>
            <a:endParaRPr lang="en-US" altLang="zh-CN" sz="1200" b="1" kern="0" dirty="0">
              <a:solidFill>
                <a:schemeClr val="bg1"/>
              </a:solidFill>
              <a:latin typeface="Calibri"/>
              <a:ea typeface="微软雅黑" panose="020B0503020204020204" pitchFamily="34" charset="-122"/>
            </a:endParaRPr>
          </a:p>
          <a:p>
            <a:pPr marL="0" marR="0" lvl="0" indent="0" algn="ctr" defTabSz="914400" eaLnBrk="1" fontAlgn="auto" latinLnBrk="0" hangingPunct="1">
              <a:lnSpc>
                <a:spcPct val="2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3.RU</a:t>
            </a:r>
            <a:r>
              <a:rPr kumimoji="0" lang="zh-CN" altLang="en-US" sz="12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分配方式不支持无连接业务。</a:t>
            </a:r>
          </a:p>
        </p:txBody>
      </p:sp>
      <p:sp>
        <p:nvSpPr>
          <p:cNvPr id="2" name="文本框 1">
            <a:extLst>
              <a:ext uri="{FF2B5EF4-FFF2-40B4-BE49-F238E27FC236}">
                <a16:creationId xmlns:a16="http://schemas.microsoft.com/office/drawing/2014/main" id="{86B0B176-BD0D-438D-A6C1-E21A93807042}"/>
              </a:ext>
            </a:extLst>
          </p:cNvPr>
          <p:cNvSpPr txBox="1"/>
          <p:nvPr/>
        </p:nvSpPr>
        <p:spPr>
          <a:xfrm>
            <a:off x="6377748" y="5553416"/>
            <a:ext cx="3849701" cy="308995"/>
          </a:xfrm>
          <a:prstGeom prst="rect">
            <a:avLst/>
          </a:prstGeom>
          <a:noFill/>
        </p:spPr>
        <p:txBody>
          <a:bodyPr wrap="square" rtlCol="0">
            <a:spAutoFit/>
          </a:bodyPr>
          <a:lstStyle/>
          <a:p>
            <a:pPr algn="just" hangingPunct="0">
              <a:lnSpc>
                <a:spcPct val="130000"/>
              </a:lnSpc>
            </a:pPr>
            <a:r>
              <a:rPr lang="zh-CN" altLang="en-US" sz="1200" b="1" spc="100" dirty="0">
                <a:latin typeface="思源黑体 CN Normal" panose="020B0400000000000000" pitchFamily="34" charset="-122"/>
                <a:ea typeface="思源黑体 CN Normal" panose="020B0400000000000000" pitchFamily="34" charset="-122"/>
              </a:rPr>
              <a:t>图</a:t>
            </a:r>
            <a:r>
              <a:rPr lang="en-US" altLang="zh-CN" sz="1200" b="1" spc="100" dirty="0">
                <a:latin typeface="思源黑体 CN Normal" panose="020B0400000000000000" pitchFamily="34" charset="-122"/>
                <a:ea typeface="思源黑体 CN Normal" panose="020B0400000000000000" pitchFamily="34" charset="-122"/>
              </a:rPr>
              <a:t>1 AP</a:t>
            </a:r>
            <a:r>
              <a:rPr lang="zh-CN" altLang="en-US" sz="1200" b="1" spc="100" dirty="0">
                <a:latin typeface="思源黑体 CN Normal" panose="020B0400000000000000" pitchFamily="34" charset="-122"/>
                <a:ea typeface="思源黑体 CN Normal" panose="020B0400000000000000" pitchFamily="34" charset="-122"/>
              </a:rPr>
              <a:t>分配</a:t>
            </a:r>
            <a:r>
              <a:rPr lang="en-US" altLang="zh-CN" sz="1200" b="1" spc="100" dirty="0">
                <a:latin typeface="思源黑体 CN Normal" panose="020B0400000000000000" pitchFamily="34" charset="-122"/>
                <a:ea typeface="思源黑体 CN Normal" panose="020B0400000000000000" pitchFamily="34" charset="-122"/>
              </a:rPr>
              <a:t>OFDMA</a:t>
            </a:r>
            <a:r>
              <a:rPr lang="zh-CN" altLang="en-US" sz="1200" b="1" spc="100" dirty="0">
                <a:latin typeface="思源黑体 CN Normal" panose="020B0400000000000000" pitchFamily="34" charset="-122"/>
                <a:ea typeface="思源黑体 CN Normal" panose="020B0400000000000000" pitchFamily="34" charset="-122"/>
              </a:rPr>
              <a:t>的</a:t>
            </a:r>
            <a:r>
              <a:rPr lang="en-US" altLang="zh-CN" sz="1200" b="1" spc="100" dirty="0">
                <a:latin typeface="思源黑体 CN Normal" panose="020B0400000000000000" pitchFamily="34" charset="-122"/>
                <a:ea typeface="思源黑体 CN Normal" panose="020B0400000000000000" pitchFamily="34" charset="-122"/>
              </a:rPr>
              <a:t>RU</a:t>
            </a:r>
            <a:r>
              <a:rPr lang="zh-CN" altLang="en-US" sz="1200" b="1" spc="100" dirty="0">
                <a:latin typeface="思源黑体 CN Normal" panose="020B0400000000000000" pitchFamily="34" charset="-122"/>
                <a:ea typeface="思源黑体 CN Normal" panose="020B0400000000000000" pitchFamily="34" charset="-122"/>
              </a:rPr>
              <a:t>方式的不足之处</a:t>
            </a:r>
          </a:p>
        </p:txBody>
      </p:sp>
      <p:sp>
        <p:nvSpPr>
          <p:cNvPr id="15" name="日期占位符 16">
            <a:extLst>
              <a:ext uri="{FF2B5EF4-FFF2-40B4-BE49-F238E27FC236}">
                <a16:creationId xmlns:a16="http://schemas.microsoft.com/office/drawing/2014/main" id="{D5B49BC7-AFD7-49D0-B666-EC3B6CCB85D4}"/>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461143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47</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OFDMA</a:t>
            </a:r>
            <a:r>
              <a:rPr lang="zh-CN" altLang="en-US" sz="1400" b="1" spc="100" dirty="0">
                <a:ea typeface="思源黑体 CN Normal" panose="020B0400000000000000" pitchFamily="34" charset="-122"/>
              </a:rPr>
              <a:t>接入技术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zh-CN" altLang="en-US" sz="2300" b="1" dirty="0">
                <a:latin typeface="思源黑体 CN Heavy"/>
                <a:cs typeface="Times New Roman" panose="02020603050405020304" pitchFamily="18" charset="0"/>
              </a:rPr>
              <a:t>上行</a:t>
            </a:r>
            <a:r>
              <a:rPr lang="en-US" altLang="zh-CN" sz="2300" b="1" dirty="0">
                <a:latin typeface="思源黑体 CN Heavy"/>
                <a:cs typeface="Times New Roman" panose="02020603050405020304" pitchFamily="18" charset="0"/>
              </a:rPr>
              <a:t>OFDMA</a:t>
            </a:r>
            <a:r>
              <a:rPr lang="zh-CN" altLang="en-US" sz="2300" b="1" dirty="0">
                <a:latin typeface="思源黑体 CN Heavy"/>
                <a:cs typeface="Times New Roman" panose="02020603050405020304" pitchFamily="18" charset="0"/>
              </a:rPr>
              <a:t>随机接入技术</a:t>
            </a:r>
          </a:p>
        </p:txBody>
      </p:sp>
      <p:sp>
        <p:nvSpPr>
          <p:cNvPr id="16" name="矩形: 圆角 15">
            <a:extLst>
              <a:ext uri="{FF2B5EF4-FFF2-40B4-BE49-F238E27FC236}">
                <a16:creationId xmlns:a16="http://schemas.microsoft.com/office/drawing/2014/main" id="{AADEB7F6-5015-45C1-BC61-71EC461C9AC3}"/>
              </a:ext>
            </a:extLst>
          </p:cNvPr>
          <p:cNvSpPr/>
          <p:nvPr/>
        </p:nvSpPr>
        <p:spPr>
          <a:xfrm>
            <a:off x="98650" y="2328268"/>
            <a:ext cx="3482750" cy="2428560"/>
          </a:xfrm>
          <a:prstGeom prst="roundRect">
            <a:avLst/>
          </a:prstGeom>
          <a:solidFill>
            <a:schemeClr val="accent1">
              <a:lumMod val="75000"/>
            </a:schemeClr>
          </a:solidFill>
          <a:ln w="12700" cap="flat" cmpd="sng" algn="ctr">
            <a:solidFill>
              <a:srgbClr val="EE822F">
                <a:lumMod val="50000"/>
              </a:srgbClr>
            </a:solidFill>
            <a:prstDash val="solid"/>
            <a:miter lim="800000"/>
          </a:ln>
          <a:effectLst>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通过示例给出上行</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OFDMA</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随机接入方式的特点。包括根据业务量竞争获取</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根据信道状态竞争获取</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，以及支持无连接的</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使用</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资源。在图中，为了区分用途不同的</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RA</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将</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RU1</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对应的</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RA-RU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的</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AID</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标记为２０４５，表示该</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RA-RU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仅供无连接</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使用，</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把</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３对应的</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RA-RU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的</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AID</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标记为０，表示该</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RA-RU</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仅供建立连接的</a:t>
            </a:r>
            <a:r>
              <a:rPr kumimoji="0" lang="en-US" altLang="zh-CN"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使用。</a:t>
            </a:r>
          </a:p>
        </p:txBody>
      </p:sp>
      <p:pic>
        <p:nvPicPr>
          <p:cNvPr id="20" name="图片 19">
            <a:extLst>
              <a:ext uri="{FF2B5EF4-FFF2-40B4-BE49-F238E27FC236}">
                <a16:creationId xmlns:a16="http://schemas.microsoft.com/office/drawing/2014/main" id="{0260389A-FC23-422C-BC36-A06F3DF14BDF}"/>
              </a:ext>
            </a:extLst>
          </p:cNvPr>
          <p:cNvPicPr>
            <a:picLocks noChangeAspect="1"/>
          </p:cNvPicPr>
          <p:nvPr/>
        </p:nvPicPr>
        <p:blipFill rotWithShape="1">
          <a:blip r:embed="rId3"/>
          <a:srcRect b="5925"/>
          <a:stretch/>
        </p:blipFill>
        <p:spPr>
          <a:xfrm>
            <a:off x="3835400" y="1630864"/>
            <a:ext cx="8257950" cy="3974065"/>
          </a:xfrm>
          <a:prstGeom prst="rect">
            <a:avLst/>
          </a:prstGeom>
        </p:spPr>
      </p:pic>
      <p:sp>
        <p:nvSpPr>
          <p:cNvPr id="2" name="文本框 1">
            <a:extLst>
              <a:ext uri="{FF2B5EF4-FFF2-40B4-BE49-F238E27FC236}">
                <a16:creationId xmlns:a16="http://schemas.microsoft.com/office/drawing/2014/main" id="{24F7761B-D0D1-42E7-AE8E-C609B8757C3A}"/>
              </a:ext>
            </a:extLst>
          </p:cNvPr>
          <p:cNvSpPr txBox="1"/>
          <p:nvPr/>
        </p:nvSpPr>
        <p:spPr>
          <a:xfrm>
            <a:off x="6612467" y="5744104"/>
            <a:ext cx="2336800" cy="308995"/>
          </a:xfrm>
          <a:prstGeom prst="rect">
            <a:avLst/>
          </a:prstGeom>
          <a:noFill/>
        </p:spPr>
        <p:txBody>
          <a:bodyPr wrap="square" rtlCol="0">
            <a:spAutoFit/>
          </a:bodyPr>
          <a:lstStyle/>
          <a:p>
            <a:pPr algn="just" hangingPunct="0">
              <a:lnSpc>
                <a:spcPct val="130000"/>
              </a:lnSpc>
            </a:pPr>
            <a:r>
              <a:rPr lang="zh-CN" altLang="en-US" sz="1200" b="1" spc="100" dirty="0">
                <a:latin typeface="思源黑体 CN Normal" panose="020B0400000000000000" pitchFamily="34" charset="-122"/>
                <a:ea typeface="思源黑体 CN Normal" panose="020B0400000000000000" pitchFamily="34" charset="-122"/>
              </a:rPr>
              <a:t>上行</a:t>
            </a:r>
            <a:r>
              <a:rPr lang="en-US" altLang="zh-CN" sz="1200" b="1" spc="100" dirty="0">
                <a:latin typeface="思源黑体 CN Normal" panose="020B0400000000000000" pitchFamily="34" charset="-122"/>
                <a:ea typeface="思源黑体 CN Normal" panose="020B0400000000000000" pitchFamily="34" charset="-122"/>
              </a:rPr>
              <a:t>OFDMA</a:t>
            </a:r>
            <a:r>
              <a:rPr lang="zh-CN" altLang="en-US" sz="1200" b="1" spc="100" dirty="0">
                <a:latin typeface="思源黑体 CN Normal" panose="020B0400000000000000" pitchFamily="34" charset="-122"/>
                <a:ea typeface="思源黑体 CN Normal" panose="020B0400000000000000" pitchFamily="34" charset="-122"/>
              </a:rPr>
              <a:t>随机接入方式</a:t>
            </a:r>
          </a:p>
        </p:txBody>
      </p:sp>
    </p:spTree>
    <p:extLst>
      <p:ext uri="{BB962C8B-B14F-4D97-AF65-F5344CB8AC3E}">
        <p14:creationId xmlns:p14="http://schemas.microsoft.com/office/powerpoint/2010/main" val="1010634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48</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OFDMA</a:t>
            </a:r>
            <a:r>
              <a:rPr lang="zh-CN" altLang="en-US" sz="1400" b="1" spc="100" dirty="0">
                <a:ea typeface="思源黑体 CN Normal" panose="020B0400000000000000" pitchFamily="34" charset="-122"/>
              </a:rPr>
              <a:t>接入技术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en-US" altLang="zh-CN" sz="2300" b="1" dirty="0">
                <a:latin typeface="思源黑体 CN Heavy"/>
                <a:cs typeface="Times New Roman" panose="02020603050405020304" pitchFamily="18" charset="0"/>
              </a:rPr>
              <a:t>A-MPDU</a:t>
            </a:r>
            <a:r>
              <a:rPr lang="zh-CN" altLang="en-US" sz="2300" b="1" dirty="0">
                <a:latin typeface="思源黑体 CN Heavy"/>
                <a:cs typeface="Times New Roman" panose="02020603050405020304" pitchFamily="18" charset="0"/>
              </a:rPr>
              <a:t>聚合和确认技术</a:t>
            </a:r>
          </a:p>
        </p:txBody>
      </p:sp>
      <p:sp>
        <p:nvSpPr>
          <p:cNvPr id="15" name="矩形: 圆角 14">
            <a:extLst>
              <a:ext uri="{FF2B5EF4-FFF2-40B4-BE49-F238E27FC236}">
                <a16:creationId xmlns:a16="http://schemas.microsoft.com/office/drawing/2014/main" id="{3E317A6A-3673-4E12-AE3A-2ACE49BD9C77}"/>
              </a:ext>
            </a:extLst>
          </p:cNvPr>
          <p:cNvSpPr/>
          <p:nvPr/>
        </p:nvSpPr>
        <p:spPr>
          <a:xfrm>
            <a:off x="63063" y="2227138"/>
            <a:ext cx="4114800" cy="3532936"/>
          </a:xfrm>
          <a:prstGeom prst="roundRect">
            <a:avLst/>
          </a:prstGeom>
          <a:solidFill>
            <a:srgbClr val="AF212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r>
              <a:rPr lang="en-US" altLang="zh-CN" sz="1400" b="1" dirty="0"/>
              <a:t>Wi</a:t>
            </a:r>
            <a:r>
              <a:rPr lang="zh-CN" altLang="en-US" sz="1400" b="1" dirty="0"/>
              <a:t>－</a:t>
            </a:r>
            <a:r>
              <a:rPr lang="en-US" altLang="zh-CN" sz="1400" b="1" dirty="0"/>
              <a:t>Fi</a:t>
            </a:r>
            <a:r>
              <a:rPr lang="zh-CN" altLang="en-US" sz="1400" b="1" dirty="0"/>
              <a:t>６进一步扩展</a:t>
            </a:r>
            <a:r>
              <a:rPr lang="zh-CN" altLang="en-US" sz="1400" dirty="0"/>
              <a:t>，</a:t>
            </a:r>
            <a:r>
              <a:rPr lang="zh-CN" altLang="en-US" sz="1400" b="1" dirty="0">
                <a:solidFill>
                  <a:schemeClr val="tx1"/>
                </a:solidFill>
              </a:rPr>
              <a:t>提出了一种多业务</a:t>
            </a:r>
            <a:r>
              <a:rPr lang="en-US" altLang="zh-CN" sz="1400" b="1" dirty="0">
                <a:solidFill>
                  <a:schemeClr val="tx1"/>
                </a:solidFill>
              </a:rPr>
              <a:t>A-MPDU</a:t>
            </a:r>
            <a:r>
              <a:rPr lang="zh-CN" altLang="en-US" sz="1400" b="1" dirty="0">
                <a:solidFill>
                  <a:schemeClr val="tx1"/>
                </a:solidFill>
              </a:rPr>
              <a:t>聚合技术，即发送端将不同优先级业务数据聚合在一个</a:t>
            </a:r>
            <a:r>
              <a:rPr lang="en-US" altLang="zh-CN" sz="1400" b="1" dirty="0">
                <a:solidFill>
                  <a:schemeClr val="tx1"/>
                </a:solidFill>
              </a:rPr>
              <a:t>A-MPDU</a:t>
            </a:r>
            <a:r>
              <a:rPr lang="zh-CN" altLang="en-US" sz="1400" b="1" dirty="0">
                <a:solidFill>
                  <a:schemeClr val="tx1"/>
                </a:solidFill>
              </a:rPr>
              <a:t>中进行传送，比如语音数据和视频流数据聚合成一个</a:t>
            </a:r>
            <a:r>
              <a:rPr lang="en-US" altLang="zh-CN" sz="1400" b="1" dirty="0">
                <a:solidFill>
                  <a:schemeClr val="tx1"/>
                </a:solidFill>
              </a:rPr>
              <a:t>A-MPDU</a:t>
            </a:r>
            <a:r>
              <a:rPr lang="zh-CN" altLang="en-US" sz="1400" b="1" dirty="0">
                <a:solidFill>
                  <a:schemeClr val="tx1"/>
                </a:solidFill>
              </a:rPr>
              <a:t>进行传输</a:t>
            </a:r>
            <a:r>
              <a:rPr lang="zh-CN" altLang="en-US" sz="1400" dirty="0"/>
              <a:t>，降低混合业务下的时延，提高吞吐量。参考右图，其中图（ａ）是</a:t>
            </a:r>
            <a:r>
              <a:rPr lang="en-US" altLang="zh-CN" sz="1400" dirty="0"/>
              <a:t>Wi-Fi</a:t>
            </a:r>
            <a:r>
              <a:rPr lang="zh-CN" altLang="en-US" sz="1400" dirty="0"/>
              <a:t>６之前的</a:t>
            </a:r>
            <a:r>
              <a:rPr lang="en-US" altLang="zh-CN" sz="1400" dirty="0"/>
              <a:t>A-MPDU</a:t>
            </a:r>
            <a:r>
              <a:rPr lang="zh-CN" altLang="en-US" sz="1400" dirty="0"/>
              <a:t>聚合技术下的不同业务分别进行传送的例子，在</a:t>
            </a:r>
            <a:r>
              <a:rPr lang="en-US" altLang="zh-CN" sz="1400" dirty="0"/>
              <a:t>A-MPDU</a:t>
            </a:r>
            <a:r>
              <a:rPr lang="zh-CN" altLang="en-US" sz="1400" dirty="0"/>
              <a:t>１和</a:t>
            </a:r>
            <a:r>
              <a:rPr lang="en-US" altLang="zh-CN" sz="1400" dirty="0"/>
              <a:t>A-MPDU</a:t>
            </a:r>
            <a:r>
              <a:rPr lang="zh-CN" altLang="en-US" sz="1400" dirty="0"/>
              <a:t>２之间发送端需要通过竞争方式获取无限媒介，而图（ｂ）是</a:t>
            </a:r>
            <a:r>
              <a:rPr lang="en-US" altLang="zh-CN" sz="1400" dirty="0"/>
              <a:t>Wi</a:t>
            </a:r>
            <a:r>
              <a:rPr lang="zh-CN" altLang="en-US" sz="1400" dirty="0"/>
              <a:t>－</a:t>
            </a:r>
            <a:r>
              <a:rPr lang="en-US" altLang="zh-CN" sz="1400" dirty="0"/>
              <a:t>Fi</a:t>
            </a:r>
            <a:r>
              <a:rPr lang="zh-CN" altLang="en-US" sz="1400" dirty="0"/>
              <a:t>６标准中把不同业务类型的数据聚合在一起进行传送。</a:t>
            </a:r>
          </a:p>
          <a:p>
            <a:pPr algn="ctr"/>
            <a:endParaRPr lang="zh-CN" altLang="en-US" dirty="0"/>
          </a:p>
        </p:txBody>
      </p:sp>
      <p:pic>
        <p:nvPicPr>
          <p:cNvPr id="23" name="图片 22">
            <a:extLst>
              <a:ext uri="{FF2B5EF4-FFF2-40B4-BE49-F238E27FC236}">
                <a16:creationId xmlns:a16="http://schemas.microsoft.com/office/drawing/2014/main" id="{1E6C8CB4-6871-49BD-9B62-F04C89AFD843}"/>
              </a:ext>
            </a:extLst>
          </p:cNvPr>
          <p:cNvPicPr>
            <a:picLocks noChangeAspect="1"/>
          </p:cNvPicPr>
          <p:nvPr/>
        </p:nvPicPr>
        <p:blipFill rotWithShape="1">
          <a:blip r:embed="rId3"/>
          <a:srcRect b="11563"/>
          <a:stretch/>
        </p:blipFill>
        <p:spPr>
          <a:xfrm>
            <a:off x="4177863" y="1693336"/>
            <a:ext cx="8014137" cy="3869104"/>
          </a:xfrm>
          <a:prstGeom prst="rect">
            <a:avLst/>
          </a:prstGeom>
        </p:spPr>
      </p:pic>
      <p:sp>
        <p:nvSpPr>
          <p:cNvPr id="2" name="文本框 1">
            <a:extLst>
              <a:ext uri="{FF2B5EF4-FFF2-40B4-BE49-F238E27FC236}">
                <a16:creationId xmlns:a16="http://schemas.microsoft.com/office/drawing/2014/main" id="{74965CD4-005C-48E1-A412-4E199DF71A78}"/>
              </a:ext>
            </a:extLst>
          </p:cNvPr>
          <p:cNvSpPr txBox="1"/>
          <p:nvPr/>
        </p:nvSpPr>
        <p:spPr>
          <a:xfrm>
            <a:off x="6155267" y="5562440"/>
            <a:ext cx="4910666"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A-MPDU</a:t>
            </a:r>
            <a:r>
              <a:rPr lang="zh-CN" altLang="en-US" sz="1200" b="1" spc="100" dirty="0">
                <a:latin typeface="思源黑体 CN Normal" panose="020B0400000000000000" pitchFamily="34" charset="-122"/>
                <a:ea typeface="思源黑体 CN Normal" panose="020B0400000000000000" pitchFamily="34" charset="-122"/>
              </a:rPr>
              <a:t>聚合技术和多业务</a:t>
            </a:r>
            <a:r>
              <a:rPr lang="en-US" altLang="zh-CN" sz="1200" b="1" spc="100" dirty="0">
                <a:latin typeface="思源黑体 CN Normal" panose="020B0400000000000000" pitchFamily="34" charset="-122"/>
                <a:ea typeface="思源黑体 CN Normal" panose="020B0400000000000000" pitchFamily="34" charset="-122"/>
              </a:rPr>
              <a:t>A-MPDU</a:t>
            </a:r>
            <a:r>
              <a:rPr lang="zh-CN" altLang="en-US" sz="1200" b="1" spc="100" dirty="0">
                <a:latin typeface="思源黑体 CN Normal" panose="020B0400000000000000" pitchFamily="34" charset="-122"/>
                <a:ea typeface="思源黑体 CN Normal" panose="020B0400000000000000" pitchFamily="34" charset="-122"/>
              </a:rPr>
              <a:t>聚合技术比较</a:t>
            </a:r>
          </a:p>
        </p:txBody>
      </p:sp>
      <p:sp>
        <p:nvSpPr>
          <p:cNvPr id="16" name="日期占位符 16">
            <a:extLst>
              <a:ext uri="{FF2B5EF4-FFF2-40B4-BE49-F238E27FC236}">
                <a16:creationId xmlns:a16="http://schemas.microsoft.com/office/drawing/2014/main" id="{CE174C6C-7DDA-4141-80E0-D9EF2134485D}"/>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699195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49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a:t>
            </a:r>
            <a:r>
              <a:rPr lang="zh-CN" altLang="en-US" sz="1400" b="1" spc="100" dirty="0">
                <a:ea typeface="思源黑体 CN Normal" panose="020B0400000000000000" pitchFamily="34" charset="-122"/>
              </a:rPr>
              <a:t>－</a:t>
            </a:r>
            <a:r>
              <a:rPr lang="en-US" altLang="zh-CN" sz="1400" b="1" spc="100" dirty="0">
                <a:ea typeface="思源黑体 CN Normal" panose="020B0400000000000000" pitchFamily="34" charset="-122"/>
              </a:rPr>
              <a:t>Fi</a:t>
            </a:r>
            <a:r>
              <a:rPr lang="zh-CN" altLang="en-US" sz="1200" b="1" spc="100" dirty="0">
                <a:ea typeface="思源黑体 CN Normal" panose="020B0400000000000000" pitchFamily="34" charset="-122"/>
              </a:rPr>
              <a:t>６</a:t>
            </a:r>
            <a:r>
              <a:rPr lang="zh-CN" altLang="en-US" sz="1400" b="1" spc="100" dirty="0">
                <a:ea typeface="思源黑体 CN Normal" panose="020B0400000000000000" pitchFamily="34" charset="-122"/>
              </a:rPr>
              <a:t>技术的性能转型</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zh-CN" altLang="en-US" sz="2300" b="1" dirty="0">
                <a:latin typeface="思源黑体 CN Heavy"/>
                <a:cs typeface="Times New Roman" panose="02020603050405020304" pitchFamily="18" charset="0"/>
              </a:rPr>
              <a:t>多输入多输出技术</a:t>
            </a:r>
          </a:p>
        </p:txBody>
      </p:sp>
      <p:sp>
        <p:nvSpPr>
          <p:cNvPr id="14" name="矩形: 圆角 13">
            <a:extLst>
              <a:ext uri="{FF2B5EF4-FFF2-40B4-BE49-F238E27FC236}">
                <a16:creationId xmlns:a16="http://schemas.microsoft.com/office/drawing/2014/main" id="{2101CFEC-56C4-48FA-B498-3539747984F3}"/>
              </a:ext>
            </a:extLst>
          </p:cNvPr>
          <p:cNvSpPr/>
          <p:nvPr/>
        </p:nvSpPr>
        <p:spPr>
          <a:xfrm>
            <a:off x="148994" y="2085596"/>
            <a:ext cx="4533073" cy="3959591"/>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a:t>
            </a:r>
            <a:r>
              <a:rPr kumimoji="0" lang="zh-CN" altLang="en-US"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t>
            </a:r>
            <a:r>
              <a:rPr kumimoji="0" lang="en-US" altLang="zh-CN"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Fi</a:t>
            </a:r>
            <a:r>
              <a:rPr kumimoji="0" lang="zh-CN" altLang="en-US" sz="14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６</a:t>
            </a:r>
            <a:r>
              <a:rPr kumimoji="0" lang="zh-CN" altLang="en-US"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支持更多并发的空间流数量，把原先只有下行的</a:t>
            </a:r>
            <a:r>
              <a:rPr kumimoji="0" lang="en-US" altLang="zh-CN"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MU-MIMO</a:t>
            </a:r>
            <a:r>
              <a:rPr kumimoji="0" lang="zh-CN" altLang="en-US"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拓展到上行</a:t>
            </a:r>
            <a:r>
              <a:rPr kumimoji="0" lang="en-US" altLang="zh-CN"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MU-MIMO</a:t>
            </a:r>
            <a:r>
              <a:rPr kumimoji="0" lang="zh-CN" altLang="en-US" sz="16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技术；</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Wi</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Fi</a:t>
            </a:r>
            <a:r>
              <a:rPr kumimoji="0" lang="zh-CN" altLang="en-US" sz="1400" b="0" i="0" u="none" strike="noStrike" kern="0" cap="none" spc="0" normalizeH="0" baseline="0" noProof="0" dirty="0">
                <a:ln>
                  <a:noFill/>
                </a:ln>
                <a:effectLst/>
                <a:uLnTx/>
                <a:uFillTx/>
                <a:latin typeface="Calibri"/>
                <a:ea typeface="微软雅黑" panose="020B0503020204020204" pitchFamily="34" charset="-122"/>
                <a:cs typeface="+mn-cs"/>
              </a:rPr>
              <a:t>６</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的</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OFDMA</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技术提升了波束成形过程中对多用户信道的探测效率，</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AP</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可以利用资源单位</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RU</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同时对多用户进行信息收集和接收反馈；</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Wi</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Fi</a:t>
            </a:r>
            <a:r>
              <a:rPr kumimoji="0" lang="zh-CN" altLang="en-US" sz="1400" b="0" i="0" u="none" strike="noStrike" kern="0" cap="none" spc="0" normalizeH="0" baseline="0" noProof="0" dirty="0">
                <a:ln>
                  <a:noFill/>
                </a:ln>
                <a:effectLst/>
                <a:uLnTx/>
                <a:uFillTx/>
                <a:latin typeface="Calibri"/>
                <a:ea typeface="微软雅黑" panose="020B0503020204020204" pitchFamily="34" charset="-122"/>
                <a:cs typeface="+mn-cs"/>
              </a:rPr>
              <a:t>６</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标准支持</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OFDMA</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在频率上的多用户接入与</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MU-MIMO</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在空间上的多跳数据流并发技术的混合，使得每条天线的空间流都可以独立传送</a:t>
            </a:r>
            <a:r>
              <a:rPr kumimoji="0" lang="en-US" altLang="zh-CN" sz="1600" b="0" i="0" u="none" strike="noStrike" kern="0" cap="none" spc="0" normalizeH="0" baseline="0" noProof="0" dirty="0">
                <a:ln>
                  <a:noFill/>
                </a:ln>
                <a:effectLst/>
                <a:uLnTx/>
                <a:uFillTx/>
                <a:latin typeface="Calibri"/>
                <a:ea typeface="微软雅黑" panose="020B0503020204020204" pitchFamily="34" charset="-122"/>
                <a:cs typeface="+mn-cs"/>
              </a:rPr>
              <a:t>AP</a:t>
            </a:r>
            <a:r>
              <a:rPr kumimoji="0" lang="zh-CN" altLang="en-US" sz="1600" b="0" i="0" u="none" strike="noStrike" kern="0" cap="none" spc="0" normalizeH="0" baseline="0" noProof="0" dirty="0">
                <a:ln>
                  <a:noFill/>
                </a:ln>
                <a:effectLst/>
                <a:uLnTx/>
                <a:uFillTx/>
                <a:latin typeface="Calibri"/>
                <a:ea typeface="微软雅黑" panose="020B0503020204020204" pitchFamily="34" charset="-122"/>
                <a:cs typeface="+mn-cs"/>
              </a:rPr>
              <a:t>分配的多用户的资源单位。</a:t>
            </a:r>
          </a:p>
        </p:txBody>
      </p:sp>
      <p:pic>
        <p:nvPicPr>
          <p:cNvPr id="20" name="图片 19">
            <a:extLst>
              <a:ext uri="{FF2B5EF4-FFF2-40B4-BE49-F238E27FC236}">
                <a16:creationId xmlns:a16="http://schemas.microsoft.com/office/drawing/2014/main" id="{282821C1-8884-4685-967D-2820F4CC6E93}"/>
              </a:ext>
            </a:extLst>
          </p:cNvPr>
          <p:cNvPicPr>
            <a:picLocks noChangeAspect="1"/>
          </p:cNvPicPr>
          <p:nvPr/>
        </p:nvPicPr>
        <p:blipFill rotWithShape="1">
          <a:blip r:embed="rId3"/>
          <a:srcRect t="-191" b="7181"/>
          <a:stretch/>
        </p:blipFill>
        <p:spPr>
          <a:xfrm>
            <a:off x="4853849" y="1589369"/>
            <a:ext cx="7270417" cy="4192856"/>
          </a:xfrm>
          <a:prstGeom prst="rect">
            <a:avLst/>
          </a:prstGeom>
        </p:spPr>
      </p:pic>
      <p:sp>
        <p:nvSpPr>
          <p:cNvPr id="2" name="文本框 1">
            <a:extLst>
              <a:ext uri="{FF2B5EF4-FFF2-40B4-BE49-F238E27FC236}">
                <a16:creationId xmlns:a16="http://schemas.microsoft.com/office/drawing/2014/main" id="{B1640D92-18E3-4814-B79B-34A6573AD15A}"/>
              </a:ext>
            </a:extLst>
          </p:cNvPr>
          <p:cNvSpPr txBox="1"/>
          <p:nvPr/>
        </p:nvSpPr>
        <p:spPr>
          <a:xfrm>
            <a:off x="7185190" y="5790248"/>
            <a:ext cx="3008677"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Wi-Fi6 </a:t>
            </a:r>
            <a:r>
              <a:rPr lang="zh-CN" altLang="en-US" sz="1200" b="1" spc="100" dirty="0">
                <a:latin typeface="思源黑体 CN Normal" panose="020B0400000000000000" pitchFamily="34" charset="-122"/>
                <a:ea typeface="思源黑体 CN Normal" panose="020B0400000000000000" pitchFamily="34" charset="-122"/>
              </a:rPr>
              <a:t>多输入多输出技术的更新</a:t>
            </a:r>
          </a:p>
        </p:txBody>
      </p:sp>
      <p:sp>
        <p:nvSpPr>
          <p:cNvPr id="15" name="日期占位符 16">
            <a:extLst>
              <a:ext uri="{FF2B5EF4-FFF2-40B4-BE49-F238E27FC236}">
                <a16:creationId xmlns:a16="http://schemas.microsoft.com/office/drawing/2014/main" id="{B73DA4C2-5591-4D42-B39D-92886B20BEA9}"/>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667551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4691290" cy="516968"/>
          </a:xfrm>
        </p:spPr>
        <p:txBody>
          <a:bodyPr>
            <a:normAutofit/>
          </a:bodyPr>
          <a:lstStyle/>
          <a:p>
            <a:r>
              <a:rPr lang="zh-CN" altLang="en-US" b="1" dirty="0">
                <a:latin typeface="Times New Roman" panose="02020603050405020304" pitchFamily="18" charset="0"/>
                <a:cs typeface="Times New Roman" panose="02020603050405020304" pitchFamily="18" charset="0"/>
              </a:rPr>
              <a:t>无线局域网络使用的频段</a:t>
            </a:r>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sp>
        <p:nvSpPr>
          <p:cNvPr id="80" name="弧形 79">
            <a:extLst>
              <a:ext uri="{FF2B5EF4-FFF2-40B4-BE49-F238E27FC236}">
                <a16:creationId xmlns:a16="http://schemas.microsoft.com/office/drawing/2014/main" id="{3995EB52-5980-C8B9-8636-80EF3CB2D96C}"/>
              </a:ext>
            </a:extLst>
          </p:cNvPr>
          <p:cNvSpPr/>
          <p:nvPr/>
        </p:nvSpPr>
        <p:spPr>
          <a:xfrm rot="8479355">
            <a:off x="4088089" y="2510532"/>
            <a:ext cx="2278310" cy="1904150"/>
          </a:xfrm>
          <a:prstGeom prst="arc">
            <a:avLst>
              <a:gd name="adj1" fmla="val 17001464"/>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a:extLst>
              <a:ext uri="{FF2B5EF4-FFF2-40B4-BE49-F238E27FC236}">
                <a16:creationId xmlns:a16="http://schemas.microsoft.com/office/drawing/2014/main" id="{6198FBB8-D89D-2D46-BDEC-BB78851AFBEE}"/>
              </a:ext>
            </a:extLst>
          </p:cNvPr>
          <p:cNvSpPr/>
          <p:nvPr/>
        </p:nvSpPr>
        <p:spPr>
          <a:xfrm rot="16007117">
            <a:off x="3607025" y="2738456"/>
            <a:ext cx="2278310" cy="1757253"/>
          </a:xfrm>
          <a:prstGeom prst="arc">
            <a:avLst>
              <a:gd name="adj1" fmla="val 17109512"/>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8DE21B3E-EA62-415F-B82F-D46A09B53B7F}"/>
              </a:ext>
            </a:extLst>
          </p:cNvPr>
          <p:cNvSpPr txBox="1"/>
          <p:nvPr/>
        </p:nvSpPr>
        <p:spPr>
          <a:xfrm>
            <a:off x="1094650" y="1614074"/>
            <a:ext cx="2072640" cy="345094"/>
          </a:xfrm>
          <a:prstGeom prst="rect">
            <a:avLst/>
          </a:prstGeom>
          <a:noFill/>
        </p:spPr>
        <p:txBody>
          <a:bodyPr wrap="square" rtlCol="0">
            <a:spAutoFit/>
          </a:bodyPr>
          <a:lstStyle/>
          <a:p>
            <a:pPr algn="just" hangingPunct="0">
              <a:lnSpc>
                <a:spcPct val="130000"/>
              </a:lnSpc>
            </a:pPr>
            <a:r>
              <a:rPr lang="zh-CN" altLang="en-US" sz="1400" spc="100" dirty="0">
                <a:latin typeface="思源黑体 CN Normal" panose="020B0400000000000000" pitchFamily="34" charset="-122"/>
                <a:ea typeface="思源黑体 CN Normal" panose="020B0400000000000000" pitchFamily="34" charset="-122"/>
              </a:rPr>
              <a:t>无线局域网传输技术</a:t>
            </a:r>
          </a:p>
        </p:txBody>
      </p:sp>
      <p:sp>
        <p:nvSpPr>
          <p:cNvPr id="3" name="矩形 2">
            <a:extLst>
              <a:ext uri="{FF2B5EF4-FFF2-40B4-BE49-F238E27FC236}">
                <a16:creationId xmlns:a16="http://schemas.microsoft.com/office/drawing/2014/main" id="{37FF5B2F-800A-4636-BC91-ABCE3CC8005D}"/>
              </a:ext>
            </a:extLst>
          </p:cNvPr>
          <p:cNvSpPr/>
          <p:nvPr/>
        </p:nvSpPr>
        <p:spPr>
          <a:xfrm>
            <a:off x="990600" y="1900738"/>
            <a:ext cx="10904220" cy="705834"/>
          </a:xfrm>
          <a:prstGeom prst="rect">
            <a:avLst/>
          </a:prstGeom>
        </p:spPr>
        <p:txBody>
          <a:bodyPr wrap="square">
            <a:spAutoFit/>
          </a:bodyPr>
          <a:lstStyle/>
          <a:p>
            <a:pPr>
              <a:lnSpc>
                <a:spcPct val="150000"/>
              </a:lnSpc>
            </a:pPr>
            <a:r>
              <a:rPr lang="en-US" altLang="zh-CN" sz="1400" b="1" dirty="0">
                <a:solidFill>
                  <a:srgbClr val="FF0000"/>
                </a:solidFill>
                <a:latin typeface="微软雅黑" panose="020B0503020204020204" pitchFamily="34" charset="-122"/>
                <a:ea typeface="微软雅黑" panose="020B0503020204020204" pitchFamily="34" charset="-122"/>
              </a:rPr>
              <a:t>ISM</a:t>
            </a:r>
            <a:r>
              <a:rPr lang="zh-CN" altLang="en-US" sz="1400" b="1" dirty="0">
                <a:solidFill>
                  <a:srgbClr val="FF0000"/>
                </a:solidFill>
                <a:latin typeface="微软雅黑" panose="020B0503020204020204" pitchFamily="34" charset="-122"/>
                <a:ea typeface="微软雅黑" panose="020B0503020204020204" pitchFamily="34" charset="-122"/>
              </a:rPr>
              <a:t>频段</a:t>
            </a:r>
            <a:r>
              <a:rPr lang="zh-CN" altLang="en-US" sz="1400" dirty="0">
                <a:latin typeface="微软雅黑" panose="020B0503020204020204" pitchFamily="34" charset="-122"/>
                <a:ea typeface="微软雅黑" panose="020B0503020204020204" pitchFamily="34" charset="-122"/>
              </a:rPr>
              <a:t>（代表工业（</a:t>
            </a:r>
            <a:r>
              <a:rPr lang="en-US" altLang="zh-CN" sz="1400" dirty="0">
                <a:latin typeface="微软雅黑" panose="020B0503020204020204" pitchFamily="34" charset="-122"/>
                <a:ea typeface="微软雅黑" panose="020B0503020204020204" pitchFamily="34" charset="-122"/>
              </a:rPr>
              <a:t>Industrial)</a:t>
            </a:r>
            <a:r>
              <a:rPr lang="zh-CN" altLang="en-US" sz="1400" dirty="0">
                <a:latin typeface="微软雅黑" panose="020B0503020204020204" pitchFamily="34" charset="-122"/>
                <a:ea typeface="微软雅黑" panose="020B0503020204020204" pitchFamily="34" charset="-122"/>
              </a:rPr>
              <a:t>，科学</a:t>
            </a:r>
            <a:r>
              <a:rPr lang="en-US" altLang="zh-CN" sz="1400" dirty="0">
                <a:latin typeface="微软雅黑" panose="020B0503020204020204" pitchFamily="34" charset="-122"/>
                <a:ea typeface="微软雅黑" panose="020B0503020204020204" pitchFamily="34" charset="-122"/>
              </a:rPr>
              <a:t>(Scientific)</a:t>
            </a:r>
            <a:r>
              <a:rPr lang="zh-CN" altLang="en-US" sz="1400" dirty="0">
                <a:latin typeface="微软雅黑" panose="020B0503020204020204" pitchFamily="34" charset="-122"/>
                <a:ea typeface="微软雅黑" panose="020B0503020204020204" pitchFamily="34" charset="-122"/>
              </a:rPr>
              <a:t>与医疗</a:t>
            </a:r>
            <a:r>
              <a:rPr lang="en-US" altLang="zh-CN" sz="1400" dirty="0">
                <a:latin typeface="微软雅黑" panose="020B0503020204020204" pitchFamily="34" charset="-122"/>
                <a:ea typeface="微软雅黑" panose="020B0503020204020204" pitchFamily="34" charset="-122"/>
              </a:rPr>
              <a:t>(Medical),</a:t>
            </a:r>
            <a:r>
              <a:rPr lang="zh-CN" altLang="en-US" sz="1400" dirty="0">
                <a:latin typeface="微软雅黑" panose="020B0503020204020204" pitchFamily="34" charset="-122"/>
                <a:ea typeface="微软雅黑" panose="020B0503020204020204" pitchFamily="34" charset="-122"/>
              </a:rPr>
              <a:t>各个国家为</a:t>
            </a:r>
            <a:r>
              <a:rPr lang="en-US" altLang="zh-CN" sz="1400" dirty="0">
                <a:latin typeface="微软雅黑" panose="020B0503020204020204" pitchFamily="34" charset="-122"/>
                <a:ea typeface="微软雅黑" panose="020B0503020204020204" pitchFamily="34" charset="-122"/>
              </a:rPr>
              <a:t>ISM</a:t>
            </a:r>
            <a:r>
              <a:rPr lang="zh-CN" altLang="en-US" sz="1400" dirty="0">
                <a:latin typeface="微软雅黑" panose="020B0503020204020204" pitchFamily="34" charset="-122"/>
                <a:ea typeface="微软雅黑" panose="020B0503020204020204" pitchFamily="34" charset="-122"/>
              </a:rPr>
              <a:t>设定了相对应的电磁波频段），属于无许可或免授权的频段，不用向专门的机构申请许可证，但要符合各个国家或地区的发射功率）</a:t>
            </a:r>
            <a:endParaRPr lang="en-US" altLang="zh-CN"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C25AC9D-3931-4086-AE81-0ED41BF00378}"/>
              </a:ext>
            </a:extLst>
          </p:cNvPr>
          <p:cNvPicPr>
            <a:picLocks noChangeAspect="1"/>
          </p:cNvPicPr>
          <p:nvPr/>
        </p:nvPicPr>
        <p:blipFill>
          <a:blip r:embed="rId3"/>
          <a:stretch>
            <a:fillRect/>
          </a:stretch>
        </p:blipFill>
        <p:spPr>
          <a:xfrm>
            <a:off x="112722" y="3258715"/>
            <a:ext cx="5972800" cy="2748989"/>
          </a:xfrm>
          <a:prstGeom prst="rect">
            <a:avLst/>
          </a:prstGeom>
        </p:spPr>
      </p:pic>
      <p:pic>
        <p:nvPicPr>
          <p:cNvPr id="55" name="图片 54">
            <a:extLst>
              <a:ext uri="{FF2B5EF4-FFF2-40B4-BE49-F238E27FC236}">
                <a16:creationId xmlns:a16="http://schemas.microsoft.com/office/drawing/2014/main" id="{D52CC247-605C-46D8-B786-28878D9BE766}"/>
              </a:ext>
            </a:extLst>
          </p:cNvPr>
          <p:cNvPicPr>
            <a:picLocks noChangeAspect="1"/>
          </p:cNvPicPr>
          <p:nvPr/>
        </p:nvPicPr>
        <p:blipFill>
          <a:blip r:embed="rId4"/>
          <a:stretch>
            <a:fillRect/>
          </a:stretch>
        </p:blipFill>
        <p:spPr>
          <a:xfrm>
            <a:off x="6072184" y="3509035"/>
            <a:ext cx="6096001" cy="2922321"/>
          </a:xfrm>
          <a:prstGeom prst="rect">
            <a:avLst/>
          </a:prstGeom>
        </p:spPr>
      </p:pic>
      <p:sp>
        <p:nvSpPr>
          <p:cNvPr id="10" name="文本框 9">
            <a:extLst>
              <a:ext uri="{FF2B5EF4-FFF2-40B4-BE49-F238E27FC236}">
                <a16:creationId xmlns:a16="http://schemas.microsoft.com/office/drawing/2014/main" id="{FC03EC7F-E502-407F-8ACE-178E9BE15770}"/>
              </a:ext>
            </a:extLst>
          </p:cNvPr>
          <p:cNvSpPr txBox="1"/>
          <p:nvPr/>
        </p:nvSpPr>
        <p:spPr>
          <a:xfrm>
            <a:off x="990600" y="2637674"/>
            <a:ext cx="10843260" cy="630429"/>
          </a:xfrm>
          <a:prstGeom prst="rect">
            <a:avLst/>
          </a:prstGeom>
          <a:noFill/>
        </p:spPr>
        <p:txBody>
          <a:bodyPr wrap="square" rtlCol="0">
            <a:spAutoFit/>
          </a:bodyPr>
          <a:lstStyle/>
          <a:p>
            <a:pPr algn="just" hangingPunct="0">
              <a:lnSpc>
                <a:spcPct val="130000"/>
              </a:lnSpc>
            </a:pPr>
            <a:r>
              <a:rPr lang="en-US" altLang="zh-CN" sz="1400" dirty="0">
                <a:latin typeface="微软雅黑" panose="020B0503020204020204" pitchFamily="34" charset="-122"/>
                <a:ea typeface="微软雅黑" panose="020B0503020204020204" pitchFamily="34" charset="-122"/>
              </a:rPr>
              <a:t>Wi</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Fi</a:t>
            </a:r>
            <a:r>
              <a:rPr lang="zh-CN" altLang="en-US" sz="1400" dirty="0">
                <a:latin typeface="微软雅黑" panose="020B0503020204020204" pitchFamily="34" charset="-122"/>
                <a:ea typeface="微软雅黑" panose="020B0503020204020204" pitchFamily="34" charset="-122"/>
              </a:rPr>
              <a:t>产品类型和数量快速增长，免授权频段是其中一个关键因素，但</a:t>
            </a:r>
            <a:r>
              <a:rPr lang="en-US" altLang="zh-CN" sz="1400" dirty="0">
                <a:latin typeface="微软雅黑" panose="020B0503020204020204" pitchFamily="34" charset="-122"/>
                <a:ea typeface="微软雅黑" panose="020B0503020204020204" pitchFamily="34" charset="-122"/>
              </a:rPr>
              <a:t>Wi</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Fi</a:t>
            </a:r>
            <a:r>
              <a:rPr lang="zh-CN" altLang="en-US" sz="1400" dirty="0">
                <a:latin typeface="微软雅黑" panose="020B0503020204020204" pitchFamily="34" charset="-122"/>
                <a:ea typeface="微软雅黑" panose="020B0503020204020204" pitchFamily="34" charset="-122"/>
              </a:rPr>
              <a:t>在大规模普及之后，设备使用免授权频段下的无线资源引起了越来越多的冲突，设备相互之间产生了干扰，</a:t>
            </a:r>
            <a:r>
              <a:rPr lang="zh-CN" altLang="en-US" sz="1400" b="1" dirty="0">
                <a:solidFill>
                  <a:srgbClr val="FF0000"/>
                </a:solidFill>
                <a:latin typeface="微软雅黑" panose="020B0503020204020204" pitchFamily="34" charset="-122"/>
                <a:ea typeface="微软雅黑" panose="020B0503020204020204" pitchFamily="34" charset="-122"/>
              </a:rPr>
              <a:t>反而又成为</a:t>
            </a:r>
            <a:r>
              <a:rPr lang="en-US" altLang="zh-CN" sz="1400" b="1" dirty="0">
                <a:solidFill>
                  <a:srgbClr val="FF0000"/>
                </a:solidFill>
                <a:latin typeface="微软雅黑" panose="020B0503020204020204" pitchFamily="34" charset="-122"/>
                <a:ea typeface="微软雅黑" panose="020B0503020204020204" pitchFamily="34" charset="-122"/>
              </a:rPr>
              <a:t>Wi</a:t>
            </a:r>
            <a:r>
              <a:rPr lang="zh-CN" altLang="en-US" sz="1400" b="1" dirty="0">
                <a:solidFill>
                  <a:srgbClr val="FF0000"/>
                </a:solidFill>
                <a:latin typeface="微软雅黑" panose="020B0503020204020204" pitchFamily="34" charset="-122"/>
                <a:ea typeface="微软雅黑" panose="020B0503020204020204" pitchFamily="34" charset="-122"/>
              </a:rPr>
              <a:t>－</a:t>
            </a:r>
            <a:r>
              <a:rPr lang="en-US" altLang="zh-CN" sz="1400" b="1" dirty="0">
                <a:solidFill>
                  <a:srgbClr val="FF0000"/>
                </a:solidFill>
                <a:latin typeface="微软雅黑" panose="020B0503020204020204" pitchFamily="34" charset="-122"/>
                <a:ea typeface="微软雅黑" panose="020B0503020204020204" pitchFamily="34" charset="-122"/>
              </a:rPr>
              <a:t>Fi</a:t>
            </a:r>
            <a:r>
              <a:rPr lang="zh-CN" altLang="en-US" sz="1400" b="1" dirty="0">
                <a:solidFill>
                  <a:srgbClr val="FF0000"/>
                </a:solidFill>
                <a:latin typeface="微软雅黑" panose="020B0503020204020204" pitchFamily="34" charset="-122"/>
                <a:ea typeface="微软雅黑" panose="020B0503020204020204" pitchFamily="34" charset="-122"/>
              </a:rPr>
              <a:t>技术在场景应用上的掣肘。</a:t>
            </a:r>
          </a:p>
        </p:txBody>
      </p:sp>
    </p:spTree>
    <p:extLst>
      <p:ext uri="{BB962C8B-B14F-4D97-AF65-F5344CB8AC3E}">
        <p14:creationId xmlns:p14="http://schemas.microsoft.com/office/powerpoint/2010/main" val="4277766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50</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多输入多输出技术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zh-CN" altLang="en-US" sz="2300" b="1" dirty="0">
                <a:latin typeface="思源黑体 CN Heavy"/>
                <a:cs typeface="Times New Roman" panose="02020603050405020304" pitchFamily="18" charset="0"/>
              </a:rPr>
              <a:t>下行与上行</a:t>
            </a:r>
            <a:r>
              <a:rPr lang="en-US" altLang="zh-CN" sz="2300" b="1" dirty="0">
                <a:latin typeface="思源黑体 CN Heavy"/>
                <a:cs typeface="Times New Roman" panose="02020603050405020304" pitchFamily="18" charset="0"/>
              </a:rPr>
              <a:t>MU-MIMO</a:t>
            </a:r>
            <a:endParaRPr lang="zh-CN" altLang="en-US" sz="2300" b="1" dirty="0">
              <a:latin typeface="思源黑体 CN Heavy"/>
              <a:cs typeface="Times New Roman" panose="02020603050405020304" pitchFamily="18" charset="0"/>
            </a:endParaRPr>
          </a:p>
        </p:txBody>
      </p:sp>
      <p:pic>
        <p:nvPicPr>
          <p:cNvPr id="22" name="图片 21">
            <a:extLst>
              <a:ext uri="{FF2B5EF4-FFF2-40B4-BE49-F238E27FC236}">
                <a16:creationId xmlns:a16="http://schemas.microsoft.com/office/drawing/2014/main" id="{32F9D069-61A2-4DD7-9AA0-0B3A5CA8B45F}"/>
              </a:ext>
            </a:extLst>
          </p:cNvPr>
          <p:cNvPicPr>
            <a:picLocks noChangeAspect="1"/>
          </p:cNvPicPr>
          <p:nvPr/>
        </p:nvPicPr>
        <p:blipFill rotWithShape="1">
          <a:blip r:embed="rId3"/>
          <a:srcRect b="8724"/>
          <a:stretch/>
        </p:blipFill>
        <p:spPr>
          <a:xfrm>
            <a:off x="656142" y="2009924"/>
            <a:ext cx="10879713" cy="3417209"/>
          </a:xfrm>
          <a:prstGeom prst="rect">
            <a:avLst/>
          </a:prstGeom>
        </p:spPr>
      </p:pic>
      <p:sp>
        <p:nvSpPr>
          <p:cNvPr id="2" name="文本框 1">
            <a:extLst>
              <a:ext uri="{FF2B5EF4-FFF2-40B4-BE49-F238E27FC236}">
                <a16:creationId xmlns:a16="http://schemas.microsoft.com/office/drawing/2014/main" id="{7B28C7BE-9122-4C81-8E44-3767ED3F366A}"/>
              </a:ext>
            </a:extLst>
          </p:cNvPr>
          <p:cNvSpPr txBox="1"/>
          <p:nvPr/>
        </p:nvSpPr>
        <p:spPr>
          <a:xfrm>
            <a:off x="3749146" y="5666183"/>
            <a:ext cx="4861454" cy="345094"/>
          </a:xfrm>
          <a:prstGeom prst="rect">
            <a:avLst/>
          </a:prstGeom>
          <a:noFill/>
        </p:spPr>
        <p:txBody>
          <a:bodyPr wrap="square" rtlCol="0">
            <a:spAutoFit/>
          </a:bodyPr>
          <a:lstStyle/>
          <a:p>
            <a:pPr algn="just" hangingPunct="0">
              <a:lnSpc>
                <a:spcPct val="130000"/>
              </a:lnSpc>
            </a:pPr>
            <a:r>
              <a:rPr lang="zh-CN" altLang="en-US" sz="1400" b="1" spc="100" dirty="0">
                <a:latin typeface="思源黑体 CN Normal" panose="020B0400000000000000" pitchFamily="34" charset="-122"/>
                <a:ea typeface="思源黑体 CN Normal" panose="020B0400000000000000" pitchFamily="34" charset="-122"/>
              </a:rPr>
              <a:t>下行</a:t>
            </a:r>
            <a:r>
              <a:rPr lang="en-US" altLang="zh-CN" sz="1400" b="1" spc="100" dirty="0">
                <a:latin typeface="思源黑体 CN Normal" panose="020B0400000000000000" pitchFamily="34" charset="-122"/>
                <a:ea typeface="思源黑体 CN Normal" panose="020B0400000000000000" pitchFamily="34" charset="-122"/>
              </a:rPr>
              <a:t>MU-MIMO</a:t>
            </a:r>
            <a:r>
              <a:rPr lang="zh-CN" altLang="en-US" sz="1400" b="1" spc="100" dirty="0">
                <a:latin typeface="思源黑体 CN Normal" panose="020B0400000000000000" pitchFamily="34" charset="-122"/>
                <a:ea typeface="思源黑体 CN Normal" panose="020B0400000000000000" pitchFamily="34" charset="-122"/>
              </a:rPr>
              <a:t>与上行</a:t>
            </a:r>
            <a:r>
              <a:rPr lang="en-US" altLang="zh-CN" sz="1400" b="1" spc="100" dirty="0">
                <a:latin typeface="思源黑体 CN Normal" panose="020B0400000000000000" pitchFamily="34" charset="-122"/>
                <a:ea typeface="思源黑体 CN Normal" panose="020B0400000000000000" pitchFamily="34" charset="-122"/>
              </a:rPr>
              <a:t>MU-MIMO</a:t>
            </a:r>
            <a:r>
              <a:rPr lang="zh-CN" altLang="en-US" sz="1400" b="1" spc="100" dirty="0">
                <a:latin typeface="思源黑体 CN Normal" panose="020B0400000000000000" pitchFamily="34" charset="-122"/>
                <a:ea typeface="思源黑体 CN Normal" panose="020B0400000000000000" pitchFamily="34" charset="-122"/>
              </a:rPr>
              <a:t>信道矩阵信息示例</a:t>
            </a:r>
          </a:p>
        </p:txBody>
      </p:sp>
      <p:sp>
        <p:nvSpPr>
          <p:cNvPr id="14" name="日期占位符 16">
            <a:extLst>
              <a:ext uri="{FF2B5EF4-FFF2-40B4-BE49-F238E27FC236}">
                <a16:creationId xmlns:a16="http://schemas.microsoft.com/office/drawing/2014/main" id="{136AD550-6B68-41DE-A053-82E51942AF5E}"/>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106901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51</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多输入多输出技术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zh-CN" altLang="en-US" sz="2300" b="1" kern="900" spc="-300" dirty="0">
                <a:latin typeface="思源黑体 CN Heavy"/>
                <a:cs typeface="Times New Roman" panose="02020603050405020304" pitchFamily="18" charset="0"/>
              </a:rPr>
              <a:t>Ｂｅａｍｆｏｒｍｉｎｇ</a:t>
            </a:r>
            <a:r>
              <a:rPr lang="zh-CN" altLang="en-US" sz="2300" b="1" dirty="0">
                <a:latin typeface="思源黑体 CN Heavy"/>
                <a:cs typeface="Times New Roman" panose="02020603050405020304" pitchFamily="18" charset="0"/>
              </a:rPr>
              <a:t>信道探测技术</a:t>
            </a:r>
          </a:p>
        </p:txBody>
      </p:sp>
      <p:pic>
        <p:nvPicPr>
          <p:cNvPr id="13" name="图片 12">
            <a:extLst>
              <a:ext uri="{FF2B5EF4-FFF2-40B4-BE49-F238E27FC236}">
                <a16:creationId xmlns:a16="http://schemas.microsoft.com/office/drawing/2014/main" id="{6C2B0548-9EE5-4FA4-9244-AF2621D731AF}"/>
              </a:ext>
            </a:extLst>
          </p:cNvPr>
          <p:cNvPicPr>
            <a:picLocks noChangeAspect="1"/>
          </p:cNvPicPr>
          <p:nvPr/>
        </p:nvPicPr>
        <p:blipFill rotWithShape="1">
          <a:blip r:embed="rId3"/>
          <a:srcRect b="12311"/>
          <a:stretch/>
        </p:blipFill>
        <p:spPr>
          <a:xfrm>
            <a:off x="0" y="2097349"/>
            <a:ext cx="5121210" cy="2474652"/>
          </a:xfrm>
          <a:prstGeom prst="rect">
            <a:avLst/>
          </a:prstGeom>
        </p:spPr>
      </p:pic>
      <p:pic>
        <p:nvPicPr>
          <p:cNvPr id="14" name="图片 13">
            <a:extLst>
              <a:ext uri="{FF2B5EF4-FFF2-40B4-BE49-F238E27FC236}">
                <a16:creationId xmlns:a16="http://schemas.microsoft.com/office/drawing/2014/main" id="{58FE822C-D8FF-4217-B3E9-571DBBDBDF40}"/>
              </a:ext>
            </a:extLst>
          </p:cNvPr>
          <p:cNvPicPr>
            <a:picLocks noChangeAspect="1"/>
          </p:cNvPicPr>
          <p:nvPr/>
        </p:nvPicPr>
        <p:blipFill rotWithShape="1">
          <a:blip r:embed="rId4"/>
          <a:srcRect b="13729"/>
          <a:stretch/>
        </p:blipFill>
        <p:spPr>
          <a:xfrm>
            <a:off x="5121210" y="1938566"/>
            <a:ext cx="7134290" cy="2819701"/>
          </a:xfrm>
          <a:prstGeom prst="rect">
            <a:avLst/>
          </a:prstGeom>
        </p:spPr>
      </p:pic>
      <p:sp>
        <p:nvSpPr>
          <p:cNvPr id="2" name="文本框 1">
            <a:extLst>
              <a:ext uri="{FF2B5EF4-FFF2-40B4-BE49-F238E27FC236}">
                <a16:creationId xmlns:a16="http://schemas.microsoft.com/office/drawing/2014/main" id="{21DDE671-C49C-4552-ACB3-0D0FF4D0E46D}"/>
              </a:ext>
            </a:extLst>
          </p:cNvPr>
          <p:cNvSpPr txBox="1"/>
          <p:nvPr/>
        </p:nvSpPr>
        <p:spPr>
          <a:xfrm>
            <a:off x="1680072" y="4769741"/>
            <a:ext cx="1761067" cy="308995"/>
          </a:xfrm>
          <a:prstGeom prst="rect">
            <a:avLst/>
          </a:prstGeom>
          <a:noFill/>
        </p:spPr>
        <p:txBody>
          <a:bodyPr wrap="square" rtlCol="0">
            <a:spAutoFit/>
          </a:bodyPr>
          <a:lstStyle/>
          <a:p>
            <a:pPr algn="just" hangingPunct="0">
              <a:lnSpc>
                <a:spcPct val="130000"/>
              </a:lnSpc>
            </a:pPr>
            <a:r>
              <a:rPr lang="zh-CN" altLang="en-US" sz="1200" b="1" spc="100" dirty="0">
                <a:latin typeface="思源黑体 CN Normal" panose="020B0400000000000000" pitchFamily="34" charset="-122"/>
                <a:ea typeface="思源黑体 CN Normal" panose="020B0400000000000000" pitchFamily="34" charset="-122"/>
              </a:rPr>
              <a:t>单用户信道探测过程</a:t>
            </a:r>
          </a:p>
        </p:txBody>
      </p:sp>
      <p:sp>
        <p:nvSpPr>
          <p:cNvPr id="15" name="文本框 14">
            <a:extLst>
              <a:ext uri="{FF2B5EF4-FFF2-40B4-BE49-F238E27FC236}">
                <a16:creationId xmlns:a16="http://schemas.microsoft.com/office/drawing/2014/main" id="{1E2F1038-2A6C-43FE-9A79-7C12D0FC9FE8}"/>
              </a:ext>
            </a:extLst>
          </p:cNvPr>
          <p:cNvSpPr txBox="1"/>
          <p:nvPr/>
        </p:nvSpPr>
        <p:spPr>
          <a:xfrm>
            <a:off x="7985651" y="4756974"/>
            <a:ext cx="1761067" cy="308995"/>
          </a:xfrm>
          <a:prstGeom prst="rect">
            <a:avLst/>
          </a:prstGeom>
          <a:noFill/>
        </p:spPr>
        <p:txBody>
          <a:bodyPr wrap="square" rtlCol="0">
            <a:spAutoFit/>
          </a:bodyPr>
          <a:lstStyle/>
          <a:p>
            <a:pPr algn="just" hangingPunct="0">
              <a:lnSpc>
                <a:spcPct val="130000"/>
              </a:lnSpc>
            </a:pPr>
            <a:r>
              <a:rPr lang="zh-CN" altLang="en-US" sz="1200" b="1" spc="100" dirty="0">
                <a:latin typeface="思源黑体 CN Normal" panose="020B0400000000000000" pitchFamily="34" charset="-122"/>
                <a:ea typeface="思源黑体 CN Normal" panose="020B0400000000000000" pitchFamily="34" charset="-122"/>
              </a:rPr>
              <a:t>多用户信道探测过程</a:t>
            </a:r>
          </a:p>
        </p:txBody>
      </p:sp>
      <p:sp>
        <p:nvSpPr>
          <p:cNvPr id="16" name="日期占位符 16">
            <a:extLst>
              <a:ext uri="{FF2B5EF4-FFF2-40B4-BE49-F238E27FC236}">
                <a16:creationId xmlns:a16="http://schemas.microsoft.com/office/drawing/2014/main" id="{F005C867-4705-4219-BA3A-FB76044C4E71}"/>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901548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52</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多输入多输出技术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en-US" altLang="zh-CN" sz="2300" b="1" dirty="0">
                <a:latin typeface="思源黑体 CN Heavy"/>
                <a:cs typeface="Times New Roman" panose="02020603050405020304" pitchFamily="18" charset="0"/>
              </a:rPr>
              <a:t>OFDMA</a:t>
            </a:r>
            <a:r>
              <a:rPr lang="zh-CN" altLang="en-US" sz="2300" b="1" dirty="0">
                <a:latin typeface="思源黑体 CN Heavy"/>
                <a:cs typeface="Times New Roman" panose="02020603050405020304" pitchFamily="18" charset="0"/>
              </a:rPr>
              <a:t>与</a:t>
            </a:r>
            <a:r>
              <a:rPr lang="en-US" altLang="zh-CN" sz="2300" b="1" dirty="0">
                <a:latin typeface="思源黑体 CN Heavy"/>
                <a:cs typeface="Times New Roman" panose="02020603050405020304" pitchFamily="18" charset="0"/>
              </a:rPr>
              <a:t>MU-MIMO</a:t>
            </a:r>
            <a:r>
              <a:rPr lang="zh-CN" altLang="en-US" sz="2300" b="1" dirty="0">
                <a:latin typeface="思源黑体 CN Heavy"/>
                <a:cs typeface="Times New Roman" panose="02020603050405020304" pitchFamily="18" charset="0"/>
              </a:rPr>
              <a:t>的混合模式</a:t>
            </a:r>
          </a:p>
        </p:txBody>
      </p:sp>
      <p:graphicFrame>
        <p:nvGraphicFramePr>
          <p:cNvPr id="15" name="图示 14">
            <a:extLst>
              <a:ext uri="{FF2B5EF4-FFF2-40B4-BE49-F238E27FC236}">
                <a16:creationId xmlns:a16="http://schemas.microsoft.com/office/drawing/2014/main" id="{6FE88162-9B86-4C14-9BB7-67226C5D230D}"/>
              </a:ext>
            </a:extLst>
          </p:cNvPr>
          <p:cNvGraphicFramePr/>
          <p:nvPr>
            <p:extLst>
              <p:ext uri="{D42A27DB-BD31-4B8C-83A1-F6EECF244321}">
                <p14:modId xmlns:p14="http://schemas.microsoft.com/office/powerpoint/2010/main" val="4030037097"/>
              </p:ext>
            </p:extLst>
          </p:nvPr>
        </p:nvGraphicFramePr>
        <p:xfrm>
          <a:off x="-648138" y="1978572"/>
          <a:ext cx="5645807" cy="4088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BD58D1EF-293F-41E7-9E52-F5B6DAABE73A}"/>
              </a:ext>
            </a:extLst>
          </p:cNvPr>
          <p:cNvPicPr>
            <a:picLocks noChangeAspect="1"/>
          </p:cNvPicPr>
          <p:nvPr/>
        </p:nvPicPr>
        <p:blipFill rotWithShape="1">
          <a:blip r:embed="rId8"/>
          <a:srcRect b="5733"/>
          <a:stretch/>
        </p:blipFill>
        <p:spPr>
          <a:xfrm>
            <a:off x="4203700" y="1689610"/>
            <a:ext cx="7899400" cy="4054490"/>
          </a:xfrm>
          <a:prstGeom prst="rect">
            <a:avLst/>
          </a:prstGeom>
        </p:spPr>
      </p:pic>
      <p:sp>
        <p:nvSpPr>
          <p:cNvPr id="2" name="文本框 1">
            <a:extLst>
              <a:ext uri="{FF2B5EF4-FFF2-40B4-BE49-F238E27FC236}">
                <a16:creationId xmlns:a16="http://schemas.microsoft.com/office/drawing/2014/main" id="{C976F629-C74A-4310-8A57-A95C2EC8D3F0}"/>
              </a:ext>
            </a:extLst>
          </p:cNvPr>
          <p:cNvSpPr txBox="1"/>
          <p:nvPr/>
        </p:nvSpPr>
        <p:spPr>
          <a:xfrm>
            <a:off x="6510868" y="5630298"/>
            <a:ext cx="3149600" cy="345094"/>
          </a:xfrm>
          <a:prstGeom prst="rect">
            <a:avLst/>
          </a:prstGeom>
          <a:noFill/>
        </p:spPr>
        <p:txBody>
          <a:bodyPr wrap="square" rtlCol="0">
            <a:spAutoFit/>
          </a:bodyPr>
          <a:lstStyle/>
          <a:p>
            <a:pPr algn="just" hangingPunct="0">
              <a:lnSpc>
                <a:spcPct val="130000"/>
              </a:lnSpc>
            </a:pPr>
            <a:r>
              <a:rPr lang="en-US" altLang="zh-CN" sz="1400" b="1" spc="100" dirty="0">
                <a:latin typeface="思源黑体 CN Normal" panose="020B0400000000000000" pitchFamily="34" charset="-122"/>
                <a:ea typeface="思源黑体 CN Normal" panose="020B0400000000000000" pitchFamily="34" charset="-122"/>
              </a:rPr>
              <a:t>Wi-Fi6</a:t>
            </a:r>
            <a:r>
              <a:rPr lang="zh-CN" altLang="en-US" sz="1400" b="1" spc="100" dirty="0">
                <a:latin typeface="思源黑体 CN Normal" panose="020B0400000000000000" pitchFamily="34" charset="-122"/>
                <a:ea typeface="思源黑体 CN Normal" panose="020B0400000000000000" pitchFamily="34" charset="-122"/>
              </a:rPr>
              <a:t>支持的四种多用户接入技术</a:t>
            </a:r>
          </a:p>
        </p:txBody>
      </p:sp>
      <p:sp>
        <p:nvSpPr>
          <p:cNvPr id="20" name="日期占位符 16">
            <a:extLst>
              <a:ext uri="{FF2B5EF4-FFF2-40B4-BE49-F238E27FC236}">
                <a16:creationId xmlns:a16="http://schemas.microsoft.com/office/drawing/2014/main" id="{55E61936-5849-4B21-AD8A-2EB33BA7C6DB}"/>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65936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53</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49198"/>
          </a:xfrm>
          <a:prstGeom prst="rect">
            <a:avLst/>
          </a:prstGeom>
          <a:noFill/>
        </p:spPr>
        <p:txBody>
          <a:bodyPr wrap="square" rtlCol="0">
            <a:spAutoFit/>
          </a:bodyPr>
          <a:lstStyle/>
          <a:p>
            <a:pPr algn="just" hangingPunct="0">
              <a:lnSpc>
                <a:spcPct val="130000"/>
              </a:lnSpc>
            </a:pPr>
            <a:r>
              <a:rPr lang="zh-CN" altLang="en-US" sz="1400" b="1" spc="100" dirty="0">
                <a:ea typeface="思源黑体 CN Normal" panose="020B0400000000000000" pitchFamily="34" charset="-122"/>
              </a:rPr>
              <a:t>多输入多输出技术</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42710" y="1113896"/>
            <a:ext cx="6113690" cy="516968"/>
          </a:xfrm>
        </p:spPr>
        <p:txBody>
          <a:bodyPr>
            <a:normAutofit/>
          </a:bodyPr>
          <a:lstStyle/>
          <a:p>
            <a:r>
              <a:rPr lang="en-US" altLang="zh-CN" sz="2300" b="1" dirty="0">
                <a:latin typeface="思源黑体 CN Heavy"/>
                <a:cs typeface="Times New Roman" panose="02020603050405020304" pitchFamily="18" charset="0"/>
              </a:rPr>
              <a:t>OFDMA</a:t>
            </a:r>
            <a:r>
              <a:rPr lang="zh-CN" altLang="en-US" sz="2300" b="1" dirty="0">
                <a:latin typeface="思源黑体 CN Heavy"/>
                <a:cs typeface="Times New Roman" panose="02020603050405020304" pitchFamily="18" charset="0"/>
              </a:rPr>
              <a:t>与</a:t>
            </a:r>
            <a:r>
              <a:rPr lang="en-US" altLang="zh-CN" sz="2300" b="1" dirty="0">
                <a:latin typeface="思源黑体 CN Heavy"/>
                <a:cs typeface="Times New Roman" panose="02020603050405020304" pitchFamily="18" charset="0"/>
              </a:rPr>
              <a:t>MU-MIMO</a:t>
            </a:r>
            <a:r>
              <a:rPr lang="zh-CN" altLang="en-US" sz="2300" b="1" dirty="0">
                <a:latin typeface="思源黑体 CN Heavy"/>
                <a:cs typeface="Times New Roman" panose="02020603050405020304" pitchFamily="18" charset="0"/>
              </a:rPr>
              <a:t>的混合模式</a:t>
            </a:r>
          </a:p>
        </p:txBody>
      </p:sp>
      <p:pic>
        <p:nvPicPr>
          <p:cNvPr id="14" name="图片 13">
            <a:extLst>
              <a:ext uri="{FF2B5EF4-FFF2-40B4-BE49-F238E27FC236}">
                <a16:creationId xmlns:a16="http://schemas.microsoft.com/office/drawing/2014/main" id="{A0BCA681-1633-48CD-AB41-FD4A4615AF1A}"/>
              </a:ext>
            </a:extLst>
          </p:cNvPr>
          <p:cNvPicPr>
            <a:picLocks noChangeAspect="1"/>
          </p:cNvPicPr>
          <p:nvPr/>
        </p:nvPicPr>
        <p:blipFill rotWithShape="1">
          <a:blip r:embed="rId3"/>
          <a:srcRect b="5785"/>
          <a:stretch/>
        </p:blipFill>
        <p:spPr>
          <a:xfrm>
            <a:off x="0" y="2147833"/>
            <a:ext cx="5862548" cy="3473022"/>
          </a:xfrm>
          <a:prstGeom prst="rect">
            <a:avLst/>
          </a:prstGeom>
        </p:spPr>
      </p:pic>
      <p:pic>
        <p:nvPicPr>
          <p:cNvPr id="20" name="图片 19">
            <a:extLst>
              <a:ext uri="{FF2B5EF4-FFF2-40B4-BE49-F238E27FC236}">
                <a16:creationId xmlns:a16="http://schemas.microsoft.com/office/drawing/2014/main" id="{BE408CE9-857E-448D-A5A7-310C3DE14D36}"/>
              </a:ext>
            </a:extLst>
          </p:cNvPr>
          <p:cNvPicPr>
            <a:picLocks noChangeAspect="1"/>
          </p:cNvPicPr>
          <p:nvPr/>
        </p:nvPicPr>
        <p:blipFill>
          <a:blip r:embed="rId4"/>
          <a:stretch>
            <a:fillRect/>
          </a:stretch>
        </p:blipFill>
        <p:spPr>
          <a:xfrm>
            <a:off x="5862548" y="2009925"/>
            <a:ext cx="6253252" cy="3824180"/>
          </a:xfrm>
          <a:prstGeom prst="rect">
            <a:avLst/>
          </a:prstGeom>
        </p:spPr>
      </p:pic>
      <p:sp>
        <p:nvSpPr>
          <p:cNvPr id="3" name="文本框 2">
            <a:extLst>
              <a:ext uri="{FF2B5EF4-FFF2-40B4-BE49-F238E27FC236}">
                <a16:creationId xmlns:a16="http://schemas.microsoft.com/office/drawing/2014/main" id="{81E2C774-688B-437D-AC7B-A1DAAC78A469}"/>
              </a:ext>
            </a:extLst>
          </p:cNvPr>
          <p:cNvSpPr txBox="1"/>
          <p:nvPr/>
        </p:nvSpPr>
        <p:spPr>
          <a:xfrm>
            <a:off x="740409" y="5827816"/>
            <a:ext cx="4678257" cy="308995"/>
          </a:xfrm>
          <a:prstGeom prst="rect">
            <a:avLst/>
          </a:prstGeom>
          <a:noFill/>
        </p:spPr>
        <p:txBody>
          <a:bodyPr wrap="square" rtlCol="0">
            <a:spAutoFit/>
          </a:bodyPr>
          <a:lstStyle/>
          <a:p>
            <a:pPr algn="just" hangingPunct="0">
              <a:lnSpc>
                <a:spcPct val="130000"/>
              </a:lnSpc>
            </a:pPr>
            <a:r>
              <a:rPr lang="zh-CN" altLang="en-US" sz="1200" b="1" spc="100" dirty="0">
                <a:latin typeface="思源黑体 CN Normal" panose="020B0400000000000000" pitchFamily="34" charset="-122"/>
                <a:ea typeface="思源黑体 CN Normal" panose="020B0400000000000000" pitchFamily="34" charset="-122"/>
              </a:rPr>
              <a:t>图</a:t>
            </a:r>
            <a:r>
              <a:rPr lang="en-US" altLang="zh-CN" sz="1200" b="1" spc="100" dirty="0">
                <a:latin typeface="思源黑体 CN Normal" panose="020B0400000000000000" pitchFamily="34" charset="-122"/>
                <a:ea typeface="思源黑体 CN Normal" panose="020B0400000000000000" pitchFamily="34" charset="-122"/>
              </a:rPr>
              <a:t>1 Wi-Fi6</a:t>
            </a:r>
            <a:r>
              <a:rPr lang="zh-CN" altLang="en-US" sz="1200" b="1" spc="100" dirty="0">
                <a:latin typeface="思源黑体 CN Normal" panose="020B0400000000000000" pitchFamily="34" charset="-122"/>
                <a:ea typeface="思源黑体 CN Normal" panose="020B0400000000000000" pitchFamily="34" charset="-122"/>
              </a:rPr>
              <a:t>支持的</a:t>
            </a:r>
            <a:r>
              <a:rPr lang="en-US" altLang="zh-CN" sz="1200" b="1" spc="100" dirty="0">
                <a:latin typeface="思源黑体 CN Normal" panose="020B0400000000000000" pitchFamily="34" charset="-122"/>
                <a:ea typeface="思源黑体 CN Normal" panose="020B0400000000000000" pitchFamily="34" charset="-122"/>
              </a:rPr>
              <a:t>OFDMA</a:t>
            </a:r>
            <a:r>
              <a:rPr lang="zh-CN" altLang="en-US" sz="1200" b="1" spc="100" dirty="0">
                <a:latin typeface="思源黑体 CN Normal" panose="020B0400000000000000" pitchFamily="34" charset="-122"/>
                <a:ea typeface="思源黑体 CN Normal" panose="020B0400000000000000" pitchFamily="34" charset="-122"/>
              </a:rPr>
              <a:t>与</a:t>
            </a:r>
            <a:r>
              <a:rPr lang="en-US" altLang="zh-CN" sz="1200" b="1" spc="100" dirty="0">
                <a:latin typeface="思源黑体 CN Normal" panose="020B0400000000000000" pitchFamily="34" charset="-122"/>
                <a:ea typeface="思源黑体 CN Normal" panose="020B0400000000000000" pitchFamily="34" charset="-122"/>
              </a:rPr>
              <a:t>MIMO</a:t>
            </a:r>
            <a:r>
              <a:rPr lang="zh-CN" altLang="en-US" sz="1200" b="1" spc="100" dirty="0">
                <a:latin typeface="思源黑体 CN Normal" panose="020B0400000000000000" pitchFamily="34" charset="-122"/>
                <a:ea typeface="思源黑体 CN Normal" panose="020B0400000000000000" pitchFamily="34" charset="-122"/>
              </a:rPr>
              <a:t>混合模式的接入技术</a:t>
            </a:r>
          </a:p>
        </p:txBody>
      </p:sp>
      <p:sp>
        <p:nvSpPr>
          <p:cNvPr id="9" name="文本框 8">
            <a:extLst>
              <a:ext uri="{FF2B5EF4-FFF2-40B4-BE49-F238E27FC236}">
                <a16:creationId xmlns:a16="http://schemas.microsoft.com/office/drawing/2014/main" id="{9AF79445-AF44-4ACC-8CAE-06091E8179B1}"/>
              </a:ext>
            </a:extLst>
          </p:cNvPr>
          <p:cNvSpPr txBox="1"/>
          <p:nvPr/>
        </p:nvSpPr>
        <p:spPr>
          <a:xfrm>
            <a:off x="6625591" y="5829472"/>
            <a:ext cx="4826000" cy="312521"/>
          </a:xfrm>
          <a:prstGeom prst="rect">
            <a:avLst/>
          </a:prstGeom>
          <a:noFill/>
        </p:spPr>
        <p:txBody>
          <a:bodyPr wrap="square" rtlCol="0">
            <a:spAutoFit/>
          </a:bodyPr>
          <a:lstStyle/>
          <a:p>
            <a:pPr algn="just" hangingPunct="0">
              <a:lnSpc>
                <a:spcPct val="130000"/>
              </a:lnSpc>
            </a:pPr>
            <a:r>
              <a:rPr lang="zh-CN" altLang="en-US" sz="1200" b="1" spc="100" dirty="0">
                <a:ea typeface="思源黑体 CN Normal" panose="020B0400000000000000" pitchFamily="34" charset="-122"/>
              </a:rPr>
              <a:t>图</a:t>
            </a:r>
            <a:r>
              <a:rPr lang="en-US" altLang="zh-CN" sz="1200" b="1" spc="100" dirty="0">
                <a:ea typeface="思源黑体 CN Normal" panose="020B0400000000000000" pitchFamily="34" charset="-122"/>
              </a:rPr>
              <a:t>2 MU-MIMO</a:t>
            </a:r>
            <a:r>
              <a:rPr lang="zh-CN" altLang="en-US" sz="1200" b="1" spc="100" dirty="0">
                <a:ea typeface="思源黑体 CN Normal" panose="020B0400000000000000" pitchFamily="34" charset="-122"/>
              </a:rPr>
              <a:t>与</a:t>
            </a:r>
            <a:r>
              <a:rPr lang="en-US" altLang="zh-CN" sz="1200" b="1" spc="100" dirty="0">
                <a:ea typeface="思源黑体 CN Normal" panose="020B0400000000000000" pitchFamily="34" charset="-122"/>
              </a:rPr>
              <a:t>OFDMA</a:t>
            </a:r>
            <a:r>
              <a:rPr lang="zh-CN" altLang="en-US" sz="1200" b="1" spc="100" dirty="0">
                <a:ea typeface="思源黑体 CN Normal" panose="020B0400000000000000" pitchFamily="34" charset="-122"/>
              </a:rPr>
              <a:t>混合模式下两条空间流的</a:t>
            </a:r>
            <a:r>
              <a:rPr lang="en-US" altLang="zh-CN" sz="1200" b="1" spc="100" dirty="0">
                <a:ea typeface="思源黑体 CN Normal" panose="020B0400000000000000" pitchFamily="34" charset="-122"/>
              </a:rPr>
              <a:t>RU</a:t>
            </a:r>
            <a:r>
              <a:rPr lang="zh-CN" altLang="en-US" sz="1200" b="1" spc="100" dirty="0">
                <a:ea typeface="思源黑体 CN Normal" panose="020B0400000000000000" pitchFamily="34" charset="-122"/>
              </a:rPr>
              <a:t>分配</a:t>
            </a:r>
          </a:p>
        </p:txBody>
      </p:sp>
      <p:sp>
        <p:nvSpPr>
          <p:cNvPr id="16" name="日期占位符 16">
            <a:extLst>
              <a:ext uri="{FF2B5EF4-FFF2-40B4-BE49-F238E27FC236}">
                <a16:creationId xmlns:a16="http://schemas.microsoft.com/office/drawing/2014/main" id="{38A9569F-E546-42DC-A276-D322B03D9376}"/>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813668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54</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5083265"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en-US" altLang="zh-CN" sz="1400" b="1" dirty="0"/>
              <a:t>Wi-Fi6</a:t>
            </a:r>
            <a:r>
              <a:rPr lang="zh-CN" altLang="en-US" sz="1400" b="1" dirty="0"/>
              <a:t>的低功耗技术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113896"/>
            <a:ext cx="5673090" cy="516968"/>
          </a:xfrm>
        </p:spPr>
        <p:txBody>
          <a:bodyPr>
            <a:normAutofit/>
          </a:bodyPr>
          <a:lstStyle/>
          <a:p>
            <a:r>
              <a:rPr lang="en-US" altLang="zh-CN" sz="2300" b="1" dirty="0">
                <a:latin typeface="思源黑体 CN Heavy"/>
                <a:cs typeface="Times New Roman" panose="02020603050405020304" pitchFamily="18" charset="0"/>
              </a:rPr>
              <a:t>Wi-Fi6 TWT</a:t>
            </a:r>
            <a:r>
              <a:rPr lang="zh-CN" altLang="en-US" sz="2300" b="1" dirty="0">
                <a:latin typeface="思源黑体 CN Heavy"/>
                <a:cs typeface="Times New Roman" panose="02020603050405020304" pitchFamily="18" charset="0"/>
              </a:rPr>
              <a:t>技术与传统省电模式的比较</a:t>
            </a:r>
          </a:p>
        </p:txBody>
      </p:sp>
      <p:pic>
        <p:nvPicPr>
          <p:cNvPr id="16" name="图片 15">
            <a:extLst>
              <a:ext uri="{FF2B5EF4-FFF2-40B4-BE49-F238E27FC236}">
                <a16:creationId xmlns:a16="http://schemas.microsoft.com/office/drawing/2014/main" id="{4EE7A1E0-4207-4523-838B-0BD667C58F94}"/>
              </a:ext>
            </a:extLst>
          </p:cNvPr>
          <p:cNvPicPr>
            <a:picLocks noChangeAspect="1"/>
          </p:cNvPicPr>
          <p:nvPr/>
        </p:nvPicPr>
        <p:blipFill rotWithShape="1">
          <a:blip r:embed="rId3"/>
          <a:srcRect b="15596"/>
          <a:stretch/>
        </p:blipFill>
        <p:spPr>
          <a:xfrm>
            <a:off x="1000125" y="1981215"/>
            <a:ext cx="10467976" cy="1993103"/>
          </a:xfrm>
          <a:prstGeom prst="rect">
            <a:avLst/>
          </a:prstGeom>
        </p:spPr>
      </p:pic>
      <p:pic>
        <p:nvPicPr>
          <p:cNvPr id="22" name="图片 21">
            <a:extLst>
              <a:ext uri="{FF2B5EF4-FFF2-40B4-BE49-F238E27FC236}">
                <a16:creationId xmlns:a16="http://schemas.microsoft.com/office/drawing/2014/main" id="{0D7E16F6-36EC-43AE-B770-FA67C2F66628}"/>
              </a:ext>
            </a:extLst>
          </p:cNvPr>
          <p:cNvPicPr>
            <a:picLocks noChangeAspect="1"/>
          </p:cNvPicPr>
          <p:nvPr/>
        </p:nvPicPr>
        <p:blipFill rotWithShape="1">
          <a:blip r:embed="rId4"/>
          <a:srcRect b="11950"/>
          <a:stretch/>
        </p:blipFill>
        <p:spPr>
          <a:xfrm>
            <a:off x="1000126" y="4261872"/>
            <a:ext cx="10467975" cy="1960746"/>
          </a:xfrm>
          <a:prstGeom prst="rect">
            <a:avLst/>
          </a:prstGeom>
        </p:spPr>
      </p:pic>
      <p:sp>
        <p:nvSpPr>
          <p:cNvPr id="10" name="文本框 9">
            <a:extLst>
              <a:ext uri="{FF2B5EF4-FFF2-40B4-BE49-F238E27FC236}">
                <a16:creationId xmlns:a16="http://schemas.microsoft.com/office/drawing/2014/main" id="{9E38871E-DD35-414B-947E-AE8ACBAF4E0C}"/>
              </a:ext>
            </a:extLst>
          </p:cNvPr>
          <p:cNvSpPr txBox="1"/>
          <p:nvPr/>
        </p:nvSpPr>
        <p:spPr>
          <a:xfrm>
            <a:off x="4620100" y="3974326"/>
            <a:ext cx="3162301" cy="308995"/>
          </a:xfrm>
          <a:prstGeom prst="rect">
            <a:avLst/>
          </a:prstGeom>
          <a:noFill/>
        </p:spPr>
        <p:txBody>
          <a:bodyPr wrap="square" rtlCol="0">
            <a:spAutoFit/>
          </a:bodyPr>
          <a:lstStyle/>
          <a:p>
            <a:pPr algn="just" hangingPunct="0">
              <a:lnSpc>
                <a:spcPct val="130000"/>
              </a:lnSpc>
            </a:pPr>
            <a:r>
              <a:rPr lang="zh-CN" altLang="en-US" sz="1200" b="1" spc="100" dirty="0">
                <a:latin typeface="思源黑体 CN Normal" panose="020B0400000000000000" pitchFamily="34" charset="-122"/>
                <a:ea typeface="思源黑体 CN Normal" panose="020B0400000000000000" pitchFamily="34" charset="-122"/>
              </a:rPr>
              <a:t>传统</a:t>
            </a:r>
            <a:r>
              <a:rPr lang="en-US" altLang="zh-CN" sz="1200" b="1" spc="100" dirty="0">
                <a:latin typeface="思源黑体 CN Normal" panose="020B0400000000000000" pitchFamily="34" charset="-122"/>
                <a:ea typeface="思源黑体 CN Normal" panose="020B0400000000000000" pitchFamily="34" charset="-122"/>
              </a:rPr>
              <a:t>Wi-Fi</a:t>
            </a:r>
            <a:r>
              <a:rPr lang="zh-CN" altLang="en-US" sz="1200" b="1" spc="100" dirty="0">
                <a:latin typeface="思源黑体 CN Normal" panose="020B0400000000000000" pitchFamily="34" charset="-122"/>
                <a:ea typeface="思源黑体 CN Normal" panose="020B0400000000000000" pitchFamily="34" charset="-122"/>
              </a:rPr>
              <a:t>在省电模式下的周期唤醒方式</a:t>
            </a:r>
          </a:p>
        </p:txBody>
      </p:sp>
      <p:sp>
        <p:nvSpPr>
          <p:cNvPr id="23" name="文本框 22">
            <a:extLst>
              <a:ext uri="{FF2B5EF4-FFF2-40B4-BE49-F238E27FC236}">
                <a16:creationId xmlns:a16="http://schemas.microsoft.com/office/drawing/2014/main" id="{F2BB78DE-67AC-4FE9-83D3-F649AB8BE0B4}"/>
              </a:ext>
            </a:extLst>
          </p:cNvPr>
          <p:cNvSpPr txBox="1"/>
          <p:nvPr/>
        </p:nvSpPr>
        <p:spPr>
          <a:xfrm>
            <a:off x="4819648" y="6107757"/>
            <a:ext cx="3162301"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Wi-Fi6TWT</a:t>
            </a:r>
            <a:r>
              <a:rPr lang="zh-CN" altLang="en-US" sz="1200" b="1" spc="100" dirty="0">
                <a:latin typeface="思源黑体 CN Normal" panose="020B0400000000000000" pitchFamily="34" charset="-122"/>
                <a:ea typeface="思源黑体 CN Normal" panose="020B0400000000000000" pitchFamily="34" charset="-122"/>
              </a:rPr>
              <a:t>技术下的省电模式的示例</a:t>
            </a:r>
          </a:p>
        </p:txBody>
      </p:sp>
      <p:sp>
        <p:nvSpPr>
          <p:cNvPr id="20" name="日期占位符 16">
            <a:extLst>
              <a:ext uri="{FF2B5EF4-FFF2-40B4-BE49-F238E27FC236}">
                <a16:creationId xmlns:a16="http://schemas.microsoft.com/office/drawing/2014/main" id="{1630A030-39C3-4120-A8B6-92F4FC32DD8B}"/>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545327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55</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4482465"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en-US" altLang="zh-CN" sz="1400" b="1" dirty="0"/>
              <a:t>Wi-Fi6</a:t>
            </a:r>
            <a:r>
              <a:rPr lang="zh-CN" altLang="en-US" sz="1400" b="1" dirty="0"/>
              <a:t>的低功耗技术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113896"/>
            <a:ext cx="5348516" cy="516968"/>
          </a:xfrm>
        </p:spPr>
        <p:txBody>
          <a:bodyPr>
            <a:normAutofit/>
          </a:bodyPr>
          <a:lstStyle/>
          <a:p>
            <a:r>
              <a:rPr lang="en-US" altLang="zh-CN" sz="2300" b="1" dirty="0">
                <a:latin typeface="思源黑体 CN Heavy"/>
                <a:cs typeface="Times New Roman" panose="02020603050405020304" pitchFamily="18" charset="0"/>
              </a:rPr>
              <a:t>Wi-Fi6 TWT</a:t>
            </a:r>
            <a:r>
              <a:rPr lang="zh-CN" altLang="en-US" sz="2300" b="1" dirty="0">
                <a:latin typeface="思源黑体 CN Heavy"/>
                <a:cs typeface="Times New Roman" panose="02020603050405020304" pitchFamily="18" charset="0"/>
              </a:rPr>
              <a:t>的三种关键技术</a:t>
            </a:r>
          </a:p>
        </p:txBody>
      </p:sp>
      <p:pic>
        <p:nvPicPr>
          <p:cNvPr id="20" name="图片 19">
            <a:extLst>
              <a:ext uri="{FF2B5EF4-FFF2-40B4-BE49-F238E27FC236}">
                <a16:creationId xmlns:a16="http://schemas.microsoft.com/office/drawing/2014/main" id="{D36CE388-FD35-407A-A551-778AC135A0B3}"/>
              </a:ext>
            </a:extLst>
          </p:cNvPr>
          <p:cNvPicPr>
            <a:picLocks noChangeAspect="1"/>
          </p:cNvPicPr>
          <p:nvPr/>
        </p:nvPicPr>
        <p:blipFill rotWithShape="1">
          <a:blip r:embed="rId3"/>
          <a:srcRect t="15243" r="59160" b="37522"/>
          <a:stretch/>
        </p:blipFill>
        <p:spPr>
          <a:xfrm>
            <a:off x="0" y="1981216"/>
            <a:ext cx="3964750" cy="3365034"/>
          </a:xfrm>
          <a:prstGeom prst="rect">
            <a:avLst/>
          </a:prstGeom>
        </p:spPr>
      </p:pic>
      <p:pic>
        <p:nvPicPr>
          <p:cNvPr id="24" name="图片 23">
            <a:extLst>
              <a:ext uri="{FF2B5EF4-FFF2-40B4-BE49-F238E27FC236}">
                <a16:creationId xmlns:a16="http://schemas.microsoft.com/office/drawing/2014/main" id="{B9ECAAAF-999F-49B3-9C5C-16A4C4CBE9B3}"/>
              </a:ext>
            </a:extLst>
          </p:cNvPr>
          <p:cNvPicPr>
            <a:picLocks noChangeAspect="1"/>
          </p:cNvPicPr>
          <p:nvPr/>
        </p:nvPicPr>
        <p:blipFill rotWithShape="1">
          <a:blip r:embed="rId3"/>
          <a:srcRect l="43159" b="59348"/>
          <a:stretch/>
        </p:blipFill>
        <p:spPr>
          <a:xfrm>
            <a:off x="3719511" y="2343150"/>
            <a:ext cx="4752975" cy="3009770"/>
          </a:xfrm>
          <a:prstGeom prst="rect">
            <a:avLst/>
          </a:prstGeom>
        </p:spPr>
      </p:pic>
      <p:pic>
        <p:nvPicPr>
          <p:cNvPr id="25" name="图片 24">
            <a:extLst>
              <a:ext uri="{FF2B5EF4-FFF2-40B4-BE49-F238E27FC236}">
                <a16:creationId xmlns:a16="http://schemas.microsoft.com/office/drawing/2014/main" id="{502FB640-C524-407E-A84C-220B420EF520}"/>
              </a:ext>
            </a:extLst>
          </p:cNvPr>
          <p:cNvPicPr>
            <a:picLocks noChangeAspect="1"/>
          </p:cNvPicPr>
          <p:nvPr/>
        </p:nvPicPr>
        <p:blipFill rotWithShape="1">
          <a:blip r:embed="rId3"/>
          <a:srcRect l="47312" t="45315" b="6578"/>
          <a:stretch/>
        </p:blipFill>
        <p:spPr>
          <a:xfrm>
            <a:off x="7989833" y="2343150"/>
            <a:ext cx="3984734" cy="3174638"/>
          </a:xfrm>
          <a:prstGeom prst="rect">
            <a:avLst/>
          </a:prstGeom>
        </p:spPr>
      </p:pic>
      <p:sp>
        <p:nvSpPr>
          <p:cNvPr id="15" name="日期占位符 16">
            <a:extLst>
              <a:ext uri="{FF2B5EF4-FFF2-40B4-BE49-F238E27FC236}">
                <a16:creationId xmlns:a16="http://schemas.microsoft.com/office/drawing/2014/main" id="{8E5AE686-7A78-4603-A557-9477ACF90784}"/>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0202270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56</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4482465"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en-US" altLang="zh-CN" sz="1400" b="1" dirty="0"/>
              <a:t>Wi-Fi6</a:t>
            </a:r>
            <a:r>
              <a:rPr lang="zh-CN" altLang="en-US" sz="1400" b="1" dirty="0"/>
              <a:t>的低功耗技术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113896"/>
            <a:ext cx="4248422" cy="516968"/>
          </a:xfrm>
        </p:spPr>
        <p:txBody>
          <a:bodyPr>
            <a:normAutofit/>
          </a:bodyPr>
          <a:lstStyle/>
          <a:p>
            <a:r>
              <a:rPr lang="en-US" altLang="zh-CN" sz="2300" b="1" dirty="0">
                <a:latin typeface="思源黑体 CN Heavy"/>
                <a:cs typeface="Times New Roman" panose="02020603050405020304" pitchFamily="18" charset="0"/>
              </a:rPr>
              <a:t>Wi-Fi6 </a:t>
            </a:r>
            <a:r>
              <a:rPr lang="zh-CN" altLang="en-US" sz="2300" b="1" dirty="0">
                <a:latin typeface="思源黑体 CN Heavy"/>
                <a:cs typeface="Times New Roman" panose="02020603050405020304" pitchFamily="18" charset="0"/>
              </a:rPr>
              <a:t>的个体目标唤醒技术</a:t>
            </a:r>
          </a:p>
        </p:txBody>
      </p:sp>
      <p:pic>
        <p:nvPicPr>
          <p:cNvPr id="15" name="图片 14">
            <a:extLst>
              <a:ext uri="{FF2B5EF4-FFF2-40B4-BE49-F238E27FC236}">
                <a16:creationId xmlns:a16="http://schemas.microsoft.com/office/drawing/2014/main" id="{782DBE6D-BF9C-4DD8-A509-F4C1BAF15697}"/>
              </a:ext>
            </a:extLst>
          </p:cNvPr>
          <p:cNvPicPr>
            <a:picLocks noChangeAspect="1"/>
          </p:cNvPicPr>
          <p:nvPr/>
        </p:nvPicPr>
        <p:blipFill rotWithShape="1">
          <a:blip r:embed="rId3"/>
          <a:srcRect b="16382"/>
          <a:stretch/>
        </p:blipFill>
        <p:spPr>
          <a:xfrm>
            <a:off x="6380797" y="1989127"/>
            <a:ext cx="4646581" cy="3498808"/>
          </a:xfrm>
          <a:prstGeom prst="rect">
            <a:avLst/>
          </a:prstGeom>
        </p:spPr>
      </p:pic>
      <p:sp>
        <p:nvSpPr>
          <p:cNvPr id="2" name="文本框 1">
            <a:extLst>
              <a:ext uri="{FF2B5EF4-FFF2-40B4-BE49-F238E27FC236}">
                <a16:creationId xmlns:a16="http://schemas.microsoft.com/office/drawing/2014/main" id="{43D53D1A-6CF1-4089-8A9D-835F61BE9E30}"/>
              </a:ext>
            </a:extLst>
          </p:cNvPr>
          <p:cNvSpPr txBox="1"/>
          <p:nvPr/>
        </p:nvSpPr>
        <p:spPr>
          <a:xfrm>
            <a:off x="7477125" y="5487935"/>
            <a:ext cx="2266949" cy="308995"/>
          </a:xfrm>
          <a:prstGeom prst="rect">
            <a:avLst/>
          </a:prstGeom>
          <a:noFill/>
        </p:spPr>
        <p:txBody>
          <a:bodyPr wrap="square" rtlCol="0">
            <a:spAutoFit/>
          </a:bodyPr>
          <a:lstStyle/>
          <a:p>
            <a:pPr algn="just" hangingPunct="0">
              <a:lnSpc>
                <a:spcPct val="130000"/>
              </a:lnSpc>
            </a:pPr>
            <a:r>
              <a:rPr lang="en-US" altLang="zh-CN" sz="1200" b="1" spc="100" dirty="0" err="1">
                <a:latin typeface="思源黑体 CN Normal" panose="020B0400000000000000" pitchFamily="34" charset="-122"/>
                <a:ea typeface="思源黑体 CN Normal" panose="020B0400000000000000" pitchFamily="34" charset="-122"/>
              </a:rPr>
              <a:t>i</a:t>
            </a:r>
            <a:r>
              <a:rPr lang="en-US" altLang="zh-CN" sz="1200" b="1" spc="100" dirty="0">
                <a:latin typeface="思源黑体 CN Normal" panose="020B0400000000000000" pitchFamily="34" charset="-122"/>
                <a:ea typeface="思源黑体 CN Normal" panose="020B0400000000000000" pitchFamily="34" charset="-122"/>
              </a:rPr>
              <a:t>-TWT</a:t>
            </a:r>
            <a:r>
              <a:rPr lang="zh-CN" altLang="en-US" sz="1200" b="1" spc="100" dirty="0">
                <a:latin typeface="思源黑体 CN Normal" panose="020B0400000000000000" pitchFamily="34" charset="-122"/>
                <a:ea typeface="思源黑体 CN Normal" panose="020B0400000000000000" pitchFamily="34" charset="-122"/>
              </a:rPr>
              <a:t>服务时间协商过程</a:t>
            </a:r>
          </a:p>
        </p:txBody>
      </p:sp>
      <p:sp>
        <p:nvSpPr>
          <p:cNvPr id="22" name="矩形: 圆角 21">
            <a:extLst>
              <a:ext uri="{FF2B5EF4-FFF2-40B4-BE49-F238E27FC236}">
                <a16:creationId xmlns:a16="http://schemas.microsoft.com/office/drawing/2014/main" id="{984D60E0-D6DA-47C1-9BC5-8E348B914585}"/>
              </a:ext>
            </a:extLst>
          </p:cNvPr>
          <p:cNvSpPr/>
          <p:nvPr/>
        </p:nvSpPr>
        <p:spPr>
          <a:xfrm>
            <a:off x="481743" y="2009924"/>
            <a:ext cx="4533073" cy="3959591"/>
          </a:xfrm>
          <a:prstGeom prst="roundRect">
            <a:avLst/>
          </a:prstGeom>
          <a:solidFill>
            <a:schemeClr val="accent1">
              <a:lumMod val="75000"/>
            </a:schemeClr>
          </a:solidFill>
          <a:ln w="12700" cap="flat" cmpd="sng" algn="ctr">
            <a:noFill/>
            <a:prstDash val="solid"/>
            <a:miter lim="800000"/>
          </a:ln>
          <a:effectLst/>
        </p:spPr>
        <p:txBody>
          <a:bodyPr rtlCol="0" anchor="ctr"/>
          <a:lstStyle/>
          <a:p>
            <a:pPr lvl="0"/>
            <a:r>
              <a:rPr lang="en-US" altLang="zh-CN" sz="1600" dirty="0">
                <a:solidFill>
                  <a:schemeClr val="bg1"/>
                </a:solidFill>
                <a:latin typeface="Calibri"/>
                <a:ea typeface="微软雅黑" panose="020B0503020204020204" pitchFamily="34" charset="-122"/>
              </a:rPr>
              <a:t>1</a:t>
            </a:r>
            <a:r>
              <a:rPr lang="zh-CN" altLang="en-US" sz="1600" dirty="0">
                <a:solidFill>
                  <a:schemeClr val="bg1"/>
                </a:solidFill>
                <a:latin typeface="Calibri"/>
                <a:ea typeface="微软雅黑" panose="020B0503020204020204" pitchFamily="34" charset="-122"/>
              </a:rPr>
              <a:t>）</a:t>
            </a:r>
            <a:r>
              <a:rPr lang="en-US" altLang="zh-CN" sz="1600" dirty="0" err="1">
                <a:solidFill>
                  <a:schemeClr val="bg1"/>
                </a:solidFill>
                <a:latin typeface="Calibri"/>
                <a:ea typeface="微软雅黑" panose="020B0503020204020204" pitchFamily="34" charset="-122"/>
              </a:rPr>
              <a:t>i</a:t>
            </a:r>
            <a:r>
              <a:rPr lang="en-US" altLang="zh-CN" sz="1600" dirty="0">
                <a:solidFill>
                  <a:schemeClr val="bg1"/>
                </a:solidFill>
                <a:latin typeface="Calibri"/>
                <a:ea typeface="微软雅黑" panose="020B0503020204020204" pitchFamily="34" charset="-122"/>
              </a:rPr>
              <a:t>-TWT</a:t>
            </a:r>
            <a:r>
              <a:rPr lang="zh-CN" altLang="en-US" sz="1600" dirty="0">
                <a:solidFill>
                  <a:schemeClr val="bg1"/>
                </a:solidFill>
                <a:latin typeface="Calibri"/>
                <a:ea typeface="微软雅黑" panose="020B0503020204020204" pitchFamily="34" charset="-122"/>
              </a:rPr>
              <a:t>的唤醒协商模式</a:t>
            </a:r>
            <a:endParaRPr lang="en-US" altLang="zh-CN" sz="1600" dirty="0">
              <a:solidFill>
                <a:schemeClr val="bg1"/>
              </a:solidFill>
              <a:latin typeface="Calibri"/>
              <a:ea typeface="微软雅黑" panose="020B0503020204020204" pitchFamily="34" charset="-122"/>
            </a:endParaRPr>
          </a:p>
          <a:p>
            <a:pPr lvl="0"/>
            <a:r>
              <a:rPr lang="zh-CN" altLang="en-US" sz="1600" dirty="0">
                <a:solidFill>
                  <a:schemeClr val="bg1"/>
                </a:solidFill>
                <a:latin typeface="Calibri"/>
                <a:ea typeface="微软雅黑" panose="020B0503020204020204" pitchFamily="34" charset="-122"/>
              </a:rPr>
              <a:t>根据协商过程中是否确认下一次的唤醒时间，</a:t>
            </a:r>
            <a:r>
              <a:rPr lang="en-US" altLang="zh-CN" sz="1600" dirty="0" err="1">
                <a:solidFill>
                  <a:schemeClr val="bg1"/>
                </a:solidFill>
                <a:latin typeface="Calibri"/>
                <a:ea typeface="微软雅黑" panose="020B0503020204020204" pitchFamily="34" charset="-122"/>
              </a:rPr>
              <a:t>i</a:t>
            </a:r>
            <a:r>
              <a:rPr lang="en-US" altLang="zh-CN" sz="1600" dirty="0">
                <a:solidFill>
                  <a:schemeClr val="bg1"/>
                </a:solidFill>
                <a:latin typeface="Calibri"/>
                <a:ea typeface="微软雅黑" panose="020B0503020204020204" pitchFamily="34" charset="-122"/>
              </a:rPr>
              <a:t>-TWT</a:t>
            </a:r>
            <a:r>
              <a:rPr lang="zh-CN" altLang="en-US" sz="1600" dirty="0">
                <a:solidFill>
                  <a:schemeClr val="bg1"/>
                </a:solidFill>
                <a:latin typeface="Calibri"/>
                <a:ea typeface="微软雅黑" panose="020B0503020204020204" pitchFamily="34" charset="-122"/>
              </a:rPr>
              <a:t>分为显式协商和隐式协商两种方式。</a:t>
            </a:r>
            <a:endParaRPr lang="en-US" altLang="zh-CN" sz="1600" dirty="0">
              <a:solidFill>
                <a:schemeClr val="bg1"/>
              </a:solidFill>
              <a:latin typeface="Calibri"/>
              <a:ea typeface="微软雅黑" panose="020B0503020204020204" pitchFamily="34" charset="-122"/>
            </a:endParaRPr>
          </a:p>
          <a:p>
            <a:pPr lvl="0"/>
            <a:r>
              <a:rPr lang="zh-CN" altLang="en-US" sz="1600" dirty="0">
                <a:solidFill>
                  <a:schemeClr val="bg1"/>
                </a:solidFill>
                <a:latin typeface="Calibri"/>
                <a:ea typeface="微软雅黑" panose="020B0503020204020204" pitchFamily="34" charset="-122"/>
              </a:rPr>
              <a:t>（</a:t>
            </a:r>
            <a:r>
              <a:rPr lang="en-US" altLang="zh-CN" sz="1600" dirty="0">
                <a:solidFill>
                  <a:schemeClr val="bg1"/>
                </a:solidFill>
                <a:latin typeface="Calibri"/>
                <a:ea typeface="微软雅黑" panose="020B0503020204020204" pitchFamily="34" charset="-122"/>
              </a:rPr>
              <a:t>1</a:t>
            </a:r>
            <a:r>
              <a:rPr lang="zh-CN" altLang="en-US" sz="1600" dirty="0">
                <a:solidFill>
                  <a:schemeClr val="bg1"/>
                </a:solidFill>
                <a:latin typeface="Calibri"/>
                <a:ea typeface="微软雅黑" panose="020B0503020204020204" pitchFamily="34" charset="-122"/>
              </a:rPr>
              <a:t>）</a:t>
            </a:r>
            <a:r>
              <a:rPr lang="zh-CN" altLang="en-US" sz="1600" b="1" dirty="0">
                <a:solidFill>
                  <a:schemeClr val="bg1"/>
                </a:solidFill>
                <a:latin typeface="Calibri"/>
                <a:ea typeface="微软雅黑" panose="020B0503020204020204" pitchFamily="34" charset="-122"/>
              </a:rPr>
              <a:t>显式协商方式</a:t>
            </a:r>
            <a:r>
              <a:rPr lang="zh-CN" altLang="en-US" sz="1600" dirty="0">
                <a:solidFill>
                  <a:schemeClr val="bg1"/>
                </a:solidFill>
                <a:latin typeface="Calibri"/>
                <a:ea typeface="微软雅黑" panose="020B0503020204020204" pitchFamily="34" charset="-122"/>
              </a:rPr>
              <a:t>：</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与</a:t>
            </a:r>
            <a:r>
              <a:rPr lang="en-US" altLang="zh-CN" sz="1600" dirty="0">
                <a:solidFill>
                  <a:schemeClr val="bg1"/>
                </a:solidFill>
                <a:latin typeface="Calibri"/>
                <a:ea typeface="微软雅黑" panose="020B0503020204020204" pitchFamily="34" charset="-122"/>
              </a:rPr>
              <a:t>STA</a:t>
            </a:r>
            <a:r>
              <a:rPr lang="zh-CN" altLang="en-US" sz="1600" dirty="0">
                <a:solidFill>
                  <a:schemeClr val="bg1"/>
                </a:solidFill>
                <a:latin typeface="Calibri"/>
                <a:ea typeface="微软雅黑" panose="020B0503020204020204" pitchFamily="34" charset="-122"/>
              </a:rPr>
              <a:t>协商的唤醒时间是非周期的，在</a:t>
            </a:r>
            <a:r>
              <a:rPr lang="en-US" altLang="zh-CN" sz="1600" dirty="0">
                <a:solidFill>
                  <a:schemeClr val="bg1"/>
                </a:solidFill>
                <a:latin typeface="Calibri"/>
                <a:ea typeface="微软雅黑" panose="020B0503020204020204" pitchFamily="34" charset="-122"/>
              </a:rPr>
              <a:t>STA</a:t>
            </a:r>
            <a:r>
              <a:rPr lang="zh-CN" altLang="en-US" sz="1600" dirty="0">
                <a:solidFill>
                  <a:schemeClr val="bg1"/>
                </a:solidFill>
                <a:latin typeface="Calibri"/>
                <a:ea typeface="微软雅黑" panose="020B0503020204020204" pitchFamily="34" charset="-122"/>
              </a:rPr>
              <a:t>唤醒收发数据并在进入瞌睡状态之前，</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与</a:t>
            </a:r>
            <a:r>
              <a:rPr lang="en-US" altLang="zh-CN" sz="1600" dirty="0">
                <a:solidFill>
                  <a:schemeClr val="bg1"/>
                </a:solidFill>
                <a:latin typeface="Calibri"/>
                <a:ea typeface="微软雅黑" panose="020B0503020204020204" pitchFamily="34" charset="-122"/>
              </a:rPr>
              <a:t>STA</a:t>
            </a:r>
            <a:r>
              <a:rPr lang="zh-CN" altLang="en-US" sz="1600" dirty="0">
                <a:solidFill>
                  <a:schemeClr val="bg1"/>
                </a:solidFill>
                <a:latin typeface="Calibri"/>
                <a:ea typeface="微软雅黑" panose="020B0503020204020204" pitchFamily="34" charset="-122"/>
              </a:rPr>
              <a:t>需要协商下一次唤醒的时间。</a:t>
            </a:r>
            <a:endParaRPr lang="en-US" altLang="zh-CN" sz="1600" dirty="0">
              <a:solidFill>
                <a:schemeClr val="bg1"/>
              </a:solidFill>
              <a:latin typeface="Calibri"/>
              <a:ea typeface="微软雅黑" panose="020B0503020204020204" pitchFamily="34" charset="-122"/>
            </a:endParaRPr>
          </a:p>
          <a:p>
            <a:pPr lvl="0"/>
            <a:r>
              <a:rPr lang="zh-CN" altLang="en-US" sz="1600" dirty="0">
                <a:solidFill>
                  <a:schemeClr val="bg1"/>
                </a:solidFill>
                <a:latin typeface="Calibri"/>
                <a:ea typeface="微软雅黑" panose="020B0503020204020204" pitchFamily="34" charset="-122"/>
              </a:rPr>
              <a:t>（</a:t>
            </a:r>
            <a:r>
              <a:rPr lang="en-US" altLang="zh-CN" sz="1600" dirty="0">
                <a:solidFill>
                  <a:schemeClr val="bg1"/>
                </a:solidFill>
                <a:latin typeface="Calibri"/>
                <a:ea typeface="微软雅黑" panose="020B0503020204020204" pitchFamily="34" charset="-122"/>
              </a:rPr>
              <a:t>2</a:t>
            </a:r>
            <a:r>
              <a:rPr lang="zh-CN" altLang="en-US" sz="1600" dirty="0">
                <a:solidFill>
                  <a:schemeClr val="bg1"/>
                </a:solidFill>
                <a:latin typeface="Calibri"/>
                <a:ea typeface="微软雅黑" panose="020B0503020204020204" pitchFamily="34" charset="-122"/>
              </a:rPr>
              <a:t>）</a:t>
            </a:r>
            <a:r>
              <a:rPr lang="zh-CN" altLang="en-US" sz="1600" b="1" dirty="0">
                <a:solidFill>
                  <a:schemeClr val="bg1"/>
                </a:solidFill>
                <a:latin typeface="Calibri"/>
                <a:ea typeface="微软雅黑" panose="020B0503020204020204" pitchFamily="34" charset="-122"/>
              </a:rPr>
              <a:t>隐式协商方式</a:t>
            </a:r>
            <a:r>
              <a:rPr lang="zh-CN" altLang="en-US" sz="1600" dirty="0">
                <a:solidFill>
                  <a:schemeClr val="bg1"/>
                </a:solidFill>
                <a:latin typeface="Calibri"/>
                <a:ea typeface="微软雅黑" panose="020B0503020204020204" pitchFamily="34" charset="-122"/>
              </a:rPr>
              <a:t>：</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与</a:t>
            </a:r>
            <a:r>
              <a:rPr lang="en-US" altLang="zh-CN" sz="1600" dirty="0">
                <a:solidFill>
                  <a:schemeClr val="bg1"/>
                </a:solidFill>
                <a:latin typeface="Calibri"/>
                <a:ea typeface="微软雅黑" panose="020B0503020204020204" pitchFamily="34" charset="-122"/>
              </a:rPr>
              <a:t>STA</a:t>
            </a:r>
            <a:r>
              <a:rPr lang="zh-CN" altLang="en-US" sz="1600" dirty="0">
                <a:solidFill>
                  <a:schemeClr val="bg1"/>
                </a:solidFill>
                <a:latin typeface="Calibri"/>
                <a:ea typeface="微软雅黑" panose="020B0503020204020204" pitchFamily="34" charset="-122"/>
              </a:rPr>
              <a:t>协商的唤醒时间是有周期的，即每隔一段固定的时间，</a:t>
            </a:r>
            <a:r>
              <a:rPr lang="en-US" altLang="zh-CN" sz="1600" dirty="0">
                <a:solidFill>
                  <a:schemeClr val="bg1"/>
                </a:solidFill>
                <a:latin typeface="Calibri"/>
                <a:ea typeface="微软雅黑" panose="020B0503020204020204" pitchFamily="34" charset="-122"/>
              </a:rPr>
              <a:t>STA</a:t>
            </a:r>
            <a:r>
              <a:rPr lang="zh-CN" altLang="en-US" sz="1600" dirty="0">
                <a:solidFill>
                  <a:schemeClr val="bg1"/>
                </a:solidFill>
                <a:latin typeface="Calibri"/>
                <a:ea typeface="微软雅黑" panose="020B0503020204020204" pitchFamily="34" charset="-122"/>
              </a:rPr>
              <a:t>唤醒并与</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进行数据交互，而不需要协商下次醒来的时间。隐式协商的时间一般以</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的一个或多个信标帧间隔为单位。</a:t>
            </a:r>
          </a:p>
        </p:txBody>
      </p:sp>
      <p:sp>
        <p:nvSpPr>
          <p:cNvPr id="16" name="日期占位符 16">
            <a:extLst>
              <a:ext uri="{FF2B5EF4-FFF2-40B4-BE49-F238E27FC236}">
                <a16:creationId xmlns:a16="http://schemas.microsoft.com/office/drawing/2014/main" id="{AD267B40-4E56-4D64-967B-31EE318F22A3}"/>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076032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57</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573139"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en-US" altLang="zh-CN" sz="1400" b="1" dirty="0"/>
              <a:t>Wi-Fi6</a:t>
            </a:r>
            <a:r>
              <a:rPr lang="zh-CN" altLang="en-US" sz="1400" b="1" dirty="0"/>
              <a:t>的低功耗技术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113896"/>
            <a:ext cx="4162964" cy="516968"/>
          </a:xfrm>
        </p:spPr>
        <p:txBody>
          <a:bodyPr>
            <a:normAutofit/>
          </a:bodyPr>
          <a:lstStyle/>
          <a:p>
            <a:r>
              <a:rPr lang="en-US" altLang="zh-CN" sz="2300" b="1" dirty="0">
                <a:latin typeface="思源黑体 CN Heavy"/>
                <a:cs typeface="Times New Roman" panose="02020603050405020304" pitchFamily="18" charset="0"/>
              </a:rPr>
              <a:t>Wi-Fi6 </a:t>
            </a:r>
            <a:r>
              <a:rPr lang="zh-CN" altLang="en-US" sz="2300" b="1" dirty="0">
                <a:latin typeface="思源黑体 CN Heavy"/>
                <a:cs typeface="Times New Roman" panose="02020603050405020304" pitchFamily="18" charset="0"/>
              </a:rPr>
              <a:t>的个体目标唤醒技术</a:t>
            </a:r>
          </a:p>
        </p:txBody>
      </p:sp>
      <p:sp>
        <p:nvSpPr>
          <p:cNvPr id="22" name="矩形: 圆角 21">
            <a:extLst>
              <a:ext uri="{FF2B5EF4-FFF2-40B4-BE49-F238E27FC236}">
                <a16:creationId xmlns:a16="http://schemas.microsoft.com/office/drawing/2014/main" id="{984D60E0-D6DA-47C1-9BC5-8E348B914585}"/>
              </a:ext>
            </a:extLst>
          </p:cNvPr>
          <p:cNvSpPr/>
          <p:nvPr/>
        </p:nvSpPr>
        <p:spPr>
          <a:xfrm>
            <a:off x="757010" y="1981216"/>
            <a:ext cx="10596790" cy="1155009"/>
          </a:xfrm>
          <a:prstGeom prst="roundRect">
            <a:avLst/>
          </a:prstGeom>
          <a:solidFill>
            <a:schemeClr val="accent1">
              <a:lumMod val="75000"/>
            </a:schemeClr>
          </a:solidFill>
          <a:ln w="12700" cap="flat" cmpd="sng" algn="ctr">
            <a:noFill/>
            <a:prstDash val="solid"/>
            <a:miter lim="800000"/>
          </a:ln>
          <a:effectLst/>
        </p:spPr>
        <p:txBody>
          <a:bodyPr rtlCol="0" anchor="ctr"/>
          <a:lstStyle/>
          <a:p>
            <a:pPr>
              <a:lnSpc>
                <a:spcPct val="150000"/>
              </a:lnSpc>
            </a:pPr>
            <a:r>
              <a:rPr lang="zh-CN" altLang="en-US" sz="1600" b="1" dirty="0">
                <a:solidFill>
                  <a:schemeClr val="bg1"/>
                </a:solidFill>
              </a:rPr>
              <a:t>２）</a:t>
            </a:r>
            <a:r>
              <a:rPr lang="en-US" altLang="zh-CN" sz="1600" b="1" dirty="0" err="1">
                <a:solidFill>
                  <a:schemeClr val="bg1"/>
                </a:solidFill>
              </a:rPr>
              <a:t>i</a:t>
            </a:r>
            <a:r>
              <a:rPr lang="en-US" altLang="zh-CN" sz="1600" b="1" dirty="0">
                <a:solidFill>
                  <a:schemeClr val="bg1"/>
                </a:solidFill>
              </a:rPr>
              <a:t>-TWT</a:t>
            </a:r>
            <a:r>
              <a:rPr lang="zh-CN" altLang="en-US" sz="1600" b="1" dirty="0">
                <a:solidFill>
                  <a:schemeClr val="bg1"/>
                </a:solidFill>
              </a:rPr>
              <a:t>的信道接入方式</a:t>
            </a:r>
            <a:endParaRPr lang="en-US" altLang="zh-CN" sz="1600" b="1" dirty="0">
              <a:solidFill>
                <a:schemeClr val="bg1"/>
              </a:solidFill>
            </a:endParaRPr>
          </a:p>
          <a:p>
            <a:pPr>
              <a:lnSpc>
                <a:spcPct val="150000"/>
              </a:lnSpc>
            </a:pPr>
            <a:r>
              <a:rPr lang="en-US" altLang="zh-CN" sz="1600" dirty="0">
                <a:solidFill>
                  <a:schemeClr val="bg1"/>
                </a:solidFill>
              </a:rPr>
              <a:t>TWT</a:t>
            </a:r>
            <a:r>
              <a:rPr lang="zh-CN" altLang="en-US" sz="1600" dirty="0">
                <a:solidFill>
                  <a:schemeClr val="bg1"/>
                </a:solidFill>
              </a:rPr>
              <a:t>技术使得</a:t>
            </a:r>
            <a:r>
              <a:rPr lang="en-US" altLang="zh-CN" sz="1600" dirty="0">
                <a:solidFill>
                  <a:schemeClr val="bg1"/>
                </a:solidFill>
              </a:rPr>
              <a:t>STA</a:t>
            </a:r>
            <a:r>
              <a:rPr lang="zh-CN" altLang="en-US" sz="1600" dirty="0">
                <a:solidFill>
                  <a:schemeClr val="bg1"/>
                </a:solidFill>
              </a:rPr>
              <a:t>在不同时间唤醒，分别与</a:t>
            </a:r>
            <a:r>
              <a:rPr lang="en-US" altLang="zh-CN" sz="1600" dirty="0">
                <a:solidFill>
                  <a:schemeClr val="bg1"/>
                </a:solidFill>
              </a:rPr>
              <a:t>AP</a:t>
            </a:r>
            <a:r>
              <a:rPr lang="zh-CN" altLang="en-US" sz="1600" dirty="0">
                <a:solidFill>
                  <a:schemeClr val="bg1"/>
                </a:solidFill>
              </a:rPr>
              <a:t>进行数据交互，减少了唤醒</a:t>
            </a:r>
            <a:r>
              <a:rPr lang="en-US" altLang="zh-CN" sz="1600" dirty="0">
                <a:solidFill>
                  <a:schemeClr val="bg1"/>
                </a:solidFill>
              </a:rPr>
              <a:t>STA</a:t>
            </a:r>
            <a:r>
              <a:rPr lang="zh-CN" altLang="en-US" sz="1600" dirty="0">
                <a:solidFill>
                  <a:schemeClr val="bg1"/>
                </a:solidFill>
              </a:rPr>
              <a:t>相互之间的无限媒介的竞争冲突。</a:t>
            </a:r>
            <a:endParaRPr lang="en-US" altLang="zh-CN" sz="1600" dirty="0">
              <a:solidFill>
                <a:schemeClr val="bg1"/>
              </a:solidFill>
            </a:endParaRPr>
          </a:p>
          <a:p>
            <a:pPr>
              <a:lnSpc>
                <a:spcPct val="150000"/>
              </a:lnSpc>
            </a:pPr>
            <a:r>
              <a:rPr lang="zh-CN" altLang="en-US" sz="1600" b="1" dirty="0">
                <a:solidFill>
                  <a:schemeClr val="bg1"/>
                </a:solidFill>
              </a:rPr>
              <a:t>（１）基于</a:t>
            </a:r>
            <a:r>
              <a:rPr lang="en-US" altLang="zh-CN" sz="1600" b="1" dirty="0">
                <a:solidFill>
                  <a:schemeClr val="bg1"/>
                </a:solidFill>
              </a:rPr>
              <a:t>CSMA/CA</a:t>
            </a:r>
            <a:r>
              <a:rPr lang="zh-CN" altLang="en-US" sz="1600" b="1" dirty="0">
                <a:solidFill>
                  <a:schemeClr val="bg1"/>
                </a:solidFill>
              </a:rPr>
              <a:t>竞争信道接入方式</a:t>
            </a:r>
            <a:endParaRPr lang="en-US" altLang="zh-CN" sz="1600" b="1" dirty="0">
              <a:solidFill>
                <a:schemeClr val="bg1"/>
              </a:solidFill>
            </a:endParaRPr>
          </a:p>
          <a:p>
            <a:endParaRPr lang="en-US" altLang="zh-CN" sz="1600" dirty="0">
              <a:solidFill>
                <a:schemeClr val="bg1"/>
              </a:solidFill>
            </a:endParaRPr>
          </a:p>
        </p:txBody>
      </p:sp>
      <p:pic>
        <p:nvPicPr>
          <p:cNvPr id="16" name="图片 15">
            <a:extLst>
              <a:ext uri="{FF2B5EF4-FFF2-40B4-BE49-F238E27FC236}">
                <a16:creationId xmlns:a16="http://schemas.microsoft.com/office/drawing/2014/main" id="{C1E81AF0-0094-4B19-A8D6-D79CC541E460}"/>
              </a:ext>
            </a:extLst>
          </p:cNvPr>
          <p:cNvPicPr>
            <a:picLocks noChangeAspect="1"/>
          </p:cNvPicPr>
          <p:nvPr/>
        </p:nvPicPr>
        <p:blipFill>
          <a:blip r:embed="rId3"/>
          <a:stretch>
            <a:fillRect/>
          </a:stretch>
        </p:blipFill>
        <p:spPr>
          <a:xfrm>
            <a:off x="1550217" y="3301350"/>
            <a:ext cx="8824867" cy="2947050"/>
          </a:xfrm>
          <a:prstGeom prst="rect">
            <a:avLst/>
          </a:prstGeom>
        </p:spPr>
      </p:pic>
      <p:sp>
        <p:nvSpPr>
          <p:cNvPr id="15" name="日期占位符 16">
            <a:extLst>
              <a:ext uri="{FF2B5EF4-FFF2-40B4-BE49-F238E27FC236}">
                <a16:creationId xmlns:a16="http://schemas.microsoft.com/office/drawing/2014/main" id="{5AD73040-E7F1-4FA9-82B5-87A7804AE13D}"/>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522387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58</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16765"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en-US" altLang="zh-CN" sz="1400" b="1" dirty="0"/>
              <a:t>Wi-Fi6</a:t>
            </a:r>
            <a:r>
              <a:rPr lang="zh-CN" altLang="en-US" sz="1400" b="1" dirty="0"/>
              <a:t>的低功耗技术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113896"/>
            <a:ext cx="4308243" cy="516968"/>
          </a:xfrm>
        </p:spPr>
        <p:txBody>
          <a:bodyPr>
            <a:noAutofit/>
          </a:bodyPr>
          <a:lstStyle/>
          <a:p>
            <a:r>
              <a:rPr lang="en-US" altLang="zh-CN" sz="2300" b="1" dirty="0">
                <a:latin typeface="思源黑体 CN Heavy"/>
                <a:cs typeface="Times New Roman" panose="02020603050405020304" pitchFamily="18" charset="0"/>
              </a:rPr>
              <a:t>Wi-Fi6 </a:t>
            </a:r>
            <a:r>
              <a:rPr lang="zh-CN" altLang="en-US" sz="2300" b="1" dirty="0">
                <a:latin typeface="思源黑体 CN Heavy"/>
                <a:cs typeface="Times New Roman" panose="02020603050405020304" pitchFamily="18" charset="0"/>
              </a:rPr>
              <a:t>的个体目标唤醒技术</a:t>
            </a:r>
          </a:p>
        </p:txBody>
      </p:sp>
      <p:sp>
        <p:nvSpPr>
          <p:cNvPr id="22" name="矩形: 圆角 21">
            <a:extLst>
              <a:ext uri="{FF2B5EF4-FFF2-40B4-BE49-F238E27FC236}">
                <a16:creationId xmlns:a16="http://schemas.microsoft.com/office/drawing/2014/main" id="{984D60E0-D6DA-47C1-9BC5-8E348B914585}"/>
              </a:ext>
            </a:extLst>
          </p:cNvPr>
          <p:cNvSpPr/>
          <p:nvPr/>
        </p:nvSpPr>
        <p:spPr>
          <a:xfrm>
            <a:off x="757010" y="1981217"/>
            <a:ext cx="2919640" cy="475472"/>
          </a:xfrm>
          <a:prstGeom prst="roundRect">
            <a:avLst/>
          </a:prstGeom>
          <a:solidFill>
            <a:schemeClr val="accent1">
              <a:lumMod val="75000"/>
            </a:schemeClr>
          </a:solidFill>
          <a:ln w="12700" cap="flat" cmpd="sng" algn="ctr">
            <a:noFill/>
            <a:prstDash val="solid"/>
            <a:miter lim="800000"/>
          </a:ln>
          <a:effectLst/>
        </p:spPr>
        <p:txBody>
          <a:bodyPr rtlCol="0" anchor="ctr"/>
          <a:lstStyle/>
          <a:p>
            <a:r>
              <a:rPr lang="zh-CN" altLang="en-US" sz="1600" b="1" dirty="0">
                <a:solidFill>
                  <a:schemeClr val="bg1"/>
                </a:solidFill>
              </a:rPr>
              <a:t>（２）基于触发帧的接入方式</a:t>
            </a:r>
            <a:endParaRPr lang="en-US" altLang="zh-CN" sz="1600" b="1" dirty="0">
              <a:solidFill>
                <a:schemeClr val="bg1"/>
              </a:solidFill>
            </a:endParaRPr>
          </a:p>
        </p:txBody>
      </p:sp>
      <p:pic>
        <p:nvPicPr>
          <p:cNvPr id="14" name="图片 13">
            <a:extLst>
              <a:ext uri="{FF2B5EF4-FFF2-40B4-BE49-F238E27FC236}">
                <a16:creationId xmlns:a16="http://schemas.microsoft.com/office/drawing/2014/main" id="{7450E1FA-0F95-43F8-A53C-9289E09B3520}"/>
              </a:ext>
            </a:extLst>
          </p:cNvPr>
          <p:cNvPicPr>
            <a:picLocks noChangeAspect="1"/>
          </p:cNvPicPr>
          <p:nvPr/>
        </p:nvPicPr>
        <p:blipFill rotWithShape="1">
          <a:blip r:embed="rId3"/>
          <a:srcRect b="13500"/>
          <a:stretch/>
        </p:blipFill>
        <p:spPr>
          <a:xfrm>
            <a:off x="1104901" y="3177721"/>
            <a:ext cx="9715499" cy="2645432"/>
          </a:xfrm>
          <a:prstGeom prst="rect">
            <a:avLst/>
          </a:prstGeom>
        </p:spPr>
      </p:pic>
      <p:sp>
        <p:nvSpPr>
          <p:cNvPr id="2" name="文本框 1">
            <a:extLst>
              <a:ext uri="{FF2B5EF4-FFF2-40B4-BE49-F238E27FC236}">
                <a16:creationId xmlns:a16="http://schemas.microsoft.com/office/drawing/2014/main" id="{AE576BF5-F391-4AC6-A2A5-79EF1FA144DA}"/>
              </a:ext>
            </a:extLst>
          </p:cNvPr>
          <p:cNvSpPr txBox="1"/>
          <p:nvPr/>
        </p:nvSpPr>
        <p:spPr>
          <a:xfrm>
            <a:off x="4705350" y="5873433"/>
            <a:ext cx="3905250"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基于触发帧的</a:t>
            </a:r>
            <a:r>
              <a:rPr lang="en-US" altLang="zh-CN" sz="1600" b="1" spc="100" dirty="0" err="1">
                <a:latin typeface="思源黑体 CN Normal" panose="020B0400000000000000" pitchFamily="34" charset="-122"/>
                <a:ea typeface="思源黑体 CN Normal" panose="020B0400000000000000" pitchFamily="34" charset="-122"/>
              </a:rPr>
              <a:t>i</a:t>
            </a:r>
            <a:r>
              <a:rPr lang="en-US" altLang="zh-CN" sz="1600" b="1" spc="100" dirty="0">
                <a:latin typeface="思源黑体 CN Normal" panose="020B0400000000000000" pitchFamily="34" charset="-122"/>
                <a:ea typeface="思源黑体 CN Normal" panose="020B0400000000000000" pitchFamily="34" charset="-122"/>
              </a:rPr>
              <a:t>-TWT </a:t>
            </a:r>
            <a:r>
              <a:rPr lang="zh-CN" altLang="en-US" sz="1600" b="1" spc="100" dirty="0">
                <a:latin typeface="思源黑体 CN Normal" panose="020B0400000000000000" pitchFamily="34" charset="-122"/>
                <a:ea typeface="思源黑体 CN Normal" panose="020B0400000000000000" pitchFamily="34" charset="-122"/>
              </a:rPr>
              <a:t>交互过程</a:t>
            </a:r>
          </a:p>
        </p:txBody>
      </p:sp>
      <p:sp>
        <p:nvSpPr>
          <p:cNvPr id="16" name="日期占位符 16">
            <a:extLst>
              <a:ext uri="{FF2B5EF4-FFF2-40B4-BE49-F238E27FC236}">
                <a16:creationId xmlns:a16="http://schemas.microsoft.com/office/drawing/2014/main" id="{EF12D0F6-E9D1-414A-8755-8A9A1DFF2A04}"/>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030223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59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en-US" altLang="zh-CN" sz="1400" b="1" dirty="0"/>
              <a:t>Wi-Fi6</a:t>
            </a:r>
            <a:r>
              <a:rPr lang="zh-CN" altLang="en-US" sz="1400" b="1" dirty="0"/>
              <a:t>的低功耗技术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093148"/>
            <a:ext cx="2818675" cy="516968"/>
          </a:xfrm>
        </p:spPr>
        <p:txBody>
          <a:bodyPr>
            <a:noAutofit/>
          </a:bodyPr>
          <a:lstStyle/>
          <a:p>
            <a:r>
              <a:rPr lang="zh-CN" altLang="en-US" sz="2300" b="1" dirty="0">
                <a:latin typeface="思源黑体 CN Heavy"/>
                <a:cs typeface="Times New Roman" panose="02020603050405020304" pitchFamily="18" charset="0"/>
              </a:rPr>
              <a:t>群体目标唤醒</a:t>
            </a:r>
          </a:p>
        </p:txBody>
      </p:sp>
      <p:pic>
        <p:nvPicPr>
          <p:cNvPr id="15" name="图片 14">
            <a:extLst>
              <a:ext uri="{FF2B5EF4-FFF2-40B4-BE49-F238E27FC236}">
                <a16:creationId xmlns:a16="http://schemas.microsoft.com/office/drawing/2014/main" id="{8D737014-8482-47E8-81A3-A8E23A1AE9A5}"/>
              </a:ext>
            </a:extLst>
          </p:cNvPr>
          <p:cNvPicPr>
            <a:picLocks noChangeAspect="1"/>
          </p:cNvPicPr>
          <p:nvPr/>
        </p:nvPicPr>
        <p:blipFill rotWithShape="1">
          <a:blip r:embed="rId3"/>
          <a:srcRect b="6883"/>
          <a:stretch/>
        </p:blipFill>
        <p:spPr>
          <a:xfrm>
            <a:off x="4038600" y="2242111"/>
            <a:ext cx="8080919" cy="3369698"/>
          </a:xfrm>
          <a:prstGeom prst="rect">
            <a:avLst/>
          </a:prstGeom>
        </p:spPr>
      </p:pic>
      <p:sp>
        <p:nvSpPr>
          <p:cNvPr id="9" name="文本框 8">
            <a:extLst>
              <a:ext uri="{FF2B5EF4-FFF2-40B4-BE49-F238E27FC236}">
                <a16:creationId xmlns:a16="http://schemas.microsoft.com/office/drawing/2014/main" id="{0596C543-ECA0-40C1-8DAE-0B657B8E7469}"/>
              </a:ext>
            </a:extLst>
          </p:cNvPr>
          <p:cNvSpPr txBox="1"/>
          <p:nvPr/>
        </p:nvSpPr>
        <p:spPr>
          <a:xfrm>
            <a:off x="6891335" y="5748208"/>
            <a:ext cx="2228850" cy="345094"/>
          </a:xfrm>
          <a:prstGeom prst="rect">
            <a:avLst/>
          </a:prstGeom>
          <a:noFill/>
        </p:spPr>
        <p:txBody>
          <a:bodyPr wrap="square" rtlCol="0">
            <a:spAutoFit/>
          </a:bodyPr>
          <a:lstStyle/>
          <a:p>
            <a:pPr algn="just" hangingPunct="0">
              <a:lnSpc>
                <a:spcPct val="130000"/>
              </a:lnSpc>
            </a:pPr>
            <a:r>
              <a:rPr lang="en-US" altLang="zh-CN" sz="1400" b="1" spc="100" dirty="0">
                <a:latin typeface="思源黑体 CN Normal" panose="020B0400000000000000" pitchFamily="34" charset="-122"/>
                <a:ea typeface="思源黑体 CN Normal" panose="020B0400000000000000" pitchFamily="34" charset="-122"/>
              </a:rPr>
              <a:t>b-TWT</a:t>
            </a:r>
            <a:r>
              <a:rPr lang="zh-CN" altLang="en-US" sz="1400" b="1" spc="100" dirty="0">
                <a:latin typeface="思源黑体 CN Normal" panose="020B0400000000000000" pitchFamily="34" charset="-122"/>
                <a:ea typeface="思源黑体 CN Normal" panose="020B0400000000000000" pitchFamily="34" charset="-122"/>
              </a:rPr>
              <a:t>技术主要特点</a:t>
            </a:r>
          </a:p>
        </p:txBody>
      </p:sp>
      <p:sp>
        <p:nvSpPr>
          <p:cNvPr id="3" name="矩形 2">
            <a:extLst>
              <a:ext uri="{FF2B5EF4-FFF2-40B4-BE49-F238E27FC236}">
                <a16:creationId xmlns:a16="http://schemas.microsoft.com/office/drawing/2014/main" id="{C97A1919-4ADA-46A9-B439-4AC0EFF343A8}"/>
              </a:ext>
            </a:extLst>
          </p:cNvPr>
          <p:cNvSpPr/>
          <p:nvPr/>
        </p:nvSpPr>
        <p:spPr>
          <a:xfrm>
            <a:off x="295783" y="2701560"/>
            <a:ext cx="3137027" cy="2450799"/>
          </a:xfrm>
          <a:prstGeom prst="rect">
            <a:avLst/>
          </a:prstGeom>
        </p:spPr>
        <p:txBody>
          <a:bodyPr wrap="square">
            <a:spAutoFit/>
          </a:bodyPr>
          <a:lstStyle/>
          <a:p>
            <a:pPr marL="285750" indent="-285750" algn="ctr">
              <a:lnSpc>
                <a:spcPct val="200000"/>
              </a:lnSpc>
              <a:buFont typeface="Wingdings" panose="05000000000000000000" pitchFamily="2" charset="2"/>
              <a:buChar char="Ø"/>
            </a:pPr>
            <a:r>
              <a:rPr lang="en-US" altLang="zh-CN" sz="2400" b="1" dirty="0">
                <a:solidFill>
                  <a:schemeClr val="accent1"/>
                </a:solidFill>
              </a:rPr>
              <a:t>b-TWT</a:t>
            </a:r>
            <a:r>
              <a:rPr lang="zh-CN" altLang="en-US" sz="2400" b="1" dirty="0">
                <a:solidFill>
                  <a:schemeClr val="accent1"/>
                </a:solidFill>
              </a:rPr>
              <a:t>技术特点</a:t>
            </a:r>
            <a:endParaRPr lang="en-US" altLang="zh-CN" sz="2400" b="1" dirty="0">
              <a:solidFill>
                <a:schemeClr val="accent1"/>
              </a:solidFill>
            </a:endParaRPr>
          </a:p>
          <a:p>
            <a:pPr marL="1200150" lvl="2" indent="-285750">
              <a:lnSpc>
                <a:spcPct val="150000"/>
              </a:lnSpc>
              <a:buFont typeface="Wingdings" panose="05000000000000000000" pitchFamily="2" charset="2"/>
              <a:buChar char="l"/>
            </a:pPr>
            <a:r>
              <a:rPr lang="zh-CN" altLang="en-US" b="1" dirty="0"/>
              <a:t>固定调度周期。</a:t>
            </a:r>
            <a:endParaRPr lang="en-US" altLang="zh-CN" b="1" dirty="0"/>
          </a:p>
          <a:p>
            <a:pPr marL="1200150" lvl="2" indent="-285750">
              <a:lnSpc>
                <a:spcPct val="150000"/>
              </a:lnSpc>
              <a:buFont typeface="Wingdings" panose="05000000000000000000" pitchFamily="2" charset="2"/>
              <a:buChar char="l"/>
            </a:pPr>
            <a:r>
              <a:rPr lang="zh-CN" altLang="en-US" b="1" dirty="0"/>
              <a:t>多用户同时调度</a:t>
            </a:r>
            <a:endParaRPr lang="en-US" altLang="zh-CN" b="1" dirty="0"/>
          </a:p>
          <a:p>
            <a:pPr marL="1200150" lvl="2" indent="-285750">
              <a:lnSpc>
                <a:spcPct val="150000"/>
              </a:lnSpc>
              <a:buFont typeface="Wingdings" panose="05000000000000000000" pitchFamily="2" charset="2"/>
              <a:buChar char="l"/>
            </a:pPr>
            <a:r>
              <a:rPr lang="zh-CN" altLang="en-US" b="1" dirty="0"/>
              <a:t>无连接</a:t>
            </a:r>
            <a:r>
              <a:rPr lang="en-US" altLang="zh-CN" b="1" dirty="0"/>
              <a:t>STA</a:t>
            </a:r>
            <a:r>
              <a:rPr lang="zh-CN" altLang="en-US" b="1" dirty="0"/>
              <a:t>调度。</a:t>
            </a:r>
            <a:endParaRPr lang="en-US" altLang="zh-CN" b="1" dirty="0"/>
          </a:p>
          <a:p>
            <a:pPr marL="1200150" lvl="2" indent="-285750">
              <a:lnSpc>
                <a:spcPct val="150000"/>
              </a:lnSpc>
              <a:buFont typeface="Wingdings" panose="05000000000000000000" pitchFamily="2" charset="2"/>
              <a:buChar char="l"/>
            </a:pPr>
            <a:r>
              <a:rPr lang="zh-CN" altLang="en-US" b="1" dirty="0"/>
              <a:t>组播数据传输。</a:t>
            </a:r>
          </a:p>
        </p:txBody>
      </p:sp>
      <p:sp>
        <p:nvSpPr>
          <p:cNvPr id="16" name="日期占位符 16">
            <a:extLst>
              <a:ext uri="{FF2B5EF4-FFF2-40B4-BE49-F238E27FC236}">
                <a16:creationId xmlns:a16="http://schemas.microsoft.com/office/drawing/2014/main" id="{3A3F57D2-5DAD-4845-B8CE-3E5B4E99B665}"/>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46150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4691290" cy="516968"/>
          </a:xfrm>
        </p:spPr>
        <p:txBody>
          <a:bodyPr>
            <a:normAutofit fontScale="90000"/>
          </a:bodyPr>
          <a:lstStyle/>
          <a:p>
            <a:r>
              <a:rPr lang="en-US" altLang="zh-CN" b="1" dirty="0">
                <a:latin typeface="Times New Roman" panose="02020603050405020304" pitchFamily="18" charset="0"/>
                <a:cs typeface="Times New Roman" panose="02020603050405020304" pitchFamily="18" charset="0"/>
              </a:rPr>
              <a:t>IEEE</a:t>
            </a:r>
            <a:r>
              <a:rPr lang="zh-CN" altLang="en-US" b="1" dirty="0">
                <a:latin typeface="Times New Roman" panose="02020603050405020304" pitchFamily="18" charset="0"/>
                <a:cs typeface="Times New Roman" panose="02020603050405020304" pitchFamily="18" charset="0"/>
              </a:rPr>
              <a:t>关于</a:t>
            </a:r>
            <a:r>
              <a:rPr lang="en-US" altLang="zh-CN" b="1" dirty="0">
                <a:latin typeface="Times New Roman" panose="02020603050405020304" pitchFamily="18" charset="0"/>
                <a:cs typeface="Times New Roman" panose="02020603050405020304" pitchFamily="18" charset="0"/>
              </a:rPr>
              <a:t>Wi-Fi</a:t>
            </a:r>
            <a:r>
              <a:rPr lang="zh-CN" altLang="en-US" b="1" dirty="0">
                <a:latin typeface="Times New Roman" panose="02020603050405020304" pitchFamily="18" charset="0"/>
                <a:cs typeface="Times New Roman" panose="02020603050405020304" pitchFamily="18" charset="0"/>
              </a:rPr>
              <a:t>的标准演进</a:t>
            </a:r>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sp>
        <p:nvSpPr>
          <p:cNvPr id="80" name="弧形 79">
            <a:extLst>
              <a:ext uri="{FF2B5EF4-FFF2-40B4-BE49-F238E27FC236}">
                <a16:creationId xmlns:a16="http://schemas.microsoft.com/office/drawing/2014/main" id="{3995EB52-5980-C8B9-8636-80EF3CB2D96C}"/>
              </a:ext>
            </a:extLst>
          </p:cNvPr>
          <p:cNvSpPr/>
          <p:nvPr/>
        </p:nvSpPr>
        <p:spPr>
          <a:xfrm rot="8479355">
            <a:off x="4088089" y="2510532"/>
            <a:ext cx="2278310" cy="1904150"/>
          </a:xfrm>
          <a:prstGeom prst="arc">
            <a:avLst>
              <a:gd name="adj1" fmla="val 17001464"/>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a:extLst>
              <a:ext uri="{FF2B5EF4-FFF2-40B4-BE49-F238E27FC236}">
                <a16:creationId xmlns:a16="http://schemas.microsoft.com/office/drawing/2014/main" id="{6198FBB8-D89D-2D46-BDEC-BB78851AFBEE}"/>
              </a:ext>
            </a:extLst>
          </p:cNvPr>
          <p:cNvSpPr/>
          <p:nvPr/>
        </p:nvSpPr>
        <p:spPr>
          <a:xfrm rot="16007117">
            <a:off x="3607025" y="2738456"/>
            <a:ext cx="2278310" cy="1757253"/>
          </a:xfrm>
          <a:prstGeom prst="arc">
            <a:avLst>
              <a:gd name="adj1" fmla="val 17109512"/>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173480" y="1620840"/>
            <a:ext cx="2072640" cy="349198"/>
          </a:xfrm>
          <a:prstGeom prst="rect">
            <a:avLst/>
          </a:prstGeom>
          <a:noFill/>
        </p:spPr>
        <p:txBody>
          <a:bodyPr wrap="square" rtlCol="0">
            <a:spAutoFit/>
          </a:bodyPr>
          <a:lstStyle/>
          <a:p>
            <a:pPr algn="just" hangingPunct="0">
              <a:lnSpc>
                <a:spcPct val="130000"/>
              </a:lnSpc>
            </a:pPr>
            <a:r>
              <a:rPr lang="en-US" altLang="zh-CN" sz="1400" spc="100" dirty="0">
                <a:ea typeface="思源黑体 CN Normal" panose="020B0400000000000000" pitchFamily="34" charset="-122"/>
              </a:rPr>
              <a:t>Wi-Fi</a:t>
            </a:r>
            <a:r>
              <a:rPr lang="zh-CN" altLang="en-US" sz="1400" spc="100" dirty="0">
                <a:ea typeface="思源黑体 CN Normal" panose="020B0400000000000000" pitchFamily="34" charset="-122"/>
              </a:rPr>
              <a:t>技术标准和演进</a:t>
            </a:r>
          </a:p>
        </p:txBody>
      </p:sp>
      <p:pic>
        <p:nvPicPr>
          <p:cNvPr id="11" name="图片 10">
            <a:extLst>
              <a:ext uri="{FF2B5EF4-FFF2-40B4-BE49-F238E27FC236}">
                <a16:creationId xmlns:a16="http://schemas.microsoft.com/office/drawing/2014/main" id="{857EAE9D-F686-4035-8706-1E10FA3DC013}"/>
              </a:ext>
            </a:extLst>
          </p:cNvPr>
          <p:cNvPicPr>
            <a:picLocks noChangeAspect="1"/>
          </p:cNvPicPr>
          <p:nvPr/>
        </p:nvPicPr>
        <p:blipFill>
          <a:blip r:embed="rId3"/>
          <a:stretch>
            <a:fillRect/>
          </a:stretch>
        </p:blipFill>
        <p:spPr>
          <a:xfrm>
            <a:off x="7381875" y="740621"/>
            <a:ext cx="4810125" cy="1266825"/>
          </a:xfrm>
          <a:prstGeom prst="rect">
            <a:avLst/>
          </a:prstGeom>
        </p:spPr>
      </p:pic>
      <p:sp>
        <p:nvSpPr>
          <p:cNvPr id="12" name="文本框 11">
            <a:extLst>
              <a:ext uri="{FF2B5EF4-FFF2-40B4-BE49-F238E27FC236}">
                <a16:creationId xmlns:a16="http://schemas.microsoft.com/office/drawing/2014/main" id="{724897B1-4782-4760-AB5A-57D1A9A39FB4}"/>
              </a:ext>
            </a:extLst>
          </p:cNvPr>
          <p:cNvSpPr txBox="1"/>
          <p:nvPr/>
        </p:nvSpPr>
        <p:spPr>
          <a:xfrm>
            <a:off x="8503920" y="1967047"/>
            <a:ext cx="1653540" cy="308995"/>
          </a:xfrm>
          <a:prstGeom prst="rect">
            <a:avLst/>
          </a:prstGeom>
          <a:noFill/>
        </p:spPr>
        <p:txBody>
          <a:bodyPr wrap="square" rtlCol="0">
            <a:spAutoFit/>
          </a:bodyPr>
          <a:lstStyle/>
          <a:p>
            <a:pPr algn="just" hangingPunct="0">
              <a:lnSpc>
                <a:spcPct val="130000"/>
              </a:lnSpc>
            </a:pPr>
            <a:r>
              <a:rPr lang="en-US" altLang="zh-CN" sz="1200" spc="100" dirty="0">
                <a:latin typeface="思源黑体 CN Normal" panose="020B0400000000000000" pitchFamily="34" charset="-122"/>
                <a:ea typeface="思源黑体 CN Normal" panose="020B0400000000000000" pitchFamily="34" charset="-122"/>
              </a:rPr>
              <a:t>Wi</a:t>
            </a:r>
            <a:r>
              <a:rPr lang="zh-CN" altLang="en-US" sz="1200" spc="100" dirty="0">
                <a:latin typeface="思源黑体 CN Normal" panose="020B0400000000000000" pitchFamily="34" charset="-122"/>
                <a:ea typeface="思源黑体 CN Normal" panose="020B0400000000000000" pitchFamily="34" charset="-122"/>
              </a:rPr>
              <a:t>－</a:t>
            </a:r>
            <a:r>
              <a:rPr lang="en-US" altLang="zh-CN" sz="1200" spc="100" dirty="0">
                <a:latin typeface="思源黑体 CN Normal" panose="020B0400000000000000" pitchFamily="34" charset="-122"/>
                <a:ea typeface="思源黑体 CN Normal" panose="020B0400000000000000" pitchFamily="34" charset="-122"/>
              </a:rPr>
              <a:t>Fi</a:t>
            </a:r>
            <a:r>
              <a:rPr lang="zh-CN" altLang="en-US" sz="1200" spc="100" dirty="0">
                <a:latin typeface="思源黑体 CN Normal" panose="020B0400000000000000" pitchFamily="34" charset="-122"/>
                <a:ea typeface="思源黑体 CN Normal" panose="020B0400000000000000" pitchFamily="34" charset="-122"/>
              </a:rPr>
              <a:t>联盟的标识</a:t>
            </a:r>
          </a:p>
        </p:txBody>
      </p:sp>
      <p:sp>
        <p:nvSpPr>
          <p:cNvPr id="22" name="文本框 21">
            <a:extLst>
              <a:ext uri="{FF2B5EF4-FFF2-40B4-BE49-F238E27FC236}">
                <a16:creationId xmlns:a16="http://schemas.microsoft.com/office/drawing/2014/main" id="{02C6116A-BBB3-4B04-A880-FDAA260FA9DC}"/>
              </a:ext>
            </a:extLst>
          </p:cNvPr>
          <p:cNvSpPr txBox="1"/>
          <p:nvPr/>
        </p:nvSpPr>
        <p:spPr>
          <a:xfrm>
            <a:off x="10069830" y="1961261"/>
            <a:ext cx="1653540" cy="308995"/>
          </a:xfrm>
          <a:prstGeom prst="rect">
            <a:avLst/>
          </a:prstGeom>
          <a:noFill/>
        </p:spPr>
        <p:txBody>
          <a:bodyPr wrap="square" rtlCol="0">
            <a:spAutoFit/>
          </a:bodyPr>
          <a:lstStyle/>
          <a:p>
            <a:pPr algn="just" hangingPunct="0">
              <a:lnSpc>
                <a:spcPct val="130000"/>
              </a:lnSpc>
            </a:pPr>
            <a:r>
              <a:rPr lang="en-US" altLang="zh-CN" sz="1200" spc="100" dirty="0">
                <a:latin typeface="思源黑体 CN Normal" panose="020B0400000000000000" pitchFamily="34" charset="-122"/>
                <a:ea typeface="思源黑体 CN Normal" panose="020B0400000000000000" pitchFamily="34" charset="-122"/>
              </a:rPr>
              <a:t>Wi</a:t>
            </a:r>
            <a:r>
              <a:rPr lang="zh-CN" altLang="en-US" sz="1200" spc="100" dirty="0">
                <a:latin typeface="思源黑体 CN Normal" panose="020B0400000000000000" pitchFamily="34" charset="-122"/>
                <a:ea typeface="思源黑体 CN Normal" panose="020B0400000000000000" pitchFamily="34" charset="-122"/>
              </a:rPr>
              <a:t>－</a:t>
            </a:r>
            <a:r>
              <a:rPr lang="en-US" altLang="zh-CN" sz="1200" spc="100" dirty="0">
                <a:latin typeface="思源黑体 CN Normal" panose="020B0400000000000000" pitchFamily="34" charset="-122"/>
                <a:ea typeface="思源黑体 CN Normal" panose="020B0400000000000000" pitchFamily="34" charset="-122"/>
              </a:rPr>
              <a:t>Fi</a:t>
            </a:r>
            <a:r>
              <a:rPr lang="zh-CN" altLang="en-US" sz="1200" spc="100" dirty="0">
                <a:latin typeface="思源黑体 CN Normal" panose="020B0400000000000000" pitchFamily="34" charset="-122"/>
                <a:ea typeface="思源黑体 CN Normal" panose="020B0400000000000000" pitchFamily="34" charset="-122"/>
              </a:rPr>
              <a:t>认证的标识</a:t>
            </a:r>
          </a:p>
        </p:txBody>
      </p:sp>
      <p:pic>
        <p:nvPicPr>
          <p:cNvPr id="23" name="内容占位符 3">
            <a:extLst>
              <a:ext uri="{FF2B5EF4-FFF2-40B4-BE49-F238E27FC236}">
                <a16:creationId xmlns:a16="http://schemas.microsoft.com/office/drawing/2014/main" id="{37F0C3E0-9C1F-47FF-AC7A-FE5818956E80}"/>
              </a:ext>
            </a:extLst>
          </p:cNvPr>
          <p:cNvPicPr>
            <a:picLocks noChangeAspect="1"/>
          </p:cNvPicPr>
          <p:nvPr/>
        </p:nvPicPr>
        <p:blipFill rotWithShape="1">
          <a:blip r:embed="rId4"/>
          <a:srcRect b="11258"/>
          <a:stretch/>
        </p:blipFill>
        <p:spPr>
          <a:xfrm>
            <a:off x="642710" y="2281828"/>
            <a:ext cx="10708979" cy="3890983"/>
          </a:xfrm>
          <a:prstGeom prst="rect">
            <a:avLst/>
          </a:prstGeom>
        </p:spPr>
      </p:pic>
      <p:sp>
        <p:nvSpPr>
          <p:cNvPr id="13" name="文本框 12">
            <a:extLst>
              <a:ext uri="{FF2B5EF4-FFF2-40B4-BE49-F238E27FC236}">
                <a16:creationId xmlns:a16="http://schemas.microsoft.com/office/drawing/2014/main" id="{B3FDBDDD-45B0-41B6-B29E-8EBEA6740A4B}"/>
              </a:ext>
            </a:extLst>
          </p:cNvPr>
          <p:cNvSpPr txBox="1"/>
          <p:nvPr/>
        </p:nvSpPr>
        <p:spPr>
          <a:xfrm>
            <a:off x="5125876" y="2236371"/>
            <a:ext cx="2317089" cy="388153"/>
          </a:xfrm>
          <a:prstGeom prst="rect">
            <a:avLst/>
          </a:prstGeom>
          <a:noFill/>
        </p:spPr>
        <p:txBody>
          <a:bodyPr wrap="square" rtlCol="0">
            <a:spAutoFit/>
          </a:bodyPr>
          <a:lstStyle/>
          <a:p>
            <a:pPr algn="just" hangingPunct="0">
              <a:lnSpc>
                <a:spcPct val="130000"/>
              </a:lnSpc>
            </a:pPr>
            <a:r>
              <a:rPr lang="en-US" altLang="zh-CN" sz="1600" b="1" spc="100" dirty="0">
                <a:latin typeface="思源黑体 CN Normal" panose="020B0400000000000000" pitchFamily="34" charset="-122"/>
                <a:ea typeface="思源黑体 CN Normal" panose="020B0400000000000000" pitchFamily="34" charset="-122"/>
              </a:rPr>
              <a:t>Wi</a:t>
            </a:r>
            <a:r>
              <a:rPr lang="zh-CN" altLang="en-US" sz="1600" b="1" spc="100" dirty="0">
                <a:latin typeface="思源黑体 CN Normal" panose="020B0400000000000000" pitchFamily="34" charset="-122"/>
                <a:ea typeface="思源黑体 CN Normal" panose="020B0400000000000000" pitchFamily="34" charset="-122"/>
              </a:rPr>
              <a:t>－</a:t>
            </a:r>
            <a:r>
              <a:rPr lang="en-US" altLang="zh-CN" sz="1600" b="1" spc="100" dirty="0">
                <a:latin typeface="思源黑体 CN Normal" panose="020B0400000000000000" pitchFamily="34" charset="-122"/>
                <a:ea typeface="思源黑体 CN Normal" panose="020B0400000000000000" pitchFamily="34" charset="-122"/>
              </a:rPr>
              <a:t>Fi</a:t>
            </a:r>
            <a:r>
              <a:rPr lang="zh-CN" altLang="en-US" sz="1600" b="1" spc="100" dirty="0">
                <a:latin typeface="思源黑体 CN Normal" panose="020B0400000000000000" pitchFamily="34" charset="-122"/>
                <a:ea typeface="思源黑体 CN Normal" panose="020B0400000000000000" pitchFamily="34" charset="-122"/>
              </a:rPr>
              <a:t>　标准的演进</a:t>
            </a:r>
          </a:p>
        </p:txBody>
      </p:sp>
    </p:spTree>
    <p:extLst>
      <p:ext uri="{BB962C8B-B14F-4D97-AF65-F5344CB8AC3E}">
        <p14:creationId xmlns:p14="http://schemas.microsoft.com/office/powerpoint/2010/main" val="2387496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60</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en-US" altLang="zh-CN" sz="1400" b="1" dirty="0"/>
              <a:t>Wi-Fi6</a:t>
            </a:r>
            <a:r>
              <a:rPr lang="zh-CN" altLang="en-US" sz="1400" b="1" dirty="0"/>
              <a:t>的低功耗技术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093148"/>
            <a:ext cx="3186340" cy="516968"/>
          </a:xfrm>
        </p:spPr>
        <p:txBody>
          <a:bodyPr>
            <a:normAutofit fontScale="90000"/>
          </a:bodyPr>
          <a:lstStyle/>
          <a:p>
            <a:r>
              <a:rPr lang="zh-CN" altLang="en-US" sz="2600" b="1" dirty="0">
                <a:latin typeface="思源黑体 CN Heavy"/>
                <a:cs typeface="Times New Roman" panose="02020603050405020304" pitchFamily="18" charset="0"/>
              </a:rPr>
              <a:t>机会主义省电模</a:t>
            </a:r>
            <a:r>
              <a:rPr lang="zh-CN" altLang="en-US" sz="2100" b="1" dirty="0">
                <a:latin typeface="思源黑体 CN Heavy"/>
                <a:cs typeface="Times New Roman" panose="02020603050405020304" pitchFamily="18" charset="0"/>
              </a:rPr>
              <a:t>式</a:t>
            </a:r>
          </a:p>
        </p:txBody>
      </p:sp>
      <p:pic>
        <p:nvPicPr>
          <p:cNvPr id="16" name="图片 15">
            <a:extLst>
              <a:ext uri="{FF2B5EF4-FFF2-40B4-BE49-F238E27FC236}">
                <a16:creationId xmlns:a16="http://schemas.microsoft.com/office/drawing/2014/main" id="{E9C04799-A048-4DE6-BDC0-2657BEB9B313}"/>
              </a:ext>
            </a:extLst>
          </p:cNvPr>
          <p:cNvPicPr>
            <a:picLocks noChangeAspect="1"/>
          </p:cNvPicPr>
          <p:nvPr/>
        </p:nvPicPr>
        <p:blipFill rotWithShape="1">
          <a:blip r:embed="rId3"/>
          <a:srcRect b="11956"/>
          <a:stretch/>
        </p:blipFill>
        <p:spPr>
          <a:xfrm>
            <a:off x="74295" y="2289479"/>
            <a:ext cx="5840730" cy="3387507"/>
          </a:xfrm>
          <a:prstGeom prst="rect">
            <a:avLst/>
          </a:prstGeom>
        </p:spPr>
      </p:pic>
      <p:pic>
        <p:nvPicPr>
          <p:cNvPr id="20" name="图片 19">
            <a:extLst>
              <a:ext uri="{FF2B5EF4-FFF2-40B4-BE49-F238E27FC236}">
                <a16:creationId xmlns:a16="http://schemas.microsoft.com/office/drawing/2014/main" id="{13E9A0D1-E9A3-4676-A1D8-93E49771BCAD}"/>
              </a:ext>
            </a:extLst>
          </p:cNvPr>
          <p:cNvPicPr>
            <a:picLocks noChangeAspect="1"/>
          </p:cNvPicPr>
          <p:nvPr/>
        </p:nvPicPr>
        <p:blipFill rotWithShape="1">
          <a:blip r:embed="rId4"/>
          <a:srcRect b="8741"/>
          <a:stretch/>
        </p:blipFill>
        <p:spPr>
          <a:xfrm>
            <a:off x="5743575" y="2335407"/>
            <a:ext cx="6374130" cy="3341579"/>
          </a:xfrm>
          <a:prstGeom prst="rect">
            <a:avLst/>
          </a:prstGeom>
        </p:spPr>
      </p:pic>
      <p:sp>
        <p:nvSpPr>
          <p:cNvPr id="2" name="文本框 1">
            <a:extLst>
              <a:ext uri="{FF2B5EF4-FFF2-40B4-BE49-F238E27FC236}">
                <a16:creationId xmlns:a16="http://schemas.microsoft.com/office/drawing/2014/main" id="{CAB07C7D-9E90-401A-9A29-8ED79DDF0A3F}"/>
              </a:ext>
            </a:extLst>
          </p:cNvPr>
          <p:cNvSpPr txBox="1"/>
          <p:nvPr/>
        </p:nvSpPr>
        <p:spPr>
          <a:xfrm>
            <a:off x="1623060" y="5844555"/>
            <a:ext cx="2537460"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B-TWT 0</a:t>
            </a:r>
            <a:r>
              <a:rPr lang="zh-CN" altLang="en-US" sz="1200" b="1" spc="100" dirty="0">
                <a:latin typeface="思源黑体 CN Normal" panose="020B0400000000000000" pitchFamily="34" charset="-122"/>
                <a:ea typeface="思源黑体 CN Normal" panose="020B0400000000000000" pitchFamily="34" charset="-122"/>
              </a:rPr>
              <a:t>组的调度效率的限制</a:t>
            </a:r>
            <a:r>
              <a:rPr lang="en-US" altLang="zh-CN" sz="1200" b="1" spc="100" dirty="0">
                <a:latin typeface="思源黑体 CN Normal" panose="020B0400000000000000" pitchFamily="34" charset="-122"/>
                <a:ea typeface="思源黑体 CN Normal" panose="020B0400000000000000" pitchFamily="34" charset="-122"/>
              </a:rPr>
              <a:t> </a:t>
            </a:r>
            <a:endParaRPr lang="zh-CN" altLang="en-US" sz="1200" b="1" spc="100" dirty="0">
              <a:latin typeface="思源黑体 CN Normal" panose="020B0400000000000000" pitchFamily="34" charset="-122"/>
              <a:ea typeface="思源黑体 CN Normal" panose="020B0400000000000000" pitchFamily="34" charset="-122"/>
            </a:endParaRPr>
          </a:p>
        </p:txBody>
      </p:sp>
      <p:sp>
        <p:nvSpPr>
          <p:cNvPr id="22" name="文本框 21">
            <a:extLst>
              <a:ext uri="{FF2B5EF4-FFF2-40B4-BE49-F238E27FC236}">
                <a16:creationId xmlns:a16="http://schemas.microsoft.com/office/drawing/2014/main" id="{343F4220-C53B-4306-8795-17D5D8B95110}"/>
              </a:ext>
            </a:extLst>
          </p:cNvPr>
          <p:cNvSpPr txBox="1"/>
          <p:nvPr/>
        </p:nvSpPr>
        <p:spPr>
          <a:xfrm>
            <a:off x="7879080" y="5764852"/>
            <a:ext cx="3253740"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OPS</a:t>
            </a:r>
            <a:r>
              <a:rPr lang="zh-CN" altLang="en-US" sz="1200" b="1" spc="100" dirty="0">
                <a:latin typeface="思源黑体 CN Normal" panose="020B0400000000000000" pitchFamily="34" charset="-122"/>
                <a:ea typeface="思源黑体 CN Normal" panose="020B0400000000000000" pitchFamily="34" charset="-122"/>
              </a:rPr>
              <a:t>功能优化</a:t>
            </a:r>
            <a:r>
              <a:rPr lang="en-US" altLang="zh-CN" sz="1200" b="1" spc="100" dirty="0">
                <a:latin typeface="思源黑体 CN Normal" panose="020B0400000000000000" pitchFamily="34" charset="-122"/>
                <a:ea typeface="思源黑体 CN Normal" panose="020B0400000000000000" pitchFamily="34" charset="-122"/>
              </a:rPr>
              <a:t>b-TWT0</a:t>
            </a:r>
            <a:r>
              <a:rPr lang="zh-CN" altLang="en-US" sz="1200" b="1" spc="100" dirty="0">
                <a:latin typeface="思源黑体 CN Normal" panose="020B0400000000000000" pitchFamily="34" charset="-122"/>
                <a:ea typeface="思源黑体 CN Normal" panose="020B0400000000000000" pitchFamily="34" charset="-122"/>
              </a:rPr>
              <a:t>组存在的调度效率</a:t>
            </a:r>
            <a:r>
              <a:rPr lang="en-US" altLang="zh-CN" sz="1200" b="1" spc="100" dirty="0">
                <a:latin typeface="思源黑体 CN Normal" panose="020B0400000000000000" pitchFamily="34" charset="-122"/>
                <a:ea typeface="思源黑体 CN Normal" panose="020B0400000000000000" pitchFamily="34" charset="-122"/>
              </a:rPr>
              <a:t> </a:t>
            </a:r>
            <a:endParaRPr lang="zh-CN" altLang="en-US" sz="1200" b="1" spc="100" dirty="0">
              <a:latin typeface="思源黑体 CN Normal" panose="020B0400000000000000" pitchFamily="34" charset="-122"/>
              <a:ea typeface="思源黑体 CN Normal" panose="020B0400000000000000" pitchFamily="34" charset="-122"/>
            </a:endParaRPr>
          </a:p>
        </p:txBody>
      </p:sp>
      <p:sp>
        <p:nvSpPr>
          <p:cNvPr id="23" name="日期占位符 16">
            <a:extLst>
              <a:ext uri="{FF2B5EF4-FFF2-40B4-BE49-F238E27FC236}">
                <a16:creationId xmlns:a16="http://schemas.microsoft.com/office/drawing/2014/main" id="{726FF6E9-37D0-43A5-A3E0-A79918322586}"/>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2590603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61</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093148"/>
            <a:ext cx="3186340" cy="516968"/>
          </a:xfrm>
        </p:spPr>
        <p:txBody>
          <a:bodyPr>
            <a:normAutofit/>
          </a:bodyPr>
          <a:lstStyle/>
          <a:p>
            <a:r>
              <a:rPr lang="zh-CN" altLang="en-US" sz="2300" b="1" dirty="0">
                <a:latin typeface="思源黑体 CN Heavy"/>
                <a:cs typeface="Times New Roman" panose="02020603050405020304" pitchFamily="18" charset="0"/>
              </a:rPr>
              <a:t>空间复用技术</a:t>
            </a:r>
          </a:p>
        </p:txBody>
      </p:sp>
      <p:pic>
        <p:nvPicPr>
          <p:cNvPr id="23" name="图片 22">
            <a:extLst>
              <a:ext uri="{FF2B5EF4-FFF2-40B4-BE49-F238E27FC236}">
                <a16:creationId xmlns:a16="http://schemas.microsoft.com/office/drawing/2014/main" id="{9CDFB422-9648-4C3F-95AE-7EFDA3FC6EFE}"/>
              </a:ext>
            </a:extLst>
          </p:cNvPr>
          <p:cNvPicPr>
            <a:picLocks noChangeAspect="1"/>
          </p:cNvPicPr>
          <p:nvPr/>
        </p:nvPicPr>
        <p:blipFill rotWithShape="1">
          <a:blip r:embed="rId3"/>
          <a:srcRect l="98" t="-213" r="6681" b="11422"/>
          <a:stretch/>
        </p:blipFill>
        <p:spPr>
          <a:xfrm>
            <a:off x="40640" y="1929856"/>
            <a:ext cx="6845343" cy="3834993"/>
          </a:xfrm>
          <a:prstGeom prst="rect">
            <a:avLst/>
          </a:prstGeom>
        </p:spPr>
      </p:pic>
      <p:sp>
        <p:nvSpPr>
          <p:cNvPr id="3" name="文本框 2">
            <a:extLst>
              <a:ext uri="{FF2B5EF4-FFF2-40B4-BE49-F238E27FC236}">
                <a16:creationId xmlns:a16="http://schemas.microsoft.com/office/drawing/2014/main" id="{E7C63C65-216E-4351-8358-87314BA454AD}"/>
              </a:ext>
            </a:extLst>
          </p:cNvPr>
          <p:cNvSpPr txBox="1"/>
          <p:nvPr/>
        </p:nvSpPr>
        <p:spPr>
          <a:xfrm>
            <a:off x="2040276" y="5888394"/>
            <a:ext cx="2846070" cy="308995"/>
          </a:xfrm>
          <a:prstGeom prst="rect">
            <a:avLst/>
          </a:prstGeom>
          <a:noFill/>
        </p:spPr>
        <p:txBody>
          <a:bodyPr wrap="square" rtlCol="0">
            <a:spAutoFit/>
          </a:bodyPr>
          <a:lstStyle/>
          <a:p>
            <a:pPr algn="just" hangingPunct="0">
              <a:lnSpc>
                <a:spcPct val="130000"/>
              </a:lnSpc>
            </a:pPr>
            <a:r>
              <a:rPr lang="zh-CN" altLang="en-US" sz="1200" b="1" spc="100" dirty="0">
                <a:latin typeface="思源黑体 CN Normal" panose="020B0400000000000000" pitchFamily="34" charset="-122"/>
                <a:ea typeface="思源黑体 CN Normal" panose="020B0400000000000000" pitchFamily="34" charset="-122"/>
              </a:rPr>
              <a:t>相同信道的</a:t>
            </a:r>
            <a:r>
              <a:rPr lang="en-US" altLang="zh-CN" sz="1200" b="1" spc="100" dirty="0">
                <a:latin typeface="思源黑体 CN Normal" panose="020B0400000000000000" pitchFamily="34" charset="-122"/>
                <a:ea typeface="思源黑体 CN Normal" panose="020B0400000000000000" pitchFamily="34" charset="-122"/>
              </a:rPr>
              <a:t>BSS</a:t>
            </a:r>
            <a:r>
              <a:rPr lang="zh-CN" altLang="en-US" sz="1200" b="1" spc="100" dirty="0">
                <a:latin typeface="思源黑体 CN Normal" panose="020B0400000000000000" pitchFamily="34" charset="-122"/>
                <a:ea typeface="思源黑体 CN Normal" panose="020B0400000000000000" pitchFamily="34" charset="-122"/>
              </a:rPr>
              <a:t>带来的信号重叠区域</a:t>
            </a:r>
          </a:p>
        </p:txBody>
      </p:sp>
      <p:sp>
        <p:nvSpPr>
          <p:cNvPr id="24" name="矩形: 圆角 23">
            <a:extLst>
              <a:ext uri="{FF2B5EF4-FFF2-40B4-BE49-F238E27FC236}">
                <a16:creationId xmlns:a16="http://schemas.microsoft.com/office/drawing/2014/main" id="{15F303C3-1C28-49CB-956E-B09837A05D8A}"/>
              </a:ext>
            </a:extLst>
          </p:cNvPr>
          <p:cNvSpPr/>
          <p:nvPr/>
        </p:nvSpPr>
        <p:spPr>
          <a:xfrm>
            <a:off x="7300576" y="1939720"/>
            <a:ext cx="4533073" cy="3959591"/>
          </a:xfrm>
          <a:prstGeom prst="roundRect">
            <a:avLst/>
          </a:prstGeom>
          <a:solidFill>
            <a:schemeClr val="accent1">
              <a:lumMod val="75000"/>
            </a:schemeClr>
          </a:solidFill>
          <a:ln w="12700" cap="flat" cmpd="sng" algn="ctr">
            <a:noFill/>
            <a:prstDash val="solid"/>
            <a:miter lim="800000"/>
          </a:ln>
          <a:effectLst/>
        </p:spPr>
        <p:txBody>
          <a:bodyPr rtlCol="0" anchor="ctr"/>
          <a:lstStyle/>
          <a:p>
            <a:pPr lvl="0">
              <a:lnSpc>
                <a:spcPct val="150000"/>
              </a:lnSpc>
            </a:pPr>
            <a:r>
              <a:rPr lang="en-US" altLang="zh-CN" sz="1600" b="1" dirty="0">
                <a:solidFill>
                  <a:prstClr val="black"/>
                </a:solidFill>
                <a:latin typeface="Calibri"/>
                <a:ea typeface="微软雅黑" panose="020B0503020204020204" pitchFamily="34" charset="-122"/>
              </a:rPr>
              <a:t>Wi</a:t>
            </a:r>
            <a:r>
              <a:rPr lang="zh-CN" altLang="en-US" sz="1600" b="1" dirty="0">
                <a:solidFill>
                  <a:prstClr val="black"/>
                </a:solidFill>
                <a:latin typeface="Calibri"/>
                <a:ea typeface="微软雅黑" panose="020B0503020204020204" pitchFamily="34" charset="-122"/>
              </a:rPr>
              <a:t>－</a:t>
            </a:r>
            <a:r>
              <a:rPr lang="en-US" altLang="zh-CN" sz="1600" b="1" dirty="0">
                <a:solidFill>
                  <a:prstClr val="black"/>
                </a:solidFill>
                <a:latin typeface="Calibri"/>
                <a:ea typeface="微软雅黑" panose="020B0503020204020204" pitchFamily="34" charset="-122"/>
              </a:rPr>
              <a:t>Fi</a:t>
            </a:r>
            <a:r>
              <a:rPr lang="zh-CN" altLang="en-US" sz="1400" b="1" dirty="0">
                <a:solidFill>
                  <a:prstClr val="black"/>
                </a:solidFill>
                <a:latin typeface="Calibri"/>
                <a:ea typeface="微软雅黑" panose="020B0503020204020204" pitchFamily="34" charset="-122"/>
              </a:rPr>
              <a:t>６</a:t>
            </a:r>
            <a:r>
              <a:rPr lang="zh-CN" altLang="en-US" sz="1600" b="1" dirty="0">
                <a:solidFill>
                  <a:prstClr val="black"/>
                </a:solidFill>
                <a:latin typeface="Calibri"/>
                <a:ea typeface="微软雅黑" panose="020B0503020204020204" pitchFamily="34" charset="-122"/>
              </a:rPr>
              <a:t>引入的新技术</a:t>
            </a:r>
            <a:r>
              <a:rPr lang="en-US" altLang="zh-CN" sz="1600" b="1" dirty="0">
                <a:solidFill>
                  <a:prstClr val="black"/>
                </a:solidFill>
                <a:latin typeface="Calibri"/>
                <a:ea typeface="微软雅黑" panose="020B0503020204020204" pitchFamily="34" charset="-122"/>
              </a:rPr>
              <a:t>OFDMA</a:t>
            </a:r>
            <a:r>
              <a:rPr lang="zh-CN" altLang="en-US" sz="1600" b="1" dirty="0">
                <a:solidFill>
                  <a:prstClr val="black"/>
                </a:solidFill>
                <a:latin typeface="Calibri"/>
                <a:ea typeface="微软雅黑" panose="020B0503020204020204" pitchFamily="34" charset="-122"/>
              </a:rPr>
              <a:t>，支持</a:t>
            </a:r>
            <a:r>
              <a:rPr lang="en-US" altLang="zh-CN" sz="1600" b="1" dirty="0">
                <a:solidFill>
                  <a:prstClr val="black"/>
                </a:solidFill>
                <a:latin typeface="Calibri"/>
                <a:ea typeface="微软雅黑" panose="020B0503020204020204" pitchFamily="34" charset="-122"/>
              </a:rPr>
              <a:t>AP</a:t>
            </a:r>
            <a:r>
              <a:rPr lang="zh-CN" altLang="en-US" sz="1600" b="1" dirty="0">
                <a:solidFill>
                  <a:prstClr val="black"/>
                </a:solidFill>
                <a:latin typeface="Calibri"/>
                <a:ea typeface="微软雅黑" panose="020B0503020204020204" pitchFamily="34" charset="-122"/>
              </a:rPr>
              <a:t>在同一信道上给不同终端分配资源单位，使得它们在相同信道上能同时传送数据。</a:t>
            </a:r>
            <a:r>
              <a:rPr lang="zh-CN" altLang="en-US" sz="1600" dirty="0">
                <a:solidFill>
                  <a:schemeClr val="bg1"/>
                </a:solidFill>
                <a:latin typeface="Calibri"/>
                <a:ea typeface="微软雅黑" panose="020B0503020204020204" pitchFamily="34" charset="-122"/>
              </a:rPr>
              <a:t>但对于有限距离的空间内多个</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并行工作的场景，</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相互之间不能协同资源单位的分配，不同</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给终端分配的资源单位在信道上可能有冲突。为了提高多</a:t>
            </a:r>
            <a:r>
              <a:rPr lang="en-US" altLang="zh-CN" sz="1600" dirty="0">
                <a:solidFill>
                  <a:schemeClr val="bg1"/>
                </a:solidFill>
                <a:latin typeface="Calibri"/>
                <a:ea typeface="微软雅黑" panose="020B0503020204020204" pitchFamily="34" charset="-122"/>
              </a:rPr>
              <a:t>AP</a:t>
            </a:r>
            <a:r>
              <a:rPr lang="zh-CN" altLang="en-US" sz="1600" dirty="0">
                <a:solidFill>
                  <a:schemeClr val="bg1"/>
                </a:solidFill>
                <a:latin typeface="Calibri"/>
                <a:ea typeface="微软雅黑" panose="020B0503020204020204" pitchFamily="34" charset="-122"/>
              </a:rPr>
              <a:t>在相同的空间范围内传送数据的效率和性能，减少</a:t>
            </a:r>
            <a:r>
              <a:rPr lang="en-US" altLang="zh-CN" sz="1600" dirty="0">
                <a:solidFill>
                  <a:schemeClr val="bg1"/>
                </a:solidFill>
                <a:latin typeface="Calibri"/>
                <a:ea typeface="微软雅黑" panose="020B0503020204020204" pitchFamily="34" charset="-122"/>
              </a:rPr>
              <a:t>OBSS</a:t>
            </a:r>
            <a:r>
              <a:rPr lang="zh-CN" altLang="en-US" sz="1600" dirty="0">
                <a:solidFill>
                  <a:schemeClr val="bg1"/>
                </a:solidFill>
                <a:latin typeface="Calibri"/>
                <a:ea typeface="微软雅黑" panose="020B0503020204020204" pitchFamily="34" charset="-122"/>
              </a:rPr>
              <a:t>带来的干扰，</a:t>
            </a:r>
            <a:r>
              <a:rPr lang="en-US" altLang="zh-CN" sz="1600" dirty="0">
                <a:solidFill>
                  <a:schemeClr val="bg1"/>
                </a:solidFill>
                <a:latin typeface="Calibri"/>
                <a:ea typeface="微软雅黑" panose="020B0503020204020204" pitchFamily="34" charset="-122"/>
              </a:rPr>
              <a:t>Wi</a:t>
            </a:r>
            <a:r>
              <a:rPr lang="zh-CN" altLang="en-US" sz="1600" dirty="0">
                <a:solidFill>
                  <a:schemeClr val="bg1"/>
                </a:solidFill>
                <a:latin typeface="Calibri"/>
                <a:ea typeface="微软雅黑" panose="020B0503020204020204" pitchFamily="34" charset="-122"/>
              </a:rPr>
              <a:t>－</a:t>
            </a:r>
            <a:r>
              <a:rPr lang="en-US" altLang="zh-CN" sz="1600" dirty="0">
                <a:solidFill>
                  <a:schemeClr val="bg1"/>
                </a:solidFill>
                <a:latin typeface="Calibri"/>
                <a:ea typeface="微软雅黑" panose="020B0503020204020204" pitchFamily="34" charset="-122"/>
              </a:rPr>
              <a:t>Fi</a:t>
            </a:r>
            <a:r>
              <a:rPr lang="zh-CN" altLang="en-US" sz="1400" dirty="0">
                <a:solidFill>
                  <a:schemeClr val="bg1"/>
                </a:solidFill>
                <a:latin typeface="Calibri"/>
                <a:ea typeface="微软雅黑" panose="020B0503020204020204" pitchFamily="34" charset="-122"/>
              </a:rPr>
              <a:t>６</a:t>
            </a:r>
            <a:r>
              <a:rPr lang="zh-CN" altLang="en-US" sz="1600" dirty="0">
                <a:solidFill>
                  <a:schemeClr val="bg1"/>
                </a:solidFill>
                <a:latin typeface="Calibri"/>
                <a:ea typeface="微软雅黑" panose="020B0503020204020204" pitchFamily="34" charset="-122"/>
              </a:rPr>
              <a:t>提供的新技术称为空间复用（</a:t>
            </a:r>
            <a:r>
              <a:rPr lang="en-US" altLang="zh-CN" sz="1600" dirty="0">
                <a:solidFill>
                  <a:schemeClr val="bg1"/>
                </a:solidFill>
                <a:latin typeface="Calibri"/>
                <a:ea typeface="微软雅黑" panose="020B0503020204020204" pitchFamily="34" charset="-122"/>
              </a:rPr>
              <a:t>SR</a:t>
            </a:r>
            <a:r>
              <a:rPr lang="zh-CN" altLang="en-US" sz="1600" dirty="0">
                <a:solidFill>
                  <a:schemeClr val="bg1"/>
                </a:solidFill>
                <a:latin typeface="Calibri"/>
                <a:ea typeface="微软雅黑" panose="020B0503020204020204" pitchFamily="34" charset="-122"/>
              </a:rPr>
              <a:t>）技术。　</a:t>
            </a:r>
            <a:endParaRPr lang="en-US" altLang="zh-CN" sz="1600" dirty="0">
              <a:solidFill>
                <a:schemeClr val="bg1"/>
              </a:solidFill>
              <a:latin typeface="Calibri"/>
              <a:ea typeface="微软雅黑" panose="020B0503020204020204" pitchFamily="34" charset="-122"/>
            </a:endParaRPr>
          </a:p>
        </p:txBody>
      </p:sp>
      <p:sp>
        <p:nvSpPr>
          <p:cNvPr id="14" name="日期占位符 16">
            <a:extLst>
              <a:ext uri="{FF2B5EF4-FFF2-40B4-BE49-F238E27FC236}">
                <a16:creationId xmlns:a16="http://schemas.microsoft.com/office/drawing/2014/main" id="{8EECD835-7A64-4873-9C2F-526EA52B5023}"/>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4512210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62</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4135" y="1093148"/>
            <a:ext cx="3186340" cy="516968"/>
          </a:xfrm>
        </p:spPr>
        <p:txBody>
          <a:bodyPr>
            <a:normAutofit/>
          </a:bodyPr>
          <a:lstStyle/>
          <a:p>
            <a:r>
              <a:rPr lang="zh-CN" altLang="en-US" sz="2300" b="1" dirty="0">
                <a:latin typeface="思源黑体 CN Heavy"/>
                <a:cs typeface="Times New Roman" panose="02020603050405020304" pitchFamily="18" charset="0"/>
              </a:rPr>
              <a:t>空间复用技术</a:t>
            </a:r>
          </a:p>
        </p:txBody>
      </p:sp>
      <p:pic>
        <p:nvPicPr>
          <p:cNvPr id="15" name="图片 14">
            <a:extLst>
              <a:ext uri="{FF2B5EF4-FFF2-40B4-BE49-F238E27FC236}">
                <a16:creationId xmlns:a16="http://schemas.microsoft.com/office/drawing/2014/main" id="{8DB16749-9A21-41AB-A050-815ADE3EE05B}"/>
              </a:ext>
            </a:extLst>
          </p:cNvPr>
          <p:cNvPicPr>
            <a:picLocks noChangeAspect="1"/>
          </p:cNvPicPr>
          <p:nvPr/>
        </p:nvPicPr>
        <p:blipFill>
          <a:blip r:embed="rId3"/>
          <a:stretch>
            <a:fillRect/>
          </a:stretch>
        </p:blipFill>
        <p:spPr>
          <a:xfrm>
            <a:off x="5280660" y="1068114"/>
            <a:ext cx="6820812" cy="5276806"/>
          </a:xfrm>
          <a:prstGeom prst="rect">
            <a:avLst/>
          </a:prstGeom>
        </p:spPr>
      </p:pic>
      <p:sp>
        <p:nvSpPr>
          <p:cNvPr id="16" name="矩形: 圆角 15">
            <a:extLst>
              <a:ext uri="{FF2B5EF4-FFF2-40B4-BE49-F238E27FC236}">
                <a16:creationId xmlns:a16="http://schemas.microsoft.com/office/drawing/2014/main" id="{EBB3AA91-4144-4541-B931-A9A16F3FA3DF}"/>
              </a:ext>
            </a:extLst>
          </p:cNvPr>
          <p:cNvSpPr/>
          <p:nvPr/>
        </p:nvSpPr>
        <p:spPr>
          <a:xfrm>
            <a:off x="90528" y="1859470"/>
            <a:ext cx="5190132" cy="2104696"/>
          </a:xfrm>
          <a:prstGeom prst="roundRect">
            <a:avLst/>
          </a:prstGeom>
          <a:solidFill>
            <a:schemeClr val="accent1">
              <a:lumMod val="75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在</a:t>
            </a:r>
            <a:r>
              <a:rPr kumimoji="0" lang="zh-CN" altLang="en-US" sz="1600" b="0" i="0" u="none" strike="noStrike" kern="0" cap="none" spc="0" normalizeH="0" baseline="0" noProof="0" dirty="0">
                <a:ln>
                  <a:noFill/>
                </a:ln>
                <a:solidFill>
                  <a:schemeClr val="bg1"/>
                </a:solidFill>
                <a:effectLst/>
                <a:uLnTx/>
                <a:uFillTx/>
                <a:latin typeface="Arial Black" panose="020B0A04020102020204" pitchFamily="34" charset="0"/>
                <a:ea typeface="微软雅黑" panose="020B0503020204020204" pitchFamily="34" charset="-122"/>
                <a:cs typeface="+mn-cs"/>
              </a:rPr>
              <a:t>（ａ）</a:t>
            </a: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中，相同信道并相邻的</a:t>
            </a:r>
            <a:r>
              <a:rPr kumimoji="0" lang="en-US" altLang="zh-CN"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１</a:t>
            </a: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和</a:t>
            </a:r>
            <a:r>
              <a:rPr kumimoji="0" lang="en-US" altLang="zh-CN"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２</a:t>
            </a: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，当</a:t>
            </a:r>
            <a:r>
              <a:rPr kumimoji="0" lang="en-US" altLang="zh-CN"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１</a:t>
            </a: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中的设备检测到</a:t>
            </a:r>
            <a:r>
              <a:rPr kumimoji="0" lang="en-US" altLang="zh-CN"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２</a:t>
            </a: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正在传输数据的时候，只能等待信道上的来自</a:t>
            </a:r>
            <a:r>
              <a:rPr kumimoji="0" lang="en-US" altLang="zh-CN"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２</a:t>
            </a: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的数据传输结束之后，才能再次在</a:t>
            </a:r>
            <a:r>
              <a:rPr kumimoji="0" lang="en-US" altLang="zh-CN"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DIFS</a:t>
            </a:r>
            <a:r>
              <a:rPr kumimoji="0" lang="zh-CN" altLang="en-US" sz="16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时间间隔后尝试发送数据。</a:t>
            </a:r>
          </a:p>
        </p:txBody>
      </p:sp>
      <p:sp>
        <p:nvSpPr>
          <p:cNvPr id="20" name="矩形: 圆角 19">
            <a:extLst>
              <a:ext uri="{FF2B5EF4-FFF2-40B4-BE49-F238E27FC236}">
                <a16:creationId xmlns:a16="http://schemas.microsoft.com/office/drawing/2014/main" id="{ADF3B58D-74EA-4212-A5F7-74FB118F4D01}"/>
              </a:ext>
            </a:extLst>
          </p:cNvPr>
          <p:cNvSpPr/>
          <p:nvPr/>
        </p:nvSpPr>
        <p:spPr>
          <a:xfrm>
            <a:off x="142036" y="4062392"/>
            <a:ext cx="5138624" cy="2333301"/>
          </a:xfrm>
          <a:prstGeom prst="roundRect">
            <a:avLst/>
          </a:prstGeom>
          <a:solidFill>
            <a:schemeClr val="accent2">
              <a:lumMod val="75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600" kern="0" dirty="0">
                <a:solidFill>
                  <a:schemeClr val="bg1"/>
                </a:solidFill>
                <a:latin typeface="Calibri"/>
                <a:ea typeface="微软雅黑" panose="020B0503020204020204" pitchFamily="34" charset="-122"/>
              </a:rPr>
              <a:t>在（ｂ）中，基于空间复用接入方式，当</a:t>
            </a:r>
            <a:r>
              <a:rPr lang="en-US" altLang="zh-CN" sz="1600" kern="0" dirty="0">
                <a:solidFill>
                  <a:schemeClr val="bg1"/>
                </a:solidFill>
                <a:latin typeface="Calibri"/>
                <a:ea typeface="微软雅黑" panose="020B0503020204020204" pitchFamily="34" charset="-122"/>
              </a:rPr>
              <a:t>BSS</a:t>
            </a:r>
            <a:r>
              <a:rPr lang="zh-CN" altLang="en-US" sz="1400" kern="0" dirty="0">
                <a:solidFill>
                  <a:schemeClr val="bg1"/>
                </a:solidFill>
                <a:latin typeface="Calibri"/>
                <a:ea typeface="微软雅黑" panose="020B0503020204020204" pitchFamily="34" charset="-122"/>
              </a:rPr>
              <a:t>２</a:t>
            </a:r>
            <a:r>
              <a:rPr lang="zh-CN" altLang="en-US" sz="1600" kern="0" dirty="0">
                <a:solidFill>
                  <a:schemeClr val="bg1"/>
                </a:solidFill>
                <a:latin typeface="Calibri"/>
                <a:ea typeface="微软雅黑" panose="020B0503020204020204" pitchFamily="34" charset="-122"/>
              </a:rPr>
              <a:t>中正在传送数据的时候，</a:t>
            </a:r>
            <a:r>
              <a:rPr lang="en-US" altLang="zh-CN" sz="1600" kern="0" dirty="0">
                <a:solidFill>
                  <a:schemeClr val="bg1"/>
                </a:solidFill>
                <a:latin typeface="Calibri"/>
                <a:ea typeface="微软雅黑" panose="020B0503020204020204" pitchFamily="34" charset="-122"/>
              </a:rPr>
              <a:t>BSS</a:t>
            </a:r>
            <a:r>
              <a:rPr lang="zh-CN" altLang="en-US" sz="1400" kern="0" dirty="0">
                <a:solidFill>
                  <a:schemeClr val="bg1"/>
                </a:solidFill>
                <a:latin typeface="Calibri"/>
                <a:ea typeface="微软雅黑" panose="020B0503020204020204" pitchFamily="34" charset="-122"/>
              </a:rPr>
              <a:t>１</a:t>
            </a:r>
            <a:r>
              <a:rPr lang="zh-CN" altLang="en-US" sz="1600" kern="0" dirty="0">
                <a:solidFill>
                  <a:schemeClr val="bg1"/>
                </a:solidFill>
                <a:latin typeface="Calibri"/>
                <a:ea typeface="微软雅黑" panose="020B0503020204020204" pitchFamily="34" charset="-122"/>
              </a:rPr>
              <a:t>内的设备在检查</a:t>
            </a:r>
            <a:r>
              <a:rPr lang="en-US" altLang="zh-CN" sz="1600" kern="0" dirty="0">
                <a:solidFill>
                  <a:schemeClr val="bg1"/>
                </a:solidFill>
                <a:latin typeface="Calibri"/>
                <a:ea typeface="微软雅黑" panose="020B0503020204020204" pitchFamily="34" charset="-122"/>
              </a:rPr>
              <a:t>BSS</a:t>
            </a:r>
            <a:r>
              <a:rPr lang="zh-CN" altLang="en-US" sz="1400" kern="0" dirty="0">
                <a:solidFill>
                  <a:schemeClr val="bg1"/>
                </a:solidFill>
                <a:latin typeface="Calibri"/>
                <a:ea typeface="微软雅黑" panose="020B0503020204020204" pitchFamily="34" charset="-122"/>
              </a:rPr>
              <a:t>２</a:t>
            </a:r>
            <a:r>
              <a:rPr lang="zh-CN" altLang="en-US" sz="1600" kern="0" dirty="0">
                <a:solidFill>
                  <a:schemeClr val="bg1"/>
                </a:solidFill>
                <a:latin typeface="Calibri"/>
                <a:ea typeface="微软雅黑" panose="020B0503020204020204" pitchFamily="34" charset="-122"/>
              </a:rPr>
              <a:t>的信号强度低于一定门限后，可以直接使用当前信道发送数据和完成确认，因而这种情况在物理空间中形成了空间资源复用，解决了重叠部署区域下的设备性能下降的问题，从而提高了频谱利用率和数据传送性能</a:t>
            </a:r>
          </a:p>
        </p:txBody>
      </p:sp>
      <p:sp>
        <p:nvSpPr>
          <p:cNvPr id="14" name="日期占位符 16">
            <a:extLst>
              <a:ext uri="{FF2B5EF4-FFF2-40B4-BE49-F238E27FC236}">
                <a16:creationId xmlns:a16="http://schemas.microsoft.com/office/drawing/2014/main" id="{621ECC5A-D4EC-4572-84CA-FACDD7691D00}"/>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502891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63</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3186340" cy="516968"/>
          </a:xfrm>
        </p:spPr>
        <p:txBody>
          <a:bodyPr>
            <a:normAutofit/>
          </a:bodyPr>
          <a:lstStyle/>
          <a:p>
            <a:r>
              <a:rPr lang="zh-CN" altLang="en-US" sz="2300" b="1" dirty="0">
                <a:latin typeface="思源黑体 CN Heavy"/>
                <a:cs typeface="Times New Roman" panose="02020603050405020304" pitchFamily="18" charset="0"/>
              </a:rPr>
              <a:t>空间复用关键技术</a:t>
            </a:r>
          </a:p>
        </p:txBody>
      </p:sp>
      <p:pic>
        <p:nvPicPr>
          <p:cNvPr id="22" name="图片 21">
            <a:extLst>
              <a:ext uri="{FF2B5EF4-FFF2-40B4-BE49-F238E27FC236}">
                <a16:creationId xmlns:a16="http://schemas.microsoft.com/office/drawing/2014/main" id="{70CC5970-BB5B-45AF-BC8B-897E6139AA2D}"/>
              </a:ext>
            </a:extLst>
          </p:cNvPr>
          <p:cNvPicPr>
            <a:picLocks noChangeAspect="1"/>
          </p:cNvPicPr>
          <p:nvPr/>
        </p:nvPicPr>
        <p:blipFill rotWithShape="1">
          <a:blip r:embed="rId3"/>
          <a:srcRect b="5380"/>
          <a:stretch/>
        </p:blipFill>
        <p:spPr>
          <a:xfrm>
            <a:off x="4038600" y="1093149"/>
            <a:ext cx="7991475" cy="4919032"/>
          </a:xfrm>
          <a:prstGeom prst="rect">
            <a:avLst/>
          </a:prstGeom>
        </p:spPr>
      </p:pic>
      <p:sp>
        <p:nvSpPr>
          <p:cNvPr id="2" name="文本框 1">
            <a:extLst>
              <a:ext uri="{FF2B5EF4-FFF2-40B4-BE49-F238E27FC236}">
                <a16:creationId xmlns:a16="http://schemas.microsoft.com/office/drawing/2014/main" id="{D795415E-65E5-4AB5-B9B2-C386C5876E85}"/>
              </a:ext>
            </a:extLst>
          </p:cNvPr>
          <p:cNvSpPr txBox="1"/>
          <p:nvPr/>
        </p:nvSpPr>
        <p:spPr>
          <a:xfrm>
            <a:off x="6895622" y="6050599"/>
            <a:ext cx="2515555" cy="345094"/>
          </a:xfrm>
          <a:prstGeom prst="rect">
            <a:avLst/>
          </a:prstGeom>
          <a:noFill/>
        </p:spPr>
        <p:txBody>
          <a:bodyPr wrap="square" rtlCol="0">
            <a:spAutoFit/>
          </a:bodyPr>
          <a:lstStyle/>
          <a:p>
            <a:pPr algn="just" hangingPunct="0">
              <a:lnSpc>
                <a:spcPct val="130000"/>
              </a:lnSpc>
            </a:pPr>
            <a:r>
              <a:rPr lang="zh-CN" altLang="en-US" sz="1400" spc="100" dirty="0">
                <a:latin typeface="思源黑体 CN Normal" panose="020B0400000000000000" pitchFamily="34" charset="-122"/>
                <a:ea typeface="思源黑体 CN Normal" panose="020B0400000000000000" pitchFamily="34" charset="-122"/>
              </a:rPr>
              <a:t>空间复用技术工作流程图</a:t>
            </a:r>
          </a:p>
        </p:txBody>
      </p:sp>
      <p:sp>
        <p:nvSpPr>
          <p:cNvPr id="3" name="矩形 2">
            <a:extLst>
              <a:ext uri="{FF2B5EF4-FFF2-40B4-BE49-F238E27FC236}">
                <a16:creationId xmlns:a16="http://schemas.microsoft.com/office/drawing/2014/main" id="{DF87DDCD-A4B0-4CE0-A92D-B5D487B8B938}"/>
              </a:ext>
            </a:extLst>
          </p:cNvPr>
          <p:cNvSpPr/>
          <p:nvPr/>
        </p:nvSpPr>
        <p:spPr>
          <a:xfrm>
            <a:off x="499867" y="2318148"/>
            <a:ext cx="2954655" cy="1675459"/>
          </a:xfrm>
          <a:prstGeom prst="rect">
            <a:avLst/>
          </a:prstGeom>
        </p:spPr>
        <p:txBody>
          <a:bodyPr wrap="none">
            <a:spAutoFit/>
          </a:bodyPr>
          <a:lstStyle/>
          <a:p>
            <a:pPr lvl="0">
              <a:lnSpc>
                <a:spcPct val="200000"/>
              </a:lnSpc>
              <a:defRPr/>
            </a:pPr>
            <a:r>
              <a:rPr lang="zh-CN" altLang="en-US" b="1" kern="0" dirty="0">
                <a:solidFill>
                  <a:prstClr val="black">
                    <a:lumMod val="65000"/>
                    <a:lumOff val="35000"/>
                  </a:prstClr>
                </a:solidFill>
                <a:latin typeface="Calibri"/>
                <a:ea typeface="微软雅黑" panose="020B0503020204020204" pitchFamily="34" charset="-122"/>
              </a:rPr>
              <a:t>（１）信号来源提前判断</a:t>
            </a:r>
            <a:endParaRPr lang="en-US" altLang="zh-CN" b="1" kern="0" dirty="0">
              <a:solidFill>
                <a:prstClr val="black">
                  <a:lumMod val="65000"/>
                  <a:lumOff val="35000"/>
                </a:prstClr>
              </a:solidFill>
              <a:latin typeface="Calibri"/>
              <a:ea typeface="微软雅黑" panose="020B0503020204020204" pitchFamily="34" charset="-122"/>
            </a:endParaRPr>
          </a:p>
          <a:p>
            <a:pPr>
              <a:lnSpc>
                <a:spcPct val="200000"/>
              </a:lnSpc>
              <a:defRPr/>
            </a:pPr>
            <a:r>
              <a:rPr lang="zh-CN" altLang="en-US" b="1" kern="0" dirty="0">
                <a:solidFill>
                  <a:prstClr val="black">
                    <a:lumMod val="65000"/>
                    <a:lumOff val="35000"/>
                  </a:prstClr>
                </a:solidFill>
                <a:latin typeface="Calibri"/>
                <a:ea typeface="微软雅黑" panose="020B0503020204020204" pitchFamily="34" charset="-122"/>
              </a:rPr>
              <a:t>（２）动态信号强度门限值</a:t>
            </a:r>
            <a:endParaRPr lang="en-US" altLang="zh-CN" b="1" kern="0" dirty="0">
              <a:solidFill>
                <a:prstClr val="black">
                  <a:lumMod val="65000"/>
                  <a:lumOff val="35000"/>
                </a:prstClr>
              </a:solidFill>
              <a:latin typeface="Calibri"/>
              <a:ea typeface="微软雅黑" panose="020B0503020204020204" pitchFamily="34" charset="-122"/>
            </a:endParaRPr>
          </a:p>
          <a:p>
            <a:pPr>
              <a:lnSpc>
                <a:spcPct val="200000"/>
              </a:lnSpc>
              <a:defRPr/>
            </a:pPr>
            <a:r>
              <a:rPr lang="zh-CN" altLang="en-US" b="1" kern="0" dirty="0">
                <a:solidFill>
                  <a:prstClr val="black">
                    <a:lumMod val="65000"/>
                    <a:lumOff val="35000"/>
                  </a:prstClr>
                </a:solidFill>
                <a:latin typeface="Calibri"/>
                <a:ea typeface="微软雅黑" panose="020B0503020204020204" pitchFamily="34" charset="-122"/>
              </a:rPr>
              <a:t>（３）两个网络分配矢量</a:t>
            </a:r>
            <a:endParaRPr lang="en-US" altLang="zh-CN" b="1" kern="0" dirty="0">
              <a:solidFill>
                <a:prstClr val="black">
                  <a:lumMod val="65000"/>
                  <a:lumOff val="35000"/>
                </a:prstClr>
              </a:solidFill>
              <a:latin typeface="Calibri"/>
              <a:ea typeface="微软雅黑" panose="020B0503020204020204" pitchFamily="34" charset="-122"/>
            </a:endParaRPr>
          </a:p>
        </p:txBody>
      </p:sp>
      <p:sp>
        <p:nvSpPr>
          <p:cNvPr id="14" name="日期占位符 16">
            <a:extLst>
              <a:ext uri="{FF2B5EF4-FFF2-40B4-BE49-F238E27FC236}">
                <a16:creationId xmlns:a16="http://schemas.microsoft.com/office/drawing/2014/main" id="{C760FE66-1B3C-4508-A964-76A29D2E6936}"/>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890770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64</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03960" y="1589368"/>
            <a:ext cx="3088640" cy="350352"/>
          </a:xfrm>
          <a:prstGeom prst="rect">
            <a:avLst/>
          </a:prstGeom>
          <a:noFill/>
        </p:spPr>
        <p:txBody>
          <a:bodyPr wrap="square" rtlCol="0">
            <a:spAutoFit/>
          </a:bodyPr>
          <a:lstStyle/>
          <a:p>
            <a:pPr algn="just" hangingPunct="0">
              <a:lnSpc>
                <a:spcPct val="130000"/>
              </a:lnSpc>
            </a:pPr>
            <a:r>
              <a:rPr lang="zh-CN" altLang="en-US" sz="1400" dirty="0"/>
              <a:t>空间复用关键技术</a:t>
            </a:r>
            <a:endParaRPr lang="zh-CN" altLang="en-US" sz="1400" b="1" spc="100" dirty="0">
              <a:ea typeface="思源黑体 CN Normal" panose="020B0400000000000000" pitchFamily="34" charset="-122"/>
            </a:endParaRP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3186340" cy="516968"/>
          </a:xfrm>
        </p:spPr>
        <p:txBody>
          <a:bodyPr>
            <a:normAutofit/>
          </a:bodyPr>
          <a:lstStyle/>
          <a:p>
            <a:r>
              <a:rPr lang="zh-CN" altLang="en-US" sz="2300" b="1" dirty="0">
                <a:latin typeface="思源黑体 CN Heavy"/>
                <a:cs typeface="Times New Roman" panose="02020603050405020304" pitchFamily="18" charset="0"/>
              </a:rPr>
              <a:t>信号来源提前判断</a:t>
            </a:r>
          </a:p>
        </p:txBody>
      </p:sp>
      <p:pic>
        <p:nvPicPr>
          <p:cNvPr id="15" name="图片 14">
            <a:extLst>
              <a:ext uri="{FF2B5EF4-FFF2-40B4-BE49-F238E27FC236}">
                <a16:creationId xmlns:a16="http://schemas.microsoft.com/office/drawing/2014/main" id="{5E2D75ED-D0E3-42CC-B89D-9A97F9C59691}"/>
              </a:ext>
            </a:extLst>
          </p:cNvPr>
          <p:cNvPicPr>
            <a:picLocks noChangeAspect="1"/>
          </p:cNvPicPr>
          <p:nvPr/>
        </p:nvPicPr>
        <p:blipFill rotWithShape="1">
          <a:blip r:embed="rId3"/>
          <a:srcRect b="17988"/>
          <a:stretch/>
        </p:blipFill>
        <p:spPr>
          <a:xfrm>
            <a:off x="4151809" y="907913"/>
            <a:ext cx="7952561" cy="1675459"/>
          </a:xfrm>
          <a:prstGeom prst="rect">
            <a:avLst/>
          </a:prstGeom>
        </p:spPr>
      </p:pic>
      <p:sp>
        <p:nvSpPr>
          <p:cNvPr id="9" name="文本框 8">
            <a:extLst>
              <a:ext uri="{FF2B5EF4-FFF2-40B4-BE49-F238E27FC236}">
                <a16:creationId xmlns:a16="http://schemas.microsoft.com/office/drawing/2014/main" id="{0FA7D178-ABD8-4750-9663-51DF1E5526B2}"/>
              </a:ext>
            </a:extLst>
          </p:cNvPr>
          <p:cNvSpPr txBox="1"/>
          <p:nvPr/>
        </p:nvSpPr>
        <p:spPr>
          <a:xfrm>
            <a:off x="7074215" y="2727155"/>
            <a:ext cx="2045970"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Wi-Fi6</a:t>
            </a:r>
            <a:r>
              <a:rPr lang="zh-CN" altLang="en-US" sz="1200" b="1" spc="100" dirty="0">
                <a:latin typeface="思源黑体 CN Normal" panose="020B0400000000000000" pitchFamily="34" charset="-122"/>
                <a:ea typeface="思源黑体 CN Normal" panose="020B0400000000000000" pitchFamily="34" charset="-122"/>
              </a:rPr>
              <a:t>的</a:t>
            </a:r>
            <a:r>
              <a:rPr lang="en-US" altLang="zh-CN" sz="1200" b="1" spc="100" dirty="0">
                <a:latin typeface="思源黑体 CN Normal" panose="020B0400000000000000" pitchFamily="34" charset="-122"/>
                <a:ea typeface="思源黑体 CN Normal" panose="020B0400000000000000" pitchFamily="34" charset="-122"/>
              </a:rPr>
              <a:t>HE PPDU</a:t>
            </a:r>
            <a:r>
              <a:rPr lang="zh-CN" altLang="en-US" sz="1200" b="1" spc="100" dirty="0">
                <a:latin typeface="思源黑体 CN Normal" panose="020B0400000000000000" pitchFamily="34" charset="-122"/>
                <a:ea typeface="思源黑体 CN Normal" panose="020B0400000000000000" pitchFamily="34" charset="-122"/>
              </a:rPr>
              <a:t>格式</a:t>
            </a:r>
          </a:p>
        </p:txBody>
      </p:sp>
      <p:pic>
        <p:nvPicPr>
          <p:cNvPr id="20" name="图片 19">
            <a:extLst>
              <a:ext uri="{FF2B5EF4-FFF2-40B4-BE49-F238E27FC236}">
                <a16:creationId xmlns:a16="http://schemas.microsoft.com/office/drawing/2014/main" id="{45969396-A790-4D80-B9D0-414FCC0AC256}"/>
              </a:ext>
            </a:extLst>
          </p:cNvPr>
          <p:cNvPicPr>
            <a:picLocks noChangeAspect="1"/>
          </p:cNvPicPr>
          <p:nvPr/>
        </p:nvPicPr>
        <p:blipFill rotWithShape="1">
          <a:blip r:embed="rId4"/>
          <a:srcRect b="31096"/>
          <a:stretch/>
        </p:blipFill>
        <p:spPr>
          <a:xfrm>
            <a:off x="1350520" y="3289563"/>
            <a:ext cx="9470004" cy="2521087"/>
          </a:xfrm>
          <a:prstGeom prst="rect">
            <a:avLst/>
          </a:prstGeom>
        </p:spPr>
      </p:pic>
      <p:sp>
        <p:nvSpPr>
          <p:cNvPr id="10" name="文本框 9">
            <a:extLst>
              <a:ext uri="{FF2B5EF4-FFF2-40B4-BE49-F238E27FC236}">
                <a16:creationId xmlns:a16="http://schemas.microsoft.com/office/drawing/2014/main" id="{FB30D2BE-F166-4A49-B77D-856C73660669}"/>
              </a:ext>
            </a:extLst>
          </p:cNvPr>
          <p:cNvSpPr txBox="1"/>
          <p:nvPr/>
        </p:nvSpPr>
        <p:spPr>
          <a:xfrm>
            <a:off x="4951569" y="5738406"/>
            <a:ext cx="2288860" cy="345094"/>
          </a:xfrm>
          <a:prstGeom prst="rect">
            <a:avLst/>
          </a:prstGeom>
          <a:noFill/>
        </p:spPr>
        <p:txBody>
          <a:bodyPr wrap="square" rtlCol="0">
            <a:spAutoFit/>
          </a:bodyPr>
          <a:lstStyle/>
          <a:p>
            <a:pPr algn="just" hangingPunct="0">
              <a:lnSpc>
                <a:spcPct val="130000"/>
              </a:lnSpc>
            </a:pPr>
            <a:r>
              <a:rPr lang="zh-CN" altLang="en-US" sz="1400" b="1" spc="100" dirty="0">
                <a:latin typeface="思源黑体 CN Normal" panose="020B0400000000000000" pitchFamily="34" charset="-122"/>
                <a:ea typeface="思源黑体 CN Normal" panose="020B0400000000000000" pitchFamily="34" charset="-122"/>
              </a:rPr>
              <a:t>相同</a:t>
            </a:r>
            <a:r>
              <a:rPr lang="en-US" altLang="zh-CN" sz="1400" b="1" spc="100" dirty="0">
                <a:latin typeface="思源黑体 CN Normal" panose="020B0400000000000000" pitchFamily="34" charset="-122"/>
                <a:ea typeface="思源黑体 CN Normal" panose="020B0400000000000000" pitchFamily="34" charset="-122"/>
              </a:rPr>
              <a:t>BSS</a:t>
            </a:r>
            <a:r>
              <a:rPr lang="zh-CN" altLang="en-US" sz="1400" b="1" spc="100" dirty="0">
                <a:latin typeface="思源黑体 CN Normal" panose="020B0400000000000000" pitchFamily="34" charset="-122"/>
                <a:ea typeface="思源黑体 CN Normal" panose="020B0400000000000000" pitchFamily="34" charset="-122"/>
              </a:rPr>
              <a:t>颜色的切换过程</a:t>
            </a:r>
          </a:p>
        </p:txBody>
      </p:sp>
      <p:sp>
        <p:nvSpPr>
          <p:cNvPr id="16" name="日期占位符 16">
            <a:extLst>
              <a:ext uri="{FF2B5EF4-FFF2-40B4-BE49-F238E27FC236}">
                <a16:creationId xmlns:a16="http://schemas.microsoft.com/office/drawing/2014/main" id="{E0FDF9A2-DBF7-4F7C-9E2B-B0D78A797514}"/>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051892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65</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2583770" cy="516968"/>
          </a:xfrm>
        </p:spPr>
        <p:txBody>
          <a:bodyPr>
            <a:normAutofit/>
          </a:bodyPr>
          <a:lstStyle/>
          <a:p>
            <a:r>
              <a:rPr lang="zh-CN" altLang="en-US" sz="2300" b="1" dirty="0">
                <a:latin typeface="思源黑体 CN Heavy"/>
                <a:cs typeface="Times New Roman" panose="02020603050405020304" pitchFamily="18" charset="0"/>
              </a:rPr>
              <a:t>多</a:t>
            </a:r>
            <a:r>
              <a:rPr lang="en-US" altLang="zh-CN" sz="2300" b="1" dirty="0">
                <a:latin typeface="思源黑体 CN Heavy"/>
                <a:cs typeface="Times New Roman" panose="02020603050405020304" pitchFamily="18" charset="0"/>
              </a:rPr>
              <a:t>BSSID</a:t>
            </a:r>
            <a:r>
              <a:rPr lang="zh-CN" altLang="en-US" sz="2300" b="1" dirty="0">
                <a:latin typeface="思源黑体 CN Heavy"/>
                <a:cs typeface="Times New Roman" panose="02020603050405020304" pitchFamily="18" charset="0"/>
              </a:rPr>
              <a:t>技术</a:t>
            </a:r>
          </a:p>
        </p:txBody>
      </p:sp>
      <p:pic>
        <p:nvPicPr>
          <p:cNvPr id="14" name="图片 13">
            <a:extLst>
              <a:ext uri="{FF2B5EF4-FFF2-40B4-BE49-F238E27FC236}">
                <a16:creationId xmlns:a16="http://schemas.microsoft.com/office/drawing/2014/main" id="{6EDD6D4C-CCDC-4A99-A801-A5D7C8376B8B}"/>
              </a:ext>
            </a:extLst>
          </p:cNvPr>
          <p:cNvPicPr>
            <a:picLocks noChangeAspect="1"/>
          </p:cNvPicPr>
          <p:nvPr/>
        </p:nvPicPr>
        <p:blipFill>
          <a:blip r:embed="rId3"/>
          <a:stretch>
            <a:fillRect/>
          </a:stretch>
        </p:blipFill>
        <p:spPr>
          <a:xfrm>
            <a:off x="4038600" y="880116"/>
            <a:ext cx="8153400" cy="5476231"/>
          </a:xfrm>
          <a:prstGeom prst="rect">
            <a:avLst/>
          </a:prstGeom>
        </p:spPr>
      </p:pic>
      <p:sp>
        <p:nvSpPr>
          <p:cNvPr id="15" name="矩形: 圆角 14">
            <a:extLst>
              <a:ext uri="{FF2B5EF4-FFF2-40B4-BE49-F238E27FC236}">
                <a16:creationId xmlns:a16="http://schemas.microsoft.com/office/drawing/2014/main" id="{03D8C0F0-45BA-44CC-8D1A-2DADB0E1A1B1}"/>
              </a:ext>
            </a:extLst>
          </p:cNvPr>
          <p:cNvSpPr/>
          <p:nvPr/>
        </p:nvSpPr>
        <p:spPr>
          <a:xfrm>
            <a:off x="176492" y="2313834"/>
            <a:ext cx="4204677" cy="3696370"/>
          </a:xfrm>
          <a:prstGeom prst="roundRect">
            <a:avLst/>
          </a:prstGeom>
          <a:solidFill>
            <a:srgbClr val="AF2125"/>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Wi-Fi6</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引入了多</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BSSID</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技术，是指把这些不同的</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网络所传输的信标帧都集中到一个</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的信标帧中进行传输，同样的，</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AP</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也把不同的</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所发送的探测响应帧集中到同一个</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的探测相应帧中进行传输。这种在一条消息中汇聚不同</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网络帧的方式降低了无线信道中</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信标帧和探测响应帧的数量，在不影响</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BSS</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基本功能的情况下，提高了无线信道的利用率。</a:t>
            </a:r>
          </a:p>
        </p:txBody>
      </p:sp>
      <p:sp>
        <p:nvSpPr>
          <p:cNvPr id="13" name="日期占位符 16">
            <a:extLst>
              <a:ext uri="{FF2B5EF4-FFF2-40B4-BE49-F238E27FC236}">
                <a16:creationId xmlns:a16="http://schemas.microsoft.com/office/drawing/2014/main" id="{C611957D-55BC-430D-9F2D-E63C777A803F}"/>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4228162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66</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2583770" cy="516968"/>
          </a:xfrm>
        </p:spPr>
        <p:txBody>
          <a:bodyPr>
            <a:normAutofit/>
          </a:bodyPr>
          <a:lstStyle/>
          <a:p>
            <a:r>
              <a:rPr lang="zh-CN" altLang="en-US" sz="2300" b="1" dirty="0">
                <a:latin typeface="思源黑体 CN Heavy"/>
                <a:cs typeface="Times New Roman" panose="02020603050405020304" pitchFamily="18" charset="0"/>
              </a:rPr>
              <a:t>多</a:t>
            </a:r>
            <a:r>
              <a:rPr lang="en-US" altLang="zh-CN" sz="2300" b="1" dirty="0">
                <a:latin typeface="思源黑体 CN Heavy"/>
                <a:cs typeface="Times New Roman" panose="02020603050405020304" pitchFamily="18" charset="0"/>
              </a:rPr>
              <a:t>BSSID</a:t>
            </a:r>
            <a:r>
              <a:rPr lang="zh-CN" altLang="en-US" sz="2300" b="1" dirty="0">
                <a:latin typeface="思源黑体 CN Heavy"/>
                <a:cs typeface="Times New Roman" panose="02020603050405020304" pitchFamily="18" charset="0"/>
              </a:rPr>
              <a:t>技术</a:t>
            </a:r>
          </a:p>
        </p:txBody>
      </p:sp>
      <p:sp>
        <p:nvSpPr>
          <p:cNvPr id="15" name="矩形: 圆角 14">
            <a:extLst>
              <a:ext uri="{FF2B5EF4-FFF2-40B4-BE49-F238E27FC236}">
                <a16:creationId xmlns:a16="http://schemas.microsoft.com/office/drawing/2014/main" id="{03D8C0F0-45BA-44CC-8D1A-2DADB0E1A1B1}"/>
              </a:ext>
            </a:extLst>
          </p:cNvPr>
          <p:cNvSpPr/>
          <p:nvPr/>
        </p:nvSpPr>
        <p:spPr>
          <a:xfrm>
            <a:off x="114525" y="2336239"/>
            <a:ext cx="4114800" cy="2527152"/>
          </a:xfrm>
          <a:prstGeom prst="roundRect">
            <a:avLst/>
          </a:prstGeom>
          <a:solidFill>
            <a:srgbClr val="AF2125"/>
          </a:solidFill>
          <a:ln w="12700" cap="flat" cmpd="sng" algn="ctr">
            <a:noFill/>
            <a:prstDash val="solid"/>
            <a:miter lim="800000"/>
          </a:ln>
          <a:effectLst/>
        </p:spPr>
        <p:txBody>
          <a:bodyPr rtlCol="0" anchor="ctr"/>
          <a:lstStyle/>
          <a:p>
            <a:pPr lvl="0">
              <a:lnSpc>
                <a:spcPct val="150000"/>
              </a:lnSpc>
            </a:pPr>
            <a:r>
              <a:rPr lang="en-US" altLang="zh-CN" sz="1400" b="1" dirty="0">
                <a:solidFill>
                  <a:schemeClr val="bg1"/>
                </a:solidFill>
              </a:rPr>
              <a:t>Wi-Fi</a:t>
            </a:r>
            <a:r>
              <a:rPr lang="zh-CN" altLang="en-US" sz="1400" b="1" dirty="0">
                <a:solidFill>
                  <a:schemeClr val="bg1"/>
                </a:solidFill>
              </a:rPr>
              <a:t>联盟制定的认证标准规定</a:t>
            </a:r>
            <a:r>
              <a:rPr lang="en-US" altLang="zh-CN" sz="1400" b="1" dirty="0">
                <a:solidFill>
                  <a:schemeClr val="bg1"/>
                </a:solidFill>
              </a:rPr>
              <a:t>Wi-Fi6AP</a:t>
            </a:r>
            <a:r>
              <a:rPr lang="zh-CN" altLang="en-US" sz="1400" b="1" dirty="0">
                <a:solidFill>
                  <a:schemeClr val="bg1"/>
                </a:solidFill>
              </a:rPr>
              <a:t>产品在每个信道上最多可以创建</a:t>
            </a:r>
            <a:r>
              <a:rPr lang="en-US" altLang="zh-CN" sz="1400" b="1" dirty="0">
                <a:solidFill>
                  <a:schemeClr val="bg1"/>
                </a:solidFill>
              </a:rPr>
              <a:t>16</a:t>
            </a:r>
            <a:r>
              <a:rPr lang="zh-CN" altLang="en-US" sz="1400" b="1" dirty="0">
                <a:solidFill>
                  <a:schemeClr val="bg1"/>
                </a:solidFill>
              </a:rPr>
              <a:t>个</a:t>
            </a:r>
            <a:r>
              <a:rPr lang="en-US" altLang="zh-CN" sz="1400" b="1" dirty="0">
                <a:solidFill>
                  <a:schemeClr val="bg1"/>
                </a:solidFill>
              </a:rPr>
              <a:t>BSS</a:t>
            </a:r>
            <a:r>
              <a:rPr lang="zh-CN" altLang="en-US" sz="1400" b="1" dirty="0">
                <a:solidFill>
                  <a:schemeClr val="bg1"/>
                </a:solidFill>
              </a:rPr>
              <a:t>，不同</a:t>
            </a:r>
            <a:r>
              <a:rPr lang="en-US" altLang="zh-CN" sz="1400" b="1" dirty="0">
                <a:solidFill>
                  <a:schemeClr val="bg1"/>
                </a:solidFill>
              </a:rPr>
              <a:t>BSS</a:t>
            </a:r>
            <a:r>
              <a:rPr lang="zh-CN" altLang="en-US" sz="1400" b="1" dirty="0">
                <a:solidFill>
                  <a:schemeClr val="bg1"/>
                </a:solidFill>
              </a:rPr>
              <a:t>分别对应不同的</a:t>
            </a:r>
            <a:r>
              <a:rPr lang="en-US" altLang="zh-CN" sz="1400" b="1" dirty="0">
                <a:solidFill>
                  <a:schemeClr val="bg1"/>
                </a:solidFill>
              </a:rPr>
              <a:t>SSID</a:t>
            </a:r>
            <a:r>
              <a:rPr lang="zh-CN" altLang="en-US" sz="1400" b="1" dirty="0">
                <a:solidFill>
                  <a:schemeClr val="bg1"/>
                </a:solidFill>
              </a:rPr>
              <a:t>，</a:t>
            </a:r>
            <a:r>
              <a:rPr lang="en-US" altLang="zh-CN" sz="1400" b="1" dirty="0">
                <a:solidFill>
                  <a:schemeClr val="bg1"/>
                </a:solidFill>
              </a:rPr>
              <a:t>BSSID</a:t>
            </a:r>
            <a:r>
              <a:rPr lang="zh-CN" altLang="en-US" sz="1400" b="1" dirty="0">
                <a:solidFill>
                  <a:schemeClr val="bg1"/>
                </a:solidFill>
              </a:rPr>
              <a:t>和连接密码。</a:t>
            </a:r>
            <a:endPar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endParaRPr>
          </a:p>
        </p:txBody>
      </p:sp>
      <p:pic>
        <p:nvPicPr>
          <p:cNvPr id="13" name="图片 12">
            <a:extLst>
              <a:ext uri="{FF2B5EF4-FFF2-40B4-BE49-F238E27FC236}">
                <a16:creationId xmlns:a16="http://schemas.microsoft.com/office/drawing/2014/main" id="{F060B3B2-6265-40D9-A9AB-ABF4E1FDE4CB}"/>
              </a:ext>
            </a:extLst>
          </p:cNvPr>
          <p:cNvPicPr>
            <a:picLocks noChangeAspect="1"/>
          </p:cNvPicPr>
          <p:nvPr/>
        </p:nvPicPr>
        <p:blipFill rotWithShape="1">
          <a:blip r:embed="rId3"/>
          <a:srcRect r="5539"/>
          <a:stretch/>
        </p:blipFill>
        <p:spPr>
          <a:xfrm>
            <a:off x="4229325" y="2194560"/>
            <a:ext cx="7848150" cy="3815644"/>
          </a:xfrm>
          <a:prstGeom prst="rect">
            <a:avLst/>
          </a:prstGeom>
        </p:spPr>
      </p:pic>
      <p:sp>
        <p:nvSpPr>
          <p:cNvPr id="14" name="日期占位符 16">
            <a:extLst>
              <a:ext uri="{FF2B5EF4-FFF2-40B4-BE49-F238E27FC236}">
                <a16:creationId xmlns:a16="http://schemas.microsoft.com/office/drawing/2014/main" id="{178A4858-71DB-49B4-86F2-75546F9A129E}"/>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681991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67</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3421970" cy="516968"/>
          </a:xfrm>
        </p:spPr>
        <p:txBody>
          <a:bodyPr>
            <a:normAutofit/>
          </a:bodyPr>
          <a:lstStyle/>
          <a:p>
            <a:r>
              <a:rPr lang="zh-CN" altLang="en-US" sz="2300" b="1" dirty="0">
                <a:latin typeface="思源黑体 CN Heavy"/>
                <a:cs typeface="Times New Roman" panose="02020603050405020304" pitchFamily="18" charset="0"/>
              </a:rPr>
              <a:t>非连续信道捆绑技术</a:t>
            </a:r>
          </a:p>
        </p:txBody>
      </p:sp>
      <p:sp>
        <p:nvSpPr>
          <p:cNvPr id="15" name="矩形: 圆角 14">
            <a:extLst>
              <a:ext uri="{FF2B5EF4-FFF2-40B4-BE49-F238E27FC236}">
                <a16:creationId xmlns:a16="http://schemas.microsoft.com/office/drawing/2014/main" id="{03D8C0F0-45BA-44CC-8D1A-2DADB0E1A1B1}"/>
              </a:ext>
            </a:extLst>
          </p:cNvPr>
          <p:cNvSpPr/>
          <p:nvPr/>
        </p:nvSpPr>
        <p:spPr>
          <a:xfrm>
            <a:off x="114412" y="1729313"/>
            <a:ext cx="4651785" cy="2854429"/>
          </a:xfrm>
          <a:prstGeom prst="roundRect">
            <a:avLst/>
          </a:prstGeom>
          <a:solidFill>
            <a:srgbClr val="AF2125"/>
          </a:solidFill>
          <a:ln w="12700" cap="flat" cmpd="sng" algn="ctr">
            <a:noFill/>
            <a:prstDash val="solid"/>
            <a:miter lim="800000"/>
          </a:ln>
          <a:effectLst/>
        </p:spPr>
        <p:txBody>
          <a:bodyPr rtlCol="0" anchor="ctr"/>
          <a:lstStyle/>
          <a:p>
            <a:pPr lvl="0">
              <a:lnSpc>
                <a:spcPct val="150000"/>
              </a:lnSpc>
            </a:pPr>
            <a:r>
              <a:rPr lang="en-US" altLang="zh-CN" sz="1400" b="1" dirty="0">
                <a:solidFill>
                  <a:schemeClr val="bg1"/>
                </a:solidFill>
              </a:rPr>
              <a:t>Wi-Fi6 </a:t>
            </a:r>
            <a:r>
              <a:rPr lang="zh-CN" altLang="en-US" sz="1400" b="1" dirty="0">
                <a:solidFill>
                  <a:schemeClr val="bg1"/>
                </a:solidFill>
              </a:rPr>
              <a:t>就增强了这种捆绑技术，在新引入的信道捆绑中，除了主</a:t>
            </a:r>
            <a:r>
              <a:rPr lang="en-US" altLang="zh-CN" sz="1400" b="1" dirty="0">
                <a:solidFill>
                  <a:schemeClr val="bg1"/>
                </a:solidFill>
              </a:rPr>
              <a:t>20MHz</a:t>
            </a:r>
            <a:r>
              <a:rPr lang="zh-CN" altLang="en-US" sz="1400" b="1" dirty="0">
                <a:solidFill>
                  <a:schemeClr val="bg1"/>
                </a:solidFill>
              </a:rPr>
              <a:t>信道必须保留之外，其他</a:t>
            </a:r>
            <a:r>
              <a:rPr lang="en-US" altLang="zh-CN" sz="1400" b="1" dirty="0">
                <a:solidFill>
                  <a:schemeClr val="bg1"/>
                </a:solidFill>
              </a:rPr>
              <a:t>20MHz</a:t>
            </a:r>
            <a:r>
              <a:rPr lang="zh-CN" altLang="en-US" sz="1400" b="1" dirty="0">
                <a:solidFill>
                  <a:schemeClr val="bg1"/>
                </a:solidFill>
              </a:rPr>
              <a:t>信道可以组合捆绑成新的信道频宽，如</a:t>
            </a:r>
            <a:r>
              <a:rPr lang="en-US" altLang="zh-CN" sz="1400" b="1" dirty="0">
                <a:solidFill>
                  <a:schemeClr val="bg1"/>
                </a:solidFill>
              </a:rPr>
              <a:t>2-52</a:t>
            </a:r>
            <a:r>
              <a:rPr lang="zh-CN" altLang="en-US" sz="1400" b="1" dirty="0">
                <a:solidFill>
                  <a:schemeClr val="bg1"/>
                </a:solidFill>
              </a:rPr>
              <a:t>的右半部分所示，其中一个</a:t>
            </a:r>
            <a:r>
              <a:rPr lang="en-US" altLang="zh-CN" sz="1400" b="1" dirty="0">
                <a:solidFill>
                  <a:schemeClr val="bg1"/>
                </a:solidFill>
              </a:rPr>
              <a:t>20MHz</a:t>
            </a:r>
            <a:r>
              <a:rPr lang="zh-CN" altLang="en-US" sz="1400" b="1" dirty="0">
                <a:solidFill>
                  <a:schemeClr val="bg1"/>
                </a:solidFill>
              </a:rPr>
              <a:t>信道被屏蔽掉之后，而其他三个</a:t>
            </a:r>
            <a:r>
              <a:rPr lang="en-US" altLang="zh-CN" sz="1400" b="1" dirty="0">
                <a:solidFill>
                  <a:schemeClr val="bg1"/>
                </a:solidFill>
              </a:rPr>
              <a:t>20MHz</a:t>
            </a:r>
            <a:r>
              <a:rPr lang="zh-CN" altLang="en-US" sz="1400" b="1" dirty="0">
                <a:solidFill>
                  <a:schemeClr val="bg1"/>
                </a:solidFill>
              </a:rPr>
              <a:t>信道组成了新的</a:t>
            </a:r>
            <a:r>
              <a:rPr lang="en-US" altLang="zh-CN" sz="1400" b="1" dirty="0">
                <a:solidFill>
                  <a:schemeClr val="bg1"/>
                </a:solidFill>
              </a:rPr>
              <a:t>60MHz</a:t>
            </a:r>
            <a:r>
              <a:rPr lang="zh-CN" altLang="en-US" sz="1400" b="1" dirty="0">
                <a:solidFill>
                  <a:schemeClr val="bg1"/>
                </a:solidFill>
              </a:rPr>
              <a:t>信道带宽，尤其是第</a:t>
            </a:r>
            <a:r>
              <a:rPr lang="en-US" altLang="zh-CN" sz="1400" b="1" dirty="0">
                <a:solidFill>
                  <a:schemeClr val="bg1"/>
                </a:solidFill>
              </a:rPr>
              <a:t>2</a:t>
            </a:r>
            <a:r>
              <a:rPr lang="zh-CN" altLang="en-US" sz="1400" b="1" dirty="0">
                <a:solidFill>
                  <a:schemeClr val="bg1"/>
                </a:solidFill>
              </a:rPr>
              <a:t>种和第</a:t>
            </a:r>
            <a:r>
              <a:rPr lang="en-US" altLang="zh-CN" sz="1400" b="1" dirty="0">
                <a:solidFill>
                  <a:schemeClr val="bg1"/>
                </a:solidFill>
              </a:rPr>
              <a:t>3</a:t>
            </a:r>
            <a:r>
              <a:rPr lang="zh-CN" altLang="en-US" sz="1400" b="1" dirty="0">
                <a:solidFill>
                  <a:schemeClr val="bg1"/>
                </a:solidFill>
              </a:rPr>
              <a:t>种情况，</a:t>
            </a:r>
            <a:r>
              <a:rPr lang="en-US" altLang="zh-CN" sz="1400" b="1" dirty="0">
                <a:solidFill>
                  <a:schemeClr val="bg1"/>
                </a:solidFill>
              </a:rPr>
              <a:t>3</a:t>
            </a:r>
            <a:r>
              <a:rPr lang="zh-CN" altLang="en-US" sz="1400" b="1" dirty="0">
                <a:solidFill>
                  <a:schemeClr val="bg1"/>
                </a:solidFill>
              </a:rPr>
              <a:t>个</a:t>
            </a:r>
            <a:r>
              <a:rPr lang="en-US" altLang="zh-CN" sz="1400" b="1" dirty="0">
                <a:solidFill>
                  <a:schemeClr val="bg1"/>
                </a:solidFill>
              </a:rPr>
              <a:t>20MHz</a:t>
            </a:r>
            <a:r>
              <a:rPr lang="zh-CN" altLang="en-US" sz="1400" b="1" dirty="0">
                <a:solidFill>
                  <a:schemeClr val="bg1"/>
                </a:solidFill>
              </a:rPr>
              <a:t>信道在非连续频谱的情况下组成了</a:t>
            </a:r>
            <a:r>
              <a:rPr lang="en-US" altLang="zh-CN" sz="1400" b="1" dirty="0">
                <a:solidFill>
                  <a:schemeClr val="bg1"/>
                </a:solidFill>
              </a:rPr>
              <a:t>60MHz</a:t>
            </a:r>
            <a:r>
              <a:rPr lang="zh-CN" altLang="en-US" sz="1400" b="1" dirty="0">
                <a:solidFill>
                  <a:schemeClr val="bg1"/>
                </a:solidFill>
              </a:rPr>
              <a:t>信道，这种</a:t>
            </a:r>
            <a:r>
              <a:rPr lang="zh-CN" altLang="en-US" sz="1400" b="1" dirty="0"/>
              <a:t>非连续信道的捆绑技术</a:t>
            </a:r>
            <a:r>
              <a:rPr lang="zh-CN" altLang="en-US" sz="1400" b="1" dirty="0">
                <a:solidFill>
                  <a:schemeClr val="bg1"/>
                </a:solidFill>
              </a:rPr>
              <a:t>被称为</a:t>
            </a:r>
            <a:r>
              <a:rPr lang="zh-CN" altLang="en-US" sz="1400" b="1" dirty="0"/>
              <a:t>前导码屏蔽技术</a:t>
            </a:r>
            <a:r>
              <a:rPr lang="zh-CN" altLang="en-US" sz="1400" b="1" dirty="0">
                <a:solidFill>
                  <a:schemeClr val="bg1"/>
                </a:solidFill>
              </a:rPr>
              <a:t>。</a:t>
            </a:r>
            <a:endPar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endParaRPr>
          </a:p>
        </p:txBody>
      </p:sp>
      <p:pic>
        <p:nvPicPr>
          <p:cNvPr id="14" name="图片 13">
            <a:extLst>
              <a:ext uri="{FF2B5EF4-FFF2-40B4-BE49-F238E27FC236}">
                <a16:creationId xmlns:a16="http://schemas.microsoft.com/office/drawing/2014/main" id="{D74D95FF-EA7C-4DF8-945F-47CBD58EAF52}"/>
              </a:ext>
            </a:extLst>
          </p:cNvPr>
          <p:cNvPicPr>
            <a:picLocks noChangeAspect="1"/>
          </p:cNvPicPr>
          <p:nvPr/>
        </p:nvPicPr>
        <p:blipFill rotWithShape="1">
          <a:blip r:embed="rId3"/>
          <a:srcRect t="43358" b="21286"/>
          <a:stretch/>
        </p:blipFill>
        <p:spPr>
          <a:xfrm>
            <a:off x="4904392" y="878448"/>
            <a:ext cx="6780372" cy="2854429"/>
          </a:xfrm>
          <a:prstGeom prst="rect">
            <a:avLst/>
          </a:prstGeom>
        </p:spPr>
      </p:pic>
      <p:pic>
        <p:nvPicPr>
          <p:cNvPr id="16" name="图片 15">
            <a:extLst>
              <a:ext uri="{FF2B5EF4-FFF2-40B4-BE49-F238E27FC236}">
                <a16:creationId xmlns:a16="http://schemas.microsoft.com/office/drawing/2014/main" id="{E95D8424-5441-4E57-AEA4-04518A3979C8}"/>
              </a:ext>
            </a:extLst>
          </p:cNvPr>
          <p:cNvPicPr>
            <a:picLocks noChangeAspect="1"/>
          </p:cNvPicPr>
          <p:nvPr/>
        </p:nvPicPr>
        <p:blipFill rotWithShape="1">
          <a:blip r:embed="rId4"/>
          <a:srcRect t="39728"/>
          <a:stretch/>
        </p:blipFill>
        <p:spPr>
          <a:xfrm>
            <a:off x="4859178" y="3743428"/>
            <a:ext cx="7050882" cy="2641714"/>
          </a:xfrm>
          <a:prstGeom prst="rect">
            <a:avLst/>
          </a:prstGeom>
        </p:spPr>
      </p:pic>
      <p:sp>
        <p:nvSpPr>
          <p:cNvPr id="20" name="矩形: 圆角 19">
            <a:extLst>
              <a:ext uri="{FF2B5EF4-FFF2-40B4-BE49-F238E27FC236}">
                <a16:creationId xmlns:a16="http://schemas.microsoft.com/office/drawing/2014/main" id="{099F3BFB-60E6-4BD8-ABF7-31173F53EAC3}"/>
              </a:ext>
            </a:extLst>
          </p:cNvPr>
          <p:cNvSpPr/>
          <p:nvPr/>
        </p:nvSpPr>
        <p:spPr>
          <a:xfrm>
            <a:off x="114412" y="4715253"/>
            <a:ext cx="4651785" cy="2045565"/>
          </a:xfrm>
          <a:prstGeom prst="roundRect">
            <a:avLst/>
          </a:prstGeom>
          <a:solidFill>
            <a:srgbClr val="AF2125"/>
          </a:solidFill>
          <a:ln w="12700" cap="flat" cmpd="sng" algn="ctr">
            <a:noFill/>
            <a:prstDash val="solid"/>
            <a:miter lim="800000"/>
          </a:ln>
          <a:effectLst/>
        </p:spPr>
        <p:txBody>
          <a:bodyPr rtlCol="0" anchor="ctr"/>
          <a:lstStyle/>
          <a:p>
            <a:pPr lvl="0">
              <a:lnSpc>
                <a:spcPct val="150000"/>
              </a:lnSpc>
            </a:pP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参考图</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2-53</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，在</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5GHz</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的</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36</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40</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44</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48</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的连续</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个</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20MHz</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信道中，如果</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44</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信道处于忙碌状态，那么即使</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Wi-Fi5 AP</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在</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36</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40</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48</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信道上竞争成功，也只能使用主</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20MHz</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的</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48</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信道来发送数据，频宽只有</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20MHz,</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而</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Wi-Fi6AP</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rPr>
              <a:t>则可以继续捆绑</a:t>
            </a:r>
            <a:r>
              <a:rPr lang="en-US" altLang="zh-CN" sz="1400" b="1" kern="0" dirty="0">
                <a:solidFill>
                  <a:schemeClr val="bg1"/>
                </a:solidFill>
                <a:latin typeface="Calibri"/>
                <a:ea typeface="微软雅黑" panose="020B0503020204020204" pitchFamily="34" charset="-122"/>
              </a:rPr>
              <a:t>36</a:t>
            </a:r>
            <a:r>
              <a:rPr lang="zh-CN" altLang="en-US" sz="1400" b="1" kern="0" dirty="0">
                <a:solidFill>
                  <a:schemeClr val="bg1"/>
                </a:solidFill>
                <a:latin typeface="Calibri"/>
                <a:ea typeface="微软雅黑" panose="020B0503020204020204" pitchFamily="34" charset="-122"/>
              </a:rPr>
              <a:t>、</a:t>
            </a:r>
            <a:r>
              <a:rPr lang="en-US" altLang="zh-CN" sz="1400" b="1" kern="0" dirty="0">
                <a:solidFill>
                  <a:schemeClr val="bg1"/>
                </a:solidFill>
                <a:latin typeface="Calibri"/>
                <a:ea typeface="微软雅黑" panose="020B0503020204020204" pitchFamily="34" charset="-122"/>
              </a:rPr>
              <a:t>40</a:t>
            </a:r>
            <a:r>
              <a:rPr lang="zh-CN" altLang="en-US" sz="1400" b="1" kern="0" dirty="0">
                <a:solidFill>
                  <a:schemeClr val="bg1"/>
                </a:solidFill>
                <a:latin typeface="Calibri"/>
                <a:ea typeface="微软雅黑" panose="020B0503020204020204" pitchFamily="34" charset="-122"/>
              </a:rPr>
              <a:t>和</a:t>
            </a:r>
            <a:r>
              <a:rPr lang="en-US" altLang="zh-CN" sz="1400" b="1" kern="0" dirty="0">
                <a:solidFill>
                  <a:schemeClr val="bg1"/>
                </a:solidFill>
                <a:latin typeface="Calibri"/>
                <a:ea typeface="微软雅黑" panose="020B0503020204020204" pitchFamily="34" charset="-122"/>
              </a:rPr>
              <a:t>48</a:t>
            </a:r>
            <a:r>
              <a:rPr lang="zh-CN" altLang="en-US" sz="1400" b="1" kern="0" dirty="0">
                <a:solidFill>
                  <a:schemeClr val="bg1"/>
                </a:solidFill>
                <a:latin typeface="Calibri"/>
                <a:ea typeface="微软雅黑" panose="020B0503020204020204" pitchFamily="34" charset="-122"/>
              </a:rPr>
              <a:t>信道，形成</a:t>
            </a:r>
            <a:r>
              <a:rPr lang="en-US" altLang="zh-CN" sz="1400" b="1" kern="0" dirty="0">
                <a:solidFill>
                  <a:schemeClr val="bg1"/>
                </a:solidFill>
                <a:latin typeface="Calibri"/>
                <a:ea typeface="微软雅黑" panose="020B0503020204020204" pitchFamily="34" charset="-122"/>
              </a:rPr>
              <a:t>60MHz</a:t>
            </a:r>
            <a:r>
              <a:rPr lang="zh-CN" altLang="en-US" sz="1400" b="1" kern="0" dirty="0">
                <a:solidFill>
                  <a:schemeClr val="bg1"/>
                </a:solidFill>
                <a:latin typeface="Calibri"/>
                <a:ea typeface="微软雅黑" panose="020B0503020204020204" pitchFamily="34" charset="-122"/>
              </a:rPr>
              <a:t>频宽进行数据发送</a:t>
            </a:r>
            <a:endPar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endParaRPr>
          </a:p>
        </p:txBody>
      </p:sp>
    </p:spTree>
    <p:extLst>
      <p:ext uri="{BB962C8B-B14F-4D97-AF65-F5344CB8AC3E}">
        <p14:creationId xmlns:p14="http://schemas.microsoft.com/office/powerpoint/2010/main" val="2859551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68</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4515440" cy="516968"/>
          </a:xfrm>
        </p:spPr>
        <p:txBody>
          <a:bodyPr>
            <a:normAutofit/>
          </a:bodyPr>
          <a:lstStyle/>
          <a:p>
            <a:r>
              <a:rPr lang="en-US" altLang="zh-CN" sz="2300" b="1" dirty="0">
                <a:latin typeface="思源黑体 CN Heavy"/>
                <a:cs typeface="Times New Roman" panose="02020603050405020304" pitchFamily="18" charset="0"/>
              </a:rPr>
              <a:t>Wi-Fi</a:t>
            </a:r>
            <a:r>
              <a:rPr lang="zh-CN" altLang="en-US" sz="2300" b="1" dirty="0">
                <a:latin typeface="思源黑体 CN Heavy"/>
                <a:cs typeface="Times New Roman" panose="02020603050405020304" pitchFamily="18" charset="0"/>
              </a:rPr>
              <a:t>物理层技术与标准更新</a:t>
            </a:r>
          </a:p>
        </p:txBody>
      </p:sp>
      <p:sp>
        <p:nvSpPr>
          <p:cNvPr id="14" name="矩形: 圆角 13">
            <a:extLst>
              <a:ext uri="{FF2B5EF4-FFF2-40B4-BE49-F238E27FC236}">
                <a16:creationId xmlns:a16="http://schemas.microsoft.com/office/drawing/2014/main" id="{50792E2A-AE87-4B05-A035-26FAAAD8A59C}"/>
              </a:ext>
            </a:extLst>
          </p:cNvPr>
          <p:cNvSpPr/>
          <p:nvPr/>
        </p:nvSpPr>
        <p:spPr>
          <a:xfrm>
            <a:off x="616630" y="1697898"/>
            <a:ext cx="11304271" cy="833593"/>
          </a:xfrm>
          <a:prstGeom prst="roundRect">
            <a:avLst/>
          </a:prstGeom>
          <a:solidFill>
            <a:srgbClr val="AF2125"/>
          </a:solidFill>
          <a:ln w="12700" cap="flat" cmpd="sng" algn="ctr">
            <a:noFill/>
            <a:prstDash val="solid"/>
            <a:miter lim="800000"/>
          </a:ln>
          <a:effectLst/>
        </p:spPr>
        <p:txBody>
          <a:bodyPr rtlCol="0" anchor="ctr"/>
          <a:lstStyle/>
          <a:p>
            <a:pPr lvl="0">
              <a:lnSpc>
                <a:spcPct val="150000"/>
              </a:lnSpc>
            </a:pPr>
            <a:r>
              <a:rPr lang="zh-CN" altLang="en-US" sz="1400" b="1" dirty="0">
                <a:solidFill>
                  <a:schemeClr val="bg1"/>
                </a:solidFill>
                <a:latin typeface="Calibri"/>
                <a:ea typeface="微软雅黑" panose="020B0503020204020204" pitchFamily="34" charset="-122"/>
              </a:rPr>
              <a:t>介绍的</a:t>
            </a:r>
            <a:r>
              <a:rPr lang="en-US" altLang="zh-CN" sz="1400" b="1" dirty="0">
                <a:solidFill>
                  <a:schemeClr val="bg1"/>
                </a:solidFill>
                <a:latin typeface="Calibri"/>
                <a:ea typeface="微软雅黑" panose="020B0503020204020204" pitchFamily="34" charset="-122"/>
              </a:rPr>
              <a:t>OFDMA</a:t>
            </a:r>
            <a:r>
              <a:rPr lang="zh-CN" altLang="en-US" sz="1400" b="1" dirty="0">
                <a:solidFill>
                  <a:schemeClr val="bg1"/>
                </a:solidFill>
                <a:latin typeface="Calibri"/>
                <a:ea typeface="微软雅黑" panose="020B0503020204020204" pitchFamily="34" charset="-122"/>
              </a:rPr>
              <a:t>技术，空间复用技术，非连续信道捆绑技术，多输入多输出技术和新的６</a:t>
            </a:r>
            <a:r>
              <a:rPr lang="en-US" altLang="zh-CN" sz="1400" b="1" dirty="0">
                <a:solidFill>
                  <a:schemeClr val="bg1"/>
                </a:solidFill>
                <a:latin typeface="Calibri"/>
                <a:ea typeface="微软雅黑" panose="020B0503020204020204" pitchFamily="34" charset="-122"/>
              </a:rPr>
              <a:t>GH</a:t>
            </a:r>
            <a:r>
              <a:rPr lang="zh-CN" altLang="en-US" sz="1400" b="1" dirty="0">
                <a:solidFill>
                  <a:schemeClr val="bg1"/>
                </a:solidFill>
                <a:latin typeface="Calibri"/>
                <a:ea typeface="微软雅黑" panose="020B0503020204020204" pitchFamily="34" charset="-122"/>
              </a:rPr>
              <a:t>ｚ频段等都与</a:t>
            </a:r>
            <a:r>
              <a:rPr lang="en-US" altLang="zh-CN" sz="1400" b="1" dirty="0">
                <a:solidFill>
                  <a:schemeClr val="bg1"/>
                </a:solidFill>
                <a:latin typeface="Calibri"/>
                <a:ea typeface="微软雅黑" panose="020B0503020204020204" pitchFamily="34" charset="-122"/>
              </a:rPr>
              <a:t>Wi</a:t>
            </a:r>
            <a:r>
              <a:rPr lang="zh-CN" altLang="en-US" sz="1400" b="1" dirty="0">
                <a:solidFill>
                  <a:schemeClr val="bg1"/>
                </a:solidFill>
                <a:latin typeface="Calibri"/>
                <a:ea typeface="微软雅黑" panose="020B0503020204020204" pitchFamily="34" charset="-122"/>
              </a:rPr>
              <a:t>－</a:t>
            </a:r>
            <a:r>
              <a:rPr lang="en-US" altLang="zh-CN" sz="1400" b="1" dirty="0">
                <a:solidFill>
                  <a:schemeClr val="bg1"/>
                </a:solidFill>
                <a:latin typeface="Calibri"/>
                <a:ea typeface="微软雅黑" panose="020B0503020204020204" pitchFamily="34" charset="-122"/>
              </a:rPr>
              <a:t>Fi</a:t>
            </a:r>
            <a:r>
              <a:rPr lang="zh-CN" altLang="en-US" sz="1400" b="1" dirty="0">
                <a:solidFill>
                  <a:schemeClr val="bg1"/>
                </a:solidFill>
                <a:latin typeface="Calibri"/>
                <a:ea typeface="微软雅黑" panose="020B0503020204020204" pitchFamily="34" charset="-122"/>
              </a:rPr>
              <a:t>６的物理层技术有关。但如果从物理层传送</a:t>
            </a:r>
            <a:r>
              <a:rPr lang="en-US" altLang="zh-CN" sz="1400" b="1" dirty="0">
                <a:solidFill>
                  <a:schemeClr val="bg1"/>
                </a:solidFill>
                <a:latin typeface="Calibri"/>
                <a:ea typeface="微软雅黑" panose="020B0503020204020204" pitchFamily="34" charset="-122"/>
              </a:rPr>
              <a:t>Wi</a:t>
            </a:r>
            <a:r>
              <a:rPr lang="zh-CN" altLang="en-US" sz="1400" b="1" dirty="0">
                <a:solidFill>
                  <a:schemeClr val="bg1"/>
                </a:solidFill>
                <a:latin typeface="Calibri"/>
                <a:ea typeface="微软雅黑" panose="020B0503020204020204" pitchFamily="34" charset="-122"/>
              </a:rPr>
              <a:t>－</a:t>
            </a:r>
            <a:r>
              <a:rPr lang="en-US" altLang="zh-CN" sz="1400" b="1" dirty="0">
                <a:solidFill>
                  <a:schemeClr val="bg1"/>
                </a:solidFill>
                <a:latin typeface="Calibri"/>
                <a:ea typeface="微软雅黑" panose="020B0503020204020204" pitchFamily="34" charset="-122"/>
              </a:rPr>
              <a:t>Fi</a:t>
            </a:r>
            <a:r>
              <a:rPr lang="zh-CN" altLang="en-US" sz="1400" b="1" dirty="0">
                <a:solidFill>
                  <a:schemeClr val="bg1"/>
                </a:solidFill>
                <a:latin typeface="Calibri"/>
                <a:ea typeface="微软雅黑" panose="020B0503020204020204" pitchFamily="34" charset="-122"/>
              </a:rPr>
              <a:t>信号的基本功能来看，</a:t>
            </a:r>
            <a:r>
              <a:rPr lang="en-US" altLang="zh-CN" sz="1400" b="1" dirty="0">
                <a:solidFill>
                  <a:schemeClr val="bg1"/>
                </a:solidFill>
                <a:latin typeface="Calibri"/>
                <a:ea typeface="微软雅黑" panose="020B0503020204020204" pitchFamily="34" charset="-122"/>
              </a:rPr>
              <a:t>Wi</a:t>
            </a:r>
            <a:r>
              <a:rPr lang="zh-CN" altLang="en-US" sz="1400" b="1" dirty="0">
                <a:solidFill>
                  <a:schemeClr val="bg1"/>
                </a:solidFill>
                <a:latin typeface="Calibri"/>
                <a:ea typeface="微软雅黑" panose="020B0503020204020204" pitchFamily="34" charset="-122"/>
              </a:rPr>
              <a:t>－</a:t>
            </a:r>
            <a:r>
              <a:rPr lang="en-US" altLang="zh-CN" sz="1400" b="1" dirty="0">
                <a:solidFill>
                  <a:schemeClr val="bg1"/>
                </a:solidFill>
                <a:latin typeface="Calibri"/>
                <a:ea typeface="微软雅黑" panose="020B0503020204020204" pitchFamily="34" charset="-122"/>
              </a:rPr>
              <a:t>Fi</a:t>
            </a:r>
            <a:r>
              <a:rPr lang="zh-CN" altLang="en-US" sz="1400" b="1" dirty="0">
                <a:solidFill>
                  <a:schemeClr val="bg1"/>
                </a:solidFill>
                <a:latin typeface="Calibri"/>
                <a:ea typeface="微软雅黑" panose="020B0503020204020204" pitchFamily="34" charset="-122"/>
              </a:rPr>
              <a:t>６标准在物理层上的主要更新是信道编码、调制方式以及频分复用的支持。</a:t>
            </a:r>
          </a:p>
        </p:txBody>
      </p:sp>
      <p:pic>
        <p:nvPicPr>
          <p:cNvPr id="15" name="图片 14">
            <a:extLst>
              <a:ext uri="{FF2B5EF4-FFF2-40B4-BE49-F238E27FC236}">
                <a16:creationId xmlns:a16="http://schemas.microsoft.com/office/drawing/2014/main" id="{2C521789-4EB6-499C-BD87-F7A0683DA807}"/>
              </a:ext>
            </a:extLst>
          </p:cNvPr>
          <p:cNvPicPr>
            <a:picLocks noChangeAspect="1"/>
          </p:cNvPicPr>
          <p:nvPr/>
        </p:nvPicPr>
        <p:blipFill>
          <a:blip r:embed="rId3"/>
          <a:stretch>
            <a:fillRect/>
          </a:stretch>
        </p:blipFill>
        <p:spPr>
          <a:xfrm>
            <a:off x="838200" y="2798832"/>
            <a:ext cx="10637520" cy="3133338"/>
          </a:xfrm>
          <a:prstGeom prst="rect">
            <a:avLst/>
          </a:prstGeom>
        </p:spPr>
      </p:pic>
      <p:sp>
        <p:nvSpPr>
          <p:cNvPr id="13" name="日期占位符 16">
            <a:extLst>
              <a:ext uri="{FF2B5EF4-FFF2-40B4-BE49-F238E27FC236}">
                <a16:creationId xmlns:a16="http://schemas.microsoft.com/office/drawing/2014/main" id="{953CFE4A-165A-4590-B8F7-CE61591EB60B}"/>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239761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69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F2125"/>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4515440" cy="516968"/>
          </a:xfrm>
        </p:spPr>
        <p:txBody>
          <a:bodyPr>
            <a:normAutofit/>
          </a:bodyPr>
          <a:lstStyle/>
          <a:p>
            <a:r>
              <a:rPr lang="en-US" altLang="zh-CN" sz="2300" b="1" dirty="0">
                <a:latin typeface="思源黑体 CN Heavy"/>
                <a:cs typeface="Times New Roman" panose="02020603050405020304" pitchFamily="18" charset="0"/>
              </a:rPr>
              <a:t>Wi-Fi6</a:t>
            </a:r>
            <a:r>
              <a:rPr lang="zh-CN" altLang="en-US" sz="2300" b="1" dirty="0">
                <a:latin typeface="思源黑体 CN Heavy"/>
                <a:cs typeface="Times New Roman" panose="02020603050405020304" pitchFamily="18" charset="0"/>
              </a:rPr>
              <a:t>本章小结</a:t>
            </a:r>
          </a:p>
        </p:txBody>
      </p:sp>
      <p:graphicFrame>
        <p:nvGraphicFramePr>
          <p:cNvPr id="13" name="图示 12">
            <a:extLst>
              <a:ext uri="{FF2B5EF4-FFF2-40B4-BE49-F238E27FC236}">
                <a16:creationId xmlns:a16="http://schemas.microsoft.com/office/drawing/2014/main" id="{103CB9E5-8253-47CF-BC3B-51C8A89D180E}"/>
              </a:ext>
            </a:extLst>
          </p:cNvPr>
          <p:cNvGraphicFramePr/>
          <p:nvPr>
            <p:extLst>
              <p:ext uri="{D42A27DB-BD31-4B8C-83A1-F6EECF244321}">
                <p14:modId xmlns:p14="http://schemas.microsoft.com/office/powerpoint/2010/main" val="689958640"/>
              </p:ext>
            </p:extLst>
          </p:nvPr>
        </p:nvGraphicFramePr>
        <p:xfrm>
          <a:off x="1279412" y="1736870"/>
          <a:ext cx="9279919" cy="4658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日期占位符 16">
            <a:extLst>
              <a:ext uri="{FF2B5EF4-FFF2-40B4-BE49-F238E27FC236}">
                <a16:creationId xmlns:a16="http://schemas.microsoft.com/office/drawing/2014/main" id="{BF96C611-91B5-4C7A-BE99-66990B8E6CAE}"/>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169324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710" y="1113896"/>
            <a:ext cx="4691290"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IEEE</a:t>
            </a:r>
            <a:r>
              <a:rPr lang="zh-CN" altLang="en-US" sz="2500" b="1" dirty="0">
                <a:latin typeface="Times New Roman" panose="02020603050405020304" pitchFamily="18" charset="0"/>
                <a:cs typeface="Times New Roman" panose="02020603050405020304" pitchFamily="18" charset="0"/>
              </a:rPr>
              <a:t>关于</a:t>
            </a:r>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的标准演进</a:t>
            </a:r>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95400" y="1626187"/>
            <a:ext cx="2072640" cy="345094"/>
          </a:xfrm>
          <a:prstGeom prst="rect">
            <a:avLst/>
          </a:prstGeom>
          <a:noFill/>
        </p:spPr>
        <p:txBody>
          <a:bodyPr wrap="square" rtlCol="0">
            <a:spAutoFit/>
          </a:bodyPr>
          <a:lstStyle/>
          <a:p>
            <a:pPr algn="just" hangingPunct="0">
              <a:lnSpc>
                <a:spcPct val="130000"/>
              </a:lnSpc>
            </a:pPr>
            <a:r>
              <a:rPr lang="en-US" altLang="zh-CN" sz="1400" spc="100" dirty="0">
                <a:latin typeface="思源黑体 CN Normal" panose="020B0400000000000000" pitchFamily="34" charset="-122"/>
                <a:ea typeface="思源黑体 CN Normal" panose="020B0400000000000000" pitchFamily="34" charset="-122"/>
              </a:rPr>
              <a:t>Wi-Fi</a:t>
            </a:r>
            <a:r>
              <a:rPr lang="zh-CN" altLang="en-US" sz="1400" spc="100" dirty="0">
                <a:latin typeface="思源黑体 CN Normal" panose="020B0400000000000000" pitchFamily="34" charset="-122"/>
                <a:ea typeface="思源黑体 CN Normal" panose="020B0400000000000000" pitchFamily="34" charset="-122"/>
              </a:rPr>
              <a:t>技术标准和演进</a:t>
            </a:r>
          </a:p>
        </p:txBody>
      </p:sp>
      <p:graphicFrame>
        <p:nvGraphicFramePr>
          <p:cNvPr id="3" name="表格 2">
            <a:extLst>
              <a:ext uri="{FF2B5EF4-FFF2-40B4-BE49-F238E27FC236}">
                <a16:creationId xmlns:a16="http://schemas.microsoft.com/office/drawing/2014/main" id="{3B8357E0-D624-49DD-A57F-C361A6E1F87D}"/>
              </a:ext>
            </a:extLst>
          </p:cNvPr>
          <p:cNvGraphicFramePr>
            <a:graphicFrameLocks noGrp="1"/>
          </p:cNvGraphicFramePr>
          <p:nvPr>
            <p:extLst>
              <p:ext uri="{D42A27DB-BD31-4B8C-83A1-F6EECF244321}">
                <p14:modId xmlns:p14="http://schemas.microsoft.com/office/powerpoint/2010/main" val="3288385327"/>
              </p:ext>
            </p:extLst>
          </p:nvPr>
        </p:nvGraphicFramePr>
        <p:xfrm>
          <a:off x="247828" y="2059536"/>
          <a:ext cx="11730814" cy="4334399"/>
        </p:xfrm>
        <a:graphic>
          <a:graphicData uri="http://schemas.openxmlformats.org/drawingml/2006/table">
            <a:tbl>
              <a:tblPr firstRow="1" bandRow="1">
                <a:tableStyleId>{5C22544A-7EE6-4342-B048-85BDC9FD1C3A}</a:tableStyleId>
              </a:tblPr>
              <a:tblGrid>
                <a:gridCol w="1434055">
                  <a:extLst>
                    <a:ext uri="{9D8B030D-6E8A-4147-A177-3AD203B41FA5}">
                      <a16:colId xmlns:a16="http://schemas.microsoft.com/office/drawing/2014/main" val="4036461573"/>
                    </a:ext>
                  </a:extLst>
                </a:gridCol>
                <a:gridCol w="1988159">
                  <a:extLst>
                    <a:ext uri="{9D8B030D-6E8A-4147-A177-3AD203B41FA5}">
                      <a16:colId xmlns:a16="http://schemas.microsoft.com/office/drawing/2014/main" val="940321235"/>
                    </a:ext>
                  </a:extLst>
                </a:gridCol>
                <a:gridCol w="1603416">
                  <a:extLst>
                    <a:ext uri="{9D8B030D-6E8A-4147-A177-3AD203B41FA5}">
                      <a16:colId xmlns:a16="http://schemas.microsoft.com/office/drawing/2014/main" val="340415327"/>
                    </a:ext>
                  </a:extLst>
                </a:gridCol>
                <a:gridCol w="2073057">
                  <a:extLst>
                    <a:ext uri="{9D8B030D-6E8A-4147-A177-3AD203B41FA5}">
                      <a16:colId xmlns:a16="http://schemas.microsoft.com/office/drawing/2014/main" val="219249756"/>
                    </a:ext>
                  </a:extLst>
                </a:gridCol>
                <a:gridCol w="2554977">
                  <a:extLst>
                    <a:ext uri="{9D8B030D-6E8A-4147-A177-3AD203B41FA5}">
                      <a16:colId xmlns:a16="http://schemas.microsoft.com/office/drawing/2014/main" val="2132557494"/>
                    </a:ext>
                  </a:extLst>
                </a:gridCol>
                <a:gridCol w="2077150">
                  <a:extLst>
                    <a:ext uri="{9D8B030D-6E8A-4147-A177-3AD203B41FA5}">
                      <a16:colId xmlns:a16="http://schemas.microsoft.com/office/drawing/2014/main" val="2790047082"/>
                    </a:ext>
                  </a:extLst>
                </a:gridCol>
              </a:tblGrid>
              <a:tr h="310507">
                <a:tc>
                  <a:txBody>
                    <a:bodyPr/>
                    <a:lstStyle/>
                    <a:p>
                      <a:pPr algn="ctr"/>
                      <a:r>
                        <a:rPr lang="zh-CN" altLang="en-US" sz="1200" dirty="0">
                          <a:latin typeface="Times New Roman" panose="02020603050405020304" pitchFamily="18" charset="0"/>
                          <a:cs typeface="Times New Roman" panose="02020603050405020304" pitchFamily="18" charset="0"/>
                        </a:rPr>
                        <a:t>８０２</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１１协议</a:t>
                      </a:r>
                    </a:p>
                  </a:txBody>
                  <a:tcPr/>
                </a:tc>
                <a:tc>
                  <a:txBody>
                    <a:bodyPr/>
                    <a:lstStyle/>
                    <a:p>
                      <a:pPr algn="ctr"/>
                      <a:r>
                        <a:rPr lang="zh-CN" altLang="en-US" sz="1200" dirty="0">
                          <a:latin typeface="Times New Roman" panose="02020603050405020304" pitchFamily="18" charset="0"/>
                          <a:cs typeface="Times New Roman" panose="02020603050405020304" pitchFamily="18" charset="0"/>
                        </a:rPr>
                        <a:t>发布时间</a:t>
                      </a:r>
                    </a:p>
                  </a:txBody>
                  <a:tcPr/>
                </a:tc>
                <a:tc>
                  <a:txBody>
                    <a:bodyPr/>
                    <a:lstStyle/>
                    <a:p>
                      <a:pPr algn="ctr"/>
                      <a:r>
                        <a:rPr lang="zh-CN" altLang="en-US" sz="1200" dirty="0">
                          <a:latin typeface="Times New Roman" panose="02020603050405020304" pitchFamily="18" charset="0"/>
                          <a:cs typeface="Times New Roman" panose="02020603050405020304" pitchFamily="18" charset="0"/>
                        </a:rPr>
                        <a:t>频率（</a:t>
                      </a:r>
                      <a:r>
                        <a:rPr lang="en-US" altLang="zh-CN" sz="1200" dirty="0">
                          <a:latin typeface="Times New Roman" panose="02020603050405020304" pitchFamily="18" charset="0"/>
                          <a:cs typeface="Times New Roman" panose="02020603050405020304" pitchFamily="18" charset="0"/>
                        </a:rPr>
                        <a:t>GH</a:t>
                      </a:r>
                      <a:r>
                        <a:rPr lang="zh-CN" altLang="en-US" sz="1200" dirty="0">
                          <a:latin typeface="Times New Roman" panose="02020603050405020304" pitchFamily="18" charset="0"/>
                          <a:cs typeface="Times New Roman" panose="02020603050405020304" pitchFamily="18" charset="0"/>
                        </a:rPr>
                        <a:t>ｚ）</a:t>
                      </a:r>
                    </a:p>
                  </a:txBody>
                  <a:tcPr/>
                </a:tc>
                <a:tc>
                  <a:txBody>
                    <a:bodyPr/>
                    <a:lstStyle/>
                    <a:p>
                      <a:pPr algn="ctr"/>
                      <a:r>
                        <a:rPr lang="zh-CN" altLang="en-US" sz="1200" dirty="0">
                          <a:latin typeface="Times New Roman" panose="02020603050405020304" pitchFamily="18" charset="0"/>
                          <a:cs typeface="Times New Roman" panose="02020603050405020304" pitchFamily="18" charset="0"/>
                        </a:rPr>
                        <a:t>带宽（ＭＨｚ）</a:t>
                      </a:r>
                    </a:p>
                  </a:txBody>
                  <a:tcPr/>
                </a:tc>
                <a:tc>
                  <a:txBody>
                    <a:bodyPr/>
                    <a:lstStyle/>
                    <a:p>
                      <a:pPr algn="ctr"/>
                      <a:r>
                        <a:rPr lang="zh-CN" altLang="en-US" sz="1200" dirty="0">
                          <a:latin typeface="Times New Roman" panose="02020603050405020304" pitchFamily="18" charset="0"/>
                          <a:cs typeface="Times New Roman" panose="02020603050405020304" pitchFamily="18" charset="0"/>
                        </a:rPr>
                        <a:t>速率</a:t>
                      </a:r>
                    </a:p>
                  </a:txBody>
                  <a:tcPr/>
                </a:tc>
                <a:tc>
                  <a:txBody>
                    <a:bodyPr/>
                    <a:lstStyle/>
                    <a:p>
                      <a:pPr algn="ctr"/>
                      <a:r>
                        <a:rPr lang="zh-CN" altLang="en-US" sz="1200" dirty="0">
                          <a:latin typeface="Times New Roman" panose="02020603050405020304" pitchFamily="18" charset="0"/>
                          <a:cs typeface="Times New Roman" panose="02020603050405020304" pitchFamily="18" charset="0"/>
                        </a:rPr>
                        <a:t>调制传输</a:t>
                      </a:r>
                    </a:p>
                  </a:txBody>
                  <a:tcPr/>
                </a:tc>
                <a:extLst>
                  <a:ext uri="{0D108BD9-81ED-4DB2-BD59-A6C34878D82A}">
                    <a16:rowId xmlns:a16="http://schemas.microsoft.com/office/drawing/2014/main" val="1864719333"/>
                  </a:ext>
                </a:extLst>
              </a:tr>
              <a:tr h="433650">
                <a:tc>
                  <a:txBody>
                    <a:bodyPr/>
                    <a:lstStyle/>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１１</a:t>
                      </a:r>
                      <a:endParaRPr lang="en-US" altLang="zh-CN" sz="1200" b="1" kern="1200" dirty="0">
                        <a:solidFill>
                          <a:schemeClr val="tx1"/>
                        </a:solidFill>
                        <a:latin typeface="Times New Roman" panose="02020603050405020304" pitchFamily="18" charset="0"/>
                        <a:ea typeface="+mn-ea"/>
                        <a:cs typeface="Times New Roman" panose="02020603050405020304" pitchFamily="18" charset="0"/>
                      </a:endParaRPr>
                    </a:p>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１９９７</a:t>
                      </a:r>
                    </a:p>
                  </a:txBody>
                  <a:tcPr/>
                </a:tc>
                <a:tc>
                  <a:txBody>
                    <a:bodyPr/>
                    <a:lstStyle/>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１９９７年６月</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４</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２２</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2Mbps</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DSSS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FHSS</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524666040"/>
                  </a:ext>
                </a:extLst>
              </a:tr>
              <a:tr h="371271">
                <a:tc>
                  <a:txBody>
                    <a:bodyPr/>
                    <a:lstStyle/>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１１ｂ</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１９９９年９月</a:t>
                      </a:r>
                    </a:p>
                  </a:txBody>
                  <a:tcPr/>
                </a:tc>
                <a:tc>
                  <a:txBody>
                    <a:bodyPr/>
                    <a:lstStyle/>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４</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２２</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2Mbps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5.5Mbps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11Mbps</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altLang="zh-CN" sz="1200" b="1" kern="1200" dirty="0">
                          <a:solidFill>
                            <a:schemeClr val="tx1"/>
                          </a:solidFill>
                          <a:latin typeface="Times New Roman" panose="02020603050405020304" pitchFamily="18" charset="0"/>
                          <a:ea typeface="+mn-ea"/>
                          <a:cs typeface="Times New Roman" panose="02020603050405020304" pitchFamily="18" charset="0"/>
                        </a:rPr>
                        <a:t>OFDM</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781671876"/>
                  </a:ext>
                </a:extLst>
              </a:tr>
              <a:tr h="3712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１１ａ</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１９９９年９月</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５</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a:t>
                      </a:r>
                    </a:p>
                  </a:txBody>
                  <a:tcPr/>
                </a:tc>
                <a:tc>
                  <a:txBody>
                    <a:bodyPr/>
                    <a:lstStyle/>
                    <a:p>
                      <a:pPr algn="ct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6Mbps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9Mbps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12Mbps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18Mbps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24Mbps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36Mbps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48Mbps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54Mbps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OFDM</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25598823"/>
                  </a:ext>
                </a:extLst>
              </a:tr>
              <a:tr h="371271">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８０２．１１ｇ</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２００３年６月</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４</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6Mbps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9Mbps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12Mbps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18Mbps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24Mbps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36Mbps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48Mbps</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54Mbps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OFDM</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74450298"/>
                  </a:ext>
                </a:extLst>
              </a:tr>
              <a:tr h="457732">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８０２．１１ｎ</a:t>
                      </a:r>
                      <a:endParaRPr lang="en-US" altLang="zh-CN" sz="1200" b="1" kern="1200" dirty="0">
                        <a:solidFill>
                          <a:schemeClr val="tx1"/>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（ｗｉ－ｆｉ４）</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２００９年１０月</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４　５</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２０、４０</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最高支持</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600Mbps</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OFDM</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p>
                      <a:pPr algn="ct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95626930"/>
                  </a:ext>
                </a:extLst>
              </a:tr>
              <a:tr h="433650">
                <a:tc>
                  <a:txBody>
                    <a:bodyPr/>
                    <a:lstStyle/>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８０２．１１ａｃ</a:t>
                      </a:r>
                      <a:endParaRPr lang="en-US" altLang="zh-CN" sz="1200" b="1" kern="1200" dirty="0">
                        <a:solidFill>
                          <a:schemeClr val="tx1"/>
                        </a:solidFill>
                        <a:latin typeface="Times New Roman" panose="02020603050405020304" pitchFamily="18" charset="0"/>
                        <a:ea typeface="+mn-ea"/>
                        <a:cs typeface="Times New Roman" panose="02020603050405020304" pitchFamily="18" charset="0"/>
                      </a:endParaRPr>
                    </a:p>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（ｗｉｆｉ５）</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２０１３年１２月</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５</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２０、４０、８０、１６０（可选）</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最高支持</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6.9Gbps</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OFDM</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p>
                      <a:pPr algn="ct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270844575"/>
                  </a:ext>
                </a:extLst>
              </a:tr>
              <a:tr h="433650">
                <a:tc>
                  <a:txBody>
                    <a:bodyPr/>
                    <a:lstStyle/>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８０２．１１ａｘ</a:t>
                      </a:r>
                      <a:endParaRPr lang="en-US" altLang="zh-CN" sz="1200" b="1" kern="1200" dirty="0">
                        <a:solidFill>
                          <a:schemeClr val="tx1"/>
                        </a:solidFill>
                        <a:latin typeface="Times New Roman" panose="02020603050405020304" pitchFamily="18" charset="0"/>
                        <a:ea typeface="+mn-ea"/>
                        <a:cs typeface="Times New Roman" panose="02020603050405020304" pitchFamily="18" charset="0"/>
                      </a:endParaRPr>
                    </a:p>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（ｗｉｆｉ６）</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２０１９年１月</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４</a:t>
                      </a:r>
                    </a:p>
                  </a:txBody>
                  <a:tcPr/>
                </a:tc>
                <a:tc>
                  <a:txBody>
                    <a:bodyPr/>
                    <a:lstStyle/>
                    <a:p>
                      <a:pPr marL="0" algn="ctr" defTabSz="914400" rtl="0" eaLnBrk="1" latinLnBrk="0" hangingPunct="1"/>
                      <a:r>
                        <a:rPr lang="en-US" altLang="zh-CN" sz="1200" b="1" kern="1200" dirty="0">
                          <a:solidFill>
                            <a:schemeClr val="tx1"/>
                          </a:solidFill>
                          <a:latin typeface="Times New Roman" panose="02020603050405020304" pitchFamily="18" charset="0"/>
                          <a:ea typeface="+mn-ea"/>
                          <a:cs typeface="Times New Roman" panose="02020603050405020304" pitchFamily="18" charset="0"/>
                        </a:rPr>
                        <a:t>20</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40</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80</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160</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最高支持</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9.6Gbps</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OFDMA</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158152228"/>
                  </a:ext>
                </a:extLst>
              </a:tr>
              <a:tr h="371271">
                <a:tc>
                  <a:txBody>
                    <a:bodyPr/>
                    <a:lstStyle/>
                    <a:p>
                      <a:pPr algn="ct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８０２．１１ｂｅ</a:t>
                      </a:r>
                      <a:endParaRPr lang="en-US" altLang="zh-CN" sz="1200" b="1" kern="1200" dirty="0">
                        <a:solidFill>
                          <a:schemeClr val="tx1"/>
                        </a:solidFill>
                        <a:latin typeface="Times New Roman" panose="02020603050405020304" pitchFamily="18" charset="0"/>
                        <a:ea typeface="+mn-ea"/>
                        <a:cs typeface="Times New Roman" panose="02020603050405020304" pitchFamily="18" charset="0"/>
                      </a:endParaRPr>
                    </a:p>
                    <a:p>
                      <a:pPr algn="ct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ｗｉｆｉ</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7)</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２０２４年</a:t>
                      </a:r>
                    </a:p>
                  </a:txBody>
                  <a:tcPr/>
                </a:tc>
                <a:tc>
                  <a:txBody>
                    <a:bodyPr/>
                    <a:lstStyle/>
                    <a:p>
                      <a:pPr marL="0" algn="ctr" defTabSz="914400" rtl="0" eaLnBrk="1" latinLnBrk="0" hangingPunct="1"/>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２</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４、５、６</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20</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40</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80</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160</a:t>
                      </a: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320</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p>
                      <a:pPr marL="0" algn="ctr" defTabSz="914400" rtl="0" eaLnBrk="1" latinLnBrk="0" hangingPunct="1"/>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latin typeface="Times New Roman" panose="02020603050405020304" pitchFamily="18" charset="0"/>
                          <a:ea typeface="+mn-ea"/>
                          <a:cs typeface="Times New Roman" panose="02020603050405020304" pitchFamily="18" charset="0"/>
                        </a:rPr>
                        <a:t>最高支持</a:t>
                      </a: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30Gbps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latin typeface="Times New Roman" panose="02020603050405020304" pitchFamily="18" charset="0"/>
                          <a:ea typeface="+mn-ea"/>
                          <a:cs typeface="Times New Roman" panose="02020603050405020304" pitchFamily="18" charset="0"/>
                        </a:rPr>
                        <a:t>OFDMA</a:t>
                      </a:r>
                      <a:endParaRPr lang="zh-CN" altLang="en-US" sz="1200" b="1" kern="1200" dirty="0">
                        <a:solidFill>
                          <a:schemeClr val="tx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423236254"/>
                  </a:ext>
                </a:extLst>
              </a:tr>
            </a:tbl>
          </a:graphicData>
        </a:graphic>
      </p:graphicFrame>
    </p:spTree>
    <p:extLst>
      <p:ext uri="{BB962C8B-B14F-4D97-AF65-F5344CB8AC3E}">
        <p14:creationId xmlns:p14="http://schemas.microsoft.com/office/powerpoint/2010/main" val="3083486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28707" y="2523918"/>
            <a:ext cx="6560835" cy="2472855"/>
            <a:chOff x="1176392" y="924560"/>
            <a:chExt cx="6560835" cy="2472855"/>
          </a:xfrm>
        </p:grpSpPr>
        <p:sp>
          <p:nvSpPr>
            <p:cNvPr id="23" name="文本框 22"/>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3</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853143" y="1377240"/>
              <a:ext cx="1820755"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Three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176392" y="2116594"/>
              <a:ext cx="6560835" cy="769441"/>
            </a:xfrm>
            <a:prstGeom prst="rect">
              <a:avLst/>
            </a:prstGeom>
            <a:noFill/>
          </p:spPr>
          <p:txBody>
            <a:bodyPr wrap="none" rtlCol="0">
              <a:spAutoFit/>
            </a:bodyPr>
            <a:lstStyle/>
            <a:p>
              <a:pPr lvl="0" algn="ctr">
                <a:defRPr/>
              </a:pPr>
              <a:r>
                <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Wi-Fi7</a:t>
              </a:r>
              <a:r>
                <a:rPr lang="zh-CN" altLang="en-US"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的技术原理和创新</a:t>
              </a:r>
              <a:endPar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01847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71</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4515440"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技术原理和创新</a:t>
            </a:r>
          </a:p>
        </p:txBody>
      </p:sp>
      <p:pic>
        <p:nvPicPr>
          <p:cNvPr id="14" name="图片 13">
            <a:extLst>
              <a:ext uri="{FF2B5EF4-FFF2-40B4-BE49-F238E27FC236}">
                <a16:creationId xmlns:a16="http://schemas.microsoft.com/office/drawing/2014/main" id="{8034066A-046B-4C2F-B0E1-F2E5604DEE8F}"/>
              </a:ext>
            </a:extLst>
          </p:cNvPr>
          <p:cNvPicPr>
            <a:picLocks noChangeAspect="1"/>
          </p:cNvPicPr>
          <p:nvPr/>
        </p:nvPicPr>
        <p:blipFill rotWithShape="1">
          <a:blip r:embed="rId3"/>
          <a:srcRect b="17107"/>
          <a:stretch/>
        </p:blipFill>
        <p:spPr>
          <a:xfrm>
            <a:off x="518947" y="3898261"/>
            <a:ext cx="11154103" cy="2224905"/>
          </a:xfrm>
          <a:prstGeom prst="rect">
            <a:avLst/>
          </a:prstGeom>
        </p:spPr>
      </p:pic>
      <p:sp>
        <p:nvSpPr>
          <p:cNvPr id="2" name="文本框 1">
            <a:extLst>
              <a:ext uri="{FF2B5EF4-FFF2-40B4-BE49-F238E27FC236}">
                <a16:creationId xmlns:a16="http://schemas.microsoft.com/office/drawing/2014/main" id="{49DFBF25-A869-4C66-911D-4BB356B25C66}"/>
              </a:ext>
            </a:extLst>
          </p:cNvPr>
          <p:cNvSpPr txBox="1"/>
          <p:nvPr/>
        </p:nvSpPr>
        <p:spPr>
          <a:xfrm>
            <a:off x="4431982" y="6050599"/>
            <a:ext cx="3307080" cy="345094"/>
          </a:xfrm>
          <a:prstGeom prst="rect">
            <a:avLst/>
          </a:prstGeom>
          <a:noFill/>
        </p:spPr>
        <p:txBody>
          <a:bodyPr wrap="square" rtlCol="0">
            <a:spAutoFit/>
          </a:bodyPr>
          <a:lstStyle/>
          <a:p>
            <a:pPr algn="just" hangingPunct="0">
              <a:lnSpc>
                <a:spcPct val="130000"/>
              </a:lnSpc>
            </a:pPr>
            <a:r>
              <a:rPr lang="zh-CN" altLang="en-US" sz="1400" spc="100" dirty="0">
                <a:latin typeface="思源黑体 CN Normal" panose="020B0400000000000000" pitchFamily="34" charset="-122"/>
                <a:ea typeface="思源黑体 CN Normal" panose="020B0400000000000000" pitchFamily="34" charset="-122"/>
              </a:rPr>
              <a:t>从</a:t>
            </a:r>
            <a:r>
              <a:rPr lang="en-US" altLang="zh-CN" sz="1400" spc="100" dirty="0">
                <a:latin typeface="思源黑体 CN Normal" panose="020B0400000000000000" pitchFamily="34" charset="-122"/>
                <a:ea typeface="思源黑体 CN Normal" panose="020B0400000000000000" pitchFamily="34" charset="-122"/>
              </a:rPr>
              <a:t>Wi-Fi4</a:t>
            </a:r>
            <a:r>
              <a:rPr lang="zh-CN" altLang="en-US" sz="1400" spc="100" dirty="0">
                <a:latin typeface="思源黑体 CN Normal" panose="020B0400000000000000" pitchFamily="34" charset="-122"/>
                <a:ea typeface="思源黑体 CN Normal" panose="020B0400000000000000" pitchFamily="34" charset="-122"/>
              </a:rPr>
              <a:t>到</a:t>
            </a:r>
            <a:r>
              <a:rPr lang="en-US" altLang="zh-CN" sz="1400" spc="100" dirty="0">
                <a:latin typeface="思源黑体 CN Normal" panose="020B0400000000000000" pitchFamily="34" charset="-122"/>
                <a:ea typeface="思源黑体 CN Normal" panose="020B0400000000000000" pitchFamily="34" charset="-122"/>
              </a:rPr>
              <a:t>Wi-Fi7</a:t>
            </a:r>
            <a:r>
              <a:rPr lang="zh-CN" altLang="en-US" sz="1400" spc="100" dirty="0">
                <a:latin typeface="思源黑体 CN Normal" panose="020B0400000000000000" pitchFamily="34" charset="-122"/>
                <a:ea typeface="思源黑体 CN Normal" panose="020B0400000000000000" pitchFamily="34" charset="-122"/>
              </a:rPr>
              <a:t>的标准演进</a:t>
            </a:r>
          </a:p>
        </p:txBody>
      </p:sp>
      <p:sp>
        <p:nvSpPr>
          <p:cNvPr id="15" name="矩形: 圆角 14">
            <a:extLst>
              <a:ext uri="{FF2B5EF4-FFF2-40B4-BE49-F238E27FC236}">
                <a16:creationId xmlns:a16="http://schemas.microsoft.com/office/drawing/2014/main" id="{78665A9B-6788-498A-A929-65FF294F7CB4}"/>
              </a:ext>
            </a:extLst>
          </p:cNvPr>
          <p:cNvSpPr/>
          <p:nvPr/>
        </p:nvSpPr>
        <p:spPr>
          <a:xfrm>
            <a:off x="616630" y="1824630"/>
            <a:ext cx="11154103" cy="1135110"/>
          </a:xfrm>
          <a:prstGeom prst="roundRect">
            <a:avLst/>
          </a:prstGeom>
          <a:solidFill>
            <a:srgbClr val="AF2125"/>
          </a:solidFill>
          <a:ln w="12700" cap="flat" cmpd="sng" algn="ctr">
            <a:noFill/>
            <a:prstDash val="solid"/>
            <a:miter lim="800000"/>
          </a:ln>
          <a:effectLst/>
        </p:spPr>
        <p:txBody>
          <a:bodyPr rtlCol="0" anchor="ctr"/>
          <a:lstStyle/>
          <a:p>
            <a:pPr>
              <a:lnSpc>
                <a:spcPct val="150000"/>
              </a:lnSpc>
            </a:pPr>
            <a:r>
              <a:rPr lang="en-US" altLang="zh-CN" sz="1400" b="1" dirty="0">
                <a:solidFill>
                  <a:schemeClr val="bg1"/>
                </a:solidFill>
              </a:rPr>
              <a:t>IEEE</a:t>
            </a:r>
            <a:r>
              <a:rPr lang="zh-CN" altLang="en-US" sz="1400" b="1" dirty="0">
                <a:solidFill>
                  <a:schemeClr val="bg1"/>
                </a:solidFill>
              </a:rPr>
              <a:t>任务组在</a:t>
            </a:r>
            <a:r>
              <a:rPr lang="en-US" altLang="zh-CN" sz="1400" b="1" dirty="0">
                <a:solidFill>
                  <a:schemeClr val="bg1"/>
                </a:solidFill>
              </a:rPr>
              <a:t>Wi</a:t>
            </a:r>
            <a:r>
              <a:rPr lang="zh-CN" altLang="en-US" sz="1400" b="1" dirty="0">
                <a:solidFill>
                  <a:schemeClr val="bg1"/>
                </a:solidFill>
              </a:rPr>
              <a:t>－</a:t>
            </a:r>
            <a:r>
              <a:rPr lang="en-US" altLang="zh-CN" sz="1400" b="1" dirty="0">
                <a:solidFill>
                  <a:schemeClr val="bg1"/>
                </a:solidFill>
              </a:rPr>
              <a:t>Fi</a:t>
            </a:r>
            <a:r>
              <a:rPr lang="zh-CN" altLang="en-US" sz="1300" b="1" dirty="0">
                <a:solidFill>
                  <a:schemeClr val="bg1"/>
                </a:solidFill>
              </a:rPr>
              <a:t>６</a:t>
            </a:r>
            <a:r>
              <a:rPr lang="zh-CN" altLang="en-US" sz="1400" b="1" dirty="0">
                <a:solidFill>
                  <a:schemeClr val="bg1"/>
                </a:solidFill>
              </a:rPr>
              <a:t>的</a:t>
            </a:r>
            <a:r>
              <a:rPr lang="en-US" altLang="zh-CN" sz="1400" b="1" dirty="0">
                <a:solidFill>
                  <a:schemeClr val="bg1"/>
                </a:solidFill>
              </a:rPr>
              <a:t>OFDMA</a:t>
            </a:r>
            <a:r>
              <a:rPr lang="zh-CN" altLang="en-US" sz="1400" b="1" dirty="0">
                <a:solidFill>
                  <a:schemeClr val="bg1"/>
                </a:solidFill>
              </a:rPr>
              <a:t>多址接入机制以及其他相关技术基础上继续寻找提升性能的手段，在</a:t>
            </a:r>
            <a:r>
              <a:rPr lang="zh-CN" altLang="en-US" sz="1400" b="1" dirty="0"/>
              <a:t>调制方式，信道带宽，频带或信道聚合</a:t>
            </a:r>
            <a:r>
              <a:rPr lang="zh-CN" altLang="en-US" sz="1400" b="1" dirty="0">
                <a:solidFill>
                  <a:schemeClr val="bg1"/>
                </a:solidFill>
              </a:rPr>
              <a:t>等方面进一步挖掘潜力，这个新一代的</a:t>
            </a:r>
            <a:r>
              <a:rPr lang="en-US" altLang="zh-CN" sz="1400" b="1" dirty="0">
                <a:solidFill>
                  <a:schemeClr val="bg1"/>
                </a:solidFill>
              </a:rPr>
              <a:t>Wi</a:t>
            </a:r>
            <a:r>
              <a:rPr lang="zh-CN" altLang="en-US" sz="1400" b="1" dirty="0">
                <a:solidFill>
                  <a:schemeClr val="bg1"/>
                </a:solidFill>
              </a:rPr>
              <a:t>－</a:t>
            </a:r>
            <a:r>
              <a:rPr lang="en-US" altLang="zh-CN" sz="1400" b="1" dirty="0">
                <a:solidFill>
                  <a:schemeClr val="bg1"/>
                </a:solidFill>
              </a:rPr>
              <a:t>Fi</a:t>
            </a:r>
            <a:r>
              <a:rPr lang="zh-CN" altLang="en-US" sz="1400" b="1" dirty="0">
                <a:solidFill>
                  <a:schemeClr val="bg1"/>
                </a:solidFill>
              </a:rPr>
              <a:t>标准被</a:t>
            </a:r>
            <a:r>
              <a:rPr lang="en-US" altLang="zh-CN" sz="1400" b="1" dirty="0">
                <a:solidFill>
                  <a:schemeClr val="bg1"/>
                </a:solidFill>
              </a:rPr>
              <a:t>IEEE</a:t>
            </a:r>
            <a:r>
              <a:rPr lang="zh-CN" altLang="en-US" sz="1400" b="1" dirty="0">
                <a:solidFill>
                  <a:schemeClr val="bg1"/>
                </a:solidFill>
              </a:rPr>
              <a:t>定义为</a:t>
            </a:r>
            <a:r>
              <a:rPr lang="zh-CN" altLang="en-US" sz="1400" b="1" spc="-200" dirty="0">
                <a:solidFill>
                  <a:schemeClr val="bg1"/>
                </a:solidFill>
              </a:rPr>
              <a:t>８０２</a:t>
            </a:r>
            <a:r>
              <a:rPr lang="en-US" altLang="zh-CN" sz="1400" b="1" spc="-200" dirty="0">
                <a:solidFill>
                  <a:schemeClr val="bg1"/>
                </a:solidFill>
              </a:rPr>
              <a:t>.</a:t>
            </a:r>
            <a:r>
              <a:rPr lang="zh-CN" altLang="en-US" sz="1400" b="1" spc="-200" dirty="0">
                <a:solidFill>
                  <a:schemeClr val="bg1"/>
                </a:solidFill>
              </a:rPr>
              <a:t>１１ｂｅ</a:t>
            </a:r>
            <a:r>
              <a:rPr lang="zh-CN" altLang="en-US" sz="1400" b="1" dirty="0">
                <a:solidFill>
                  <a:schemeClr val="bg1"/>
                </a:solidFill>
              </a:rPr>
              <a:t>，</a:t>
            </a:r>
            <a:r>
              <a:rPr lang="en-US" altLang="zh-CN" sz="1400" b="1" dirty="0">
                <a:solidFill>
                  <a:schemeClr val="bg1"/>
                </a:solidFill>
              </a:rPr>
              <a:t>IEEE</a:t>
            </a:r>
            <a:r>
              <a:rPr lang="zh-CN" altLang="en-US" sz="1400" b="1" dirty="0">
                <a:solidFill>
                  <a:schemeClr val="bg1"/>
                </a:solidFill>
              </a:rPr>
              <a:t>又把它称为极高吞吐量，</a:t>
            </a:r>
            <a:r>
              <a:rPr lang="en-US" altLang="zh-CN" sz="1400" b="1" dirty="0">
                <a:solidFill>
                  <a:schemeClr val="bg1"/>
                </a:solidFill>
              </a:rPr>
              <a:t>Wi-Fi</a:t>
            </a:r>
            <a:r>
              <a:rPr lang="zh-CN" altLang="en-US" sz="1400" b="1" dirty="0">
                <a:solidFill>
                  <a:schemeClr val="bg1"/>
                </a:solidFill>
              </a:rPr>
              <a:t>联盟则把</a:t>
            </a:r>
            <a:r>
              <a:rPr lang="en-US" altLang="zh-CN" sz="1400" b="1" dirty="0">
                <a:solidFill>
                  <a:schemeClr val="bg1"/>
                </a:solidFill>
              </a:rPr>
              <a:t>802.11be</a:t>
            </a:r>
            <a:r>
              <a:rPr lang="zh-CN" altLang="en-US" sz="1400" b="1" dirty="0">
                <a:solidFill>
                  <a:schemeClr val="bg1"/>
                </a:solidFill>
              </a:rPr>
              <a:t>命名为</a:t>
            </a:r>
            <a:r>
              <a:rPr lang="en-US" altLang="zh-CN" sz="1400" b="1" dirty="0">
                <a:solidFill>
                  <a:schemeClr val="bg1"/>
                </a:solidFill>
              </a:rPr>
              <a:t>Wi-Fi7</a:t>
            </a:r>
            <a:r>
              <a:rPr lang="zh-CN" altLang="en-US" sz="1400" b="1" kern="0" dirty="0">
                <a:solidFill>
                  <a:schemeClr val="bg1"/>
                </a:solidFill>
                <a:latin typeface="Calibri"/>
                <a:ea typeface="微软雅黑" panose="020B0503020204020204" pitchFamily="34" charset="-122"/>
              </a:rPr>
              <a:t>。</a:t>
            </a:r>
            <a:endParaRPr lang="zh-CN" altLang="en-US" sz="1400" b="1" dirty="0">
              <a:solidFill>
                <a:schemeClr val="bg1"/>
              </a:solidFill>
            </a:endParaRPr>
          </a:p>
        </p:txBody>
      </p:sp>
      <p:sp>
        <p:nvSpPr>
          <p:cNvPr id="16" name="矩形: 圆角 15">
            <a:extLst>
              <a:ext uri="{FF2B5EF4-FFF2-40B4-BE49-F238E27FC236}">
                <a16:creationId xmlns:a16="http://schemas.microsoft.com/office/drawing/2014/main" id="{51C681BF-E21A-4F3F-B82D-00CAC892C506}"/>
              </a:ext>
            </a:extLst>
          </p:cNvPr>
          <p:cNvSpPr/>
          <p:nvPr/>
        </p:nvSpPr>
        <p:spPr>
          <a:xfrm>
            <a:off x="586150" y="3086336"/>
            <a:ext cx="11184583" cy="811924"/>
          </a:xfrm>
          <a:prstGeom prst="roundRect">
            <a:avLst/>
          </a:prstGeom>
          <a:solidFill>
            <a:srgbClr val="AF2125"/>
          </a:solidFill>
          <a:ln w="12700" cap="flat" cmpd="sng" algn="ctr">
            <a:solidFill>
              <a:srgbClr val="4874CB">
                <a:lumMod val="60000"/>
                <a:lumOff val="40000"/>
              </a:srgbClr>
            </a:solidFill>
            <a:prstDash val="solid"/>
            <a:miter lim="800000"/>
          </a:ln>
          <a:effectLst>
            <a:softEdge rad="31750"/>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lang="zh-CN" altLang="en-US" sz="1400" b="1" dirty="0">
                <a:solidFill>
                  <a:schemeClr val="bg1"/>
                </a:solidFill>
              </a:rPr>
              <a:t>截至</a:t>
            </a:r>
            <a:r>
              <a:rPr lang="en-US" altLang="zh-CN" sz="1400" b="1" dirty="0">
                <a:solidFill>
                  <a:schemeClr val="bg1"/>
                </a:solidFill>
              </a:rPr>
              <a:t>2023</a:t>
            </a:r>
            <a:r>
              <a:rPr lang="zh-CN" altLang="en-US" sz="1400" b="1" dirty="0">
                <a:solidFill>
                  <a:schemeClr val="bg1"/>
                </a:solidFill>
              </a:rPr>
              <a:t>年</a:t>
            </a:r>
            <a:r>
              <a:rPr lang="en-US" altLang="zh-CN" sz="1400" b="1" dirty="0">
                <a:solidFill>
                  <a:schemeClr val="bg1"/>
                </a:solidFill>
              </a:rPr>
              <a:t>1</a:t>
            </a:r>
            <a:r>
              <a:rPr lang="zh-CN" altLang="en-US" sz="1400" b="1" dirty="0">
                <a:solidFill>
                  <a:schemeClr val="bg1"/>
                </a:solidFill>
              </a:rPr>
              <a:t>月，</a:t>
            </a:r>
            <a:r>
              <a:rPr lang="en-US" altLang="zh-CN" sz="1400" b="1" dirty="0">
                <a:solidFill>
                  <a:schemeClr val="bg1"/>
                </a:solidFill>
              </a:rPr>
              <a:t>IEEE</a:t>
            </a:r>
            <a:r>
              <a:rPr lang="zh-CN" altLang="en-US" sz="1400" b="1" dirty="0">
                <a:solidFill>
                  <a:schemeClr val="bg1"/>
                </a:solidFill>
              </a:rPr>
              <a:t>已经完成了</a:t>
            </a:r>
            <a:r>
              <a:rPr lang="en-US" altLang="zh-CN" sz="1400" b="1" dirty="0">
                <a:solidFill>
                  <a:schemeClr val="bg1"/>
                </a:solidFill>
              </a:rPr>
              <a:t>802.11be</a:t>
            </a:r>
            <a:r>
              <a:rPr lang="zh-CN" altLang="en-US" sz="1400" b="1" dirty="0">
                <a:solidFill>
                  <a:schemeClr val="bg1"/>
                </a:solidFill>
              </a:rPr>
              <a:t>的第一阶段技术的规范制定，在</a:t>
            </a:r>
            <a:r>
              <a:rPr lang="en-US" altLang="zh-CN" sz="1400" b="1" dirty="0">
                <a:solidFill>
                  <a:schemeClr val="bg1"/>
                </a:solidFill>
              </a:rPr>
              <a:t>2024</a:t>
            </a:r>
            <a:r>
              <a:rPr lang="zh-CN" altLang="en-US" sz="1400" b="1" dirty="0">
                <a:solidFill>
                  <a:schemeClr val="bg1"/>
                </a:solidFill>
              </a:rPr>
              <a:t>年将完成</a:t>
            </a:r>
            <a:r>
              <a:rPr lang="en-US" altLang="zh-CN" sz="1400" b="1" dirty="0">
                <a:solidFill>
                  <a:schemeClr val="bg1"/>
                </a:solidFill>
              </a:rPr>
              <a:t>802.11be</a:t>
            </a:r>
            <a:r>
              <a:rPr lang="zh-CN" altLang="en-US" sz="1400" b="1" dirty="0">
                <a:solidFill>
                  <a:schemeClr val="bg1"/>
                </a:solidFill>
              </a:rPr>
              <a:t>最后版本的发布，同时</a:t>
            </a:r>
            <a:r>
              <a:rPr lang="en-US" altLang="zh-CN" sz="1400" b="1" dirty="0">
                <a:solidFill>
                  <a:schemeClr val="bg1"/>
                </a:solidFill>
              </a:rPr>
              <a:t>Wi-Fi</a:t>
            </a:r>
            <a:r>
              <a:rPr lang="zh-CN" altLang="en-US" sz="1400" b="1" dirty="0">
                <a:solidFill>
                  <a:schemeClr val="bg1"/>
                </a:solidFill>
              </a:rPr>
              <a:t>联盟会在</a:t>
            </a:r>
            <a:r>
              <a:rPr lang="en-US" altLang="zh-CN" sz="1400" b="1" dirty="0">
                <a:solidFill>
                  <a:schemeClr val="bg1"/>
                </a:solidFill>
              </a:rPr>
              <a:t>2023</a:t>
            </a:r>
            <a:r>
              <a:rPr lang="zh-CN" altLang="en-US" sz="1400" b="1" dirty="0">
                <a:solidFill>
                  <a:schemeClr val="bg1"/>
                </a:solidFill>
              </a:rPr>
              <a:t>年同步指定响应的认证规范。</a:t>
            </a:r>
          </a:p>
        </p:txBody>
      </p:sp>
      <p:sp>
        <p:nvSpPr>
          <p:cNvPr id="20" name="日期占位符 16">
            <a:extLst>
              <a:ext uri="{FF2B5EF4-FFF2-40B4-BE49-F238E27FC236}">
                <a16:creationId xmlns:a16="http://schemas.microsoft.com/office/drawing/2014/main" id="{DB490890-A11B-4FD9-9C14-16BB936EC5D3}"/>
              </a:ext>
            </a:extLst>
          </p:cNvPr>
          <p:cNvSpPr txBox="1">
            <a:spLocks/>
          </p:cNvSpPr>
          <p:nvPr/>
        </p:nvSpPr>
        <p:spPr>
          <a:xfrm>
            <a:off x="710483" y="6356349"/>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2024/7/18</a:t>
            </a:r>
            <a:endParaRPr lang="zh-CN" altLang="en-US" dirty="0"/>
          </a:p>
        </p:txBody>
      </p:sp>
    </p:spTree>
    <p:extLst>
      <p:ext uri="{BB962C8B-B14F-4D97-AF65-F5344CB8AC3E}">
        <p14:creationId xmlns:p14="http://schemas.microsoft.com/office/powerpoint/2010/main" val="3888242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72</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4515440"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技术概述</a:t>
            </a:r>
          </a:p>
        </p:txBody>
      </p:sp>
      <p:graphicFrame>
        <p:nvGraphicFramePr>
          <p:cNvPr id="20" name="图示 19">
            <a:extLst>
              <a:ext uri="{FF2B5EF4-FFF2-40B4-BE49-F238E27FC236}">
                <a16:creationId xmlns:a16="http://schemas.microsoft.com/office/drawing/2014/main" id="{2E820E03-234A-45E4-8B0E-F00AC959205A}"/>
              </a:ext>
            </a:extLst>
          </p:cNvPr>
          <p:cNvGraphicFramePr/>
          <p:nvPr>
            <p:extLst>
              <p:ext uri="{D42A27DB-BD31-4B8C-83A1-F6EECF244321}">
                <p14:modId xmlns:p14="http://schemas.microsoft.com/office/powerpoint/2010/main" val="1589405526"/>
              </p:ext>
            </p:extLst>
          </p:nvPr>
        </p:nvGraphicFramePr>
        <p:xfrm>
          <a:off x="62141" y="1658638"/>
          <a:ext cx="12067715" cy="4829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日期占位符 16">
            <a:extLst>
              <a:ext uri="{FF2B5EF4-FFF2-40B4-BE49-F238E27FC236}">
                <a16:creationId xmlns:a16="http://schemas.microsoft.com/office/drawing/2014/main" id="{AD9CFACA-A436-4816-92C4-8530F79606A8}"/>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63800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73</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247269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16630" y="1141670"/>
            <a:ext cx="4515440"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技术概述</a:t>
            </a:r>
          </a:p>
        </p:txBody>
      </p:sp>
      <p:sp>
        <p:nvSpPr>
          <p:cNvPr id="13" name="矩形: 圆角 12">
            <a:extLst>
              <a:ext uri="{FF2B5EF4-FFF2-40B4-BE49-F238E27FC236}">
                <a16:creationId xmlns:a16="http://schemas.microsoft.com/office/drawing/2014/main" id="{8C1513FC-CD4D-4E8D-9EB0-187F50E7C1FC}"/>
              </a:ext>
            </a:extLst>
          </p:cNvPr>
          <p:cNvSpPr/>
          <p:nvPr/>
        </p:nvSpPr>
        <p:spPr>
          <a:xfrm>
            <a:off x="158937" y="1870892"/>
            <a:ext cx="2419882" cy="394139"/>
          </a:xfrm>
          <a:prstGeom prst="round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Wi-Fi</a:t>
            </a:r>
            <a:r>
              <a:rPr lang="zh-CN" altLang="en-US" b="1" dirty="0">
                <a:solidFill>
                  <a:schemeClr val="tx1"/>
                </a:solidFill>
              </a:rPr>
              <a:t>７技术概述</a:t>
            </a:r>
          </a:p>
        </p:txBody>
      </p:sp>
      <p:sp>
        <p:nvSpPr>
          <p:cNvPr id="14" name="矩形: 圆角 13">
            <a:extLst>
              <a:ext uri="{FF2B5EF4-FFF2-40B4-BE49-F238E27FC236}">
                <a16:creationId xmlns:a16="http://schemas.microsoft.com/office/drawing/2014/main" id="{DD79A4CE-2DC8-44C4-A765-BDB3F318950A}"/>
              </a:ext>
            </a:extLst>
          </p:cNvPr>
          <p:cNvSpPr/>
          <p:nvPr/>
        </p:nvSpPr>
        <p:spPr>
          <a:xfrm>
            <a:off x="137980" y="2262541"/>
            <a:ext cx="11895083" cy="1245475"/>
          </a:xfrm>
          <a:prstGeom prst="roundRect">
            <a:avLst/>
          </a:prstGeom>
          <a:solidFill>
            <a:schemeClr val="accent2">
              <a:lumMod val="40000"/>
              <a:lumOff val="60000"/>
            </a:schemeClr>
          </a:solidFill>
          <a:ln w="12700" cap="flat" cmpd="sng" algn="ctr">
            <a:solidFill>
              <a:srgbClr val="4874CB">
                <a:shade val="50000"/>
              </a:srgbClr>
            </a:solidFill>
            <a:prstDash val="solid"/>
            <a:miter lim="800000"/>
          </a:ln>
          <a:effectLst>
            <a:softEdge rad="31750"/>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 6</a:t>
            </a:r>
            <a:r>
              <a:rPr kumimoji="0" lang="zh-CN" altLang="en-US"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之前每一代技术演进关注的是带宽的持续提升，</a:t>
            </a:r>
            <a:r>
              <a:rPr kumimoji="0" lang="en-US" altLang="zh-CN"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Wi-Fi6</a:t>
            </a:r>
            <a:r>
              <a:rPr kumimoji="0" lang="zh-CN" altLang="en-US"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则是把重点放在了连接更多终端数量下的性能保证，引入的是</a:t>
            </a:r>
            <a:r>
              <a:rPr kumimoji="0" lang="en-US" altLang="zh-CN"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OFDMA</a:t>
            </a:r>
            <a:r>
              <a:rPr kumimoji="0" lang="zh-CN" altLang="en-US"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技术使得</a:t>
            </a:r>
            <a:r>
              <a:rPr kumimoji="0" lang="en-US" altLang="zh-CN"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a:t>
            </a:r>
            <a:r>
              <a:rPr kumimoji="0" lang="zh-CN" altLang="en-US" sz="16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具备了一部分移动通信的技术特征，能够支持高密度连接下的大量终端以频分复用方式传送数据，提升了终端并发的性能，</a:t>
            </a:r>
            <a:r>
              <a:rPr kumimoji="0" lang="zh-CN" altLang="en-US" sz="1600" b="1"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而</a:t>
            </a:r>
            <a:r>
              <a:rPr kumimoji="0" lang="en-US" altLang="zh-CN" sz="1600" b="1"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Wi-Fi7</a:t>
            </a:r>
            <a:r>
              <a:rPr kumimoji="0" lang="zh-CN" altLang="en-US" sz="1600" b="1"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在</a:t>
            </a:r>
            <a:r>
              <a:rPr kumimoji="0" lang="en-US" altLang="zh-CN" sz="1600" b="1"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Wi-Fi6</a:t>
            </a:r>
            <a:r>
              <a:rPr kumimoji="0" lang="zh-CN" altLang="en-US" sz="1600" b="1"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的基础上，同时提升带宽和终端并发连接数量，在高带宽，高并发，低时延等性能领域全面超越已有的</a:t>
            </a:r>
            <a:r>
              <a:rPr kumimoji="0" lang="en-US" altLang="zh-CN" sz="1600" b="1"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Wi-Fi</a:t>
            </a:r>
            <a:r>
              <a:rPr kumimoji="0" lang="zh-CN" altLang="en-US" sz="1600" b="1"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技术标准。</a:t>
            </a:r>
          </a:p>
        </p:txBody>
      </p:sp>
      <p:sp>
        <p:nvSpPr>
          <p:cNvPr id="15" name="矩形: 圆角 14">
            <a:extLst>
              <a:ext uri="{FF2B5EF4-FFF2-40B4-BE49-F238E27FC236}">
                <a16:creationId xmlns:a16="http://schemas.microsoft.com/office/drawing/2014/main" id="{300F197A-751E-4FA5-AF51-61B020B0481D}"/>
              </a:ext>
            </a:extLst>
          </p:cNvPr>
          <p:cNvSpPr/>
          <p:nvPr/>
        </p:nvSpPr>
        <p:spPr>
          <a:xfrm>
            <a:off x="158937" y="3583170"/>
            <a:ext cx="2419882" cy="394139"/>
          </a:xfrm>
          <a:prstGeom prst="round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Wi-Fi</a:t>
            </a:r>
            <a:r>
              <a:rPr lang="zh-CN" altLang="en-US" b="1">
                <a:solidFill>
                  <a:schemeClr val="tx1"/>
                </a:solidFill>
              </a:rPr>
              <a:t>７技术特点</a:t>
            </a:r>
            <a:endParaRPr lang="zh-CN" altLang="en-US" b="1" dirty="0">
              <a:solidFill>
                <a:schemeClr val="tx1"/>
              </a:solidFill>
            </a:endParaRPr>
          </a:p>
        </p:txBody>
      </p:sp>
      <p:pic>
        <p:nvPicPr>
          <p:cNvPr id="22" name="图片 21">
            <a:extLst>
              <a:ext uri="{FF2B5EF4-FFF2-40B4-BE49-F238E27FC236}">
                <a16:creationId xmlns:a16="http://schemas.microsoft.com/office/drawing/2014/main" id="{DD05C3C3-9C20-4B74-A03B-9341586A99BC}"/>
              </a:ext>
            </a:extLst>
          </p:cNvPr>
          <p:cNvPicPr>
            <a:picLocks noChangeAspect="1"/>
          </p:cNvPicPr>
          <p:nvPr/>
        </p:nvPicPr>
        <p:blipFill rotWithShape="1">
          <a:blip r:embed="rId3"/>
          <a:srcRect b="8127"/>
          <a:stretch/>
        </p:blipFill>
        <p:spPr>
          <a:xfrm>
            <a:off x="4463746" y="3583169"/>
            <a:ext cx="7569317" cy="2600461"/>
          </a:xfrm>
          <a:prstGeom prst="rect">
            <a:avLst/>
          </a:prstGeom>
        </p:spPr>
      </p:pic>
      <p:sp>
        <p:nvSpPr>
          <p:cNvPr id="2" name="文本框 1">
            <a:extLst>
              <a:ext uri="{FF2B5EF4-FFF2-40B4-BE49-F238E27FC236}">
                <a16:creationId xmlns:a16="http://schemas.microsoft.com/office/drawing/2014/main" id="{AEE95C4C-0091-417B-BBBB-4133A66F8FBD}"/>
              </a:ext>
            </a:extLst>
          </p:cNvPr>
          <p:cNvSpPr txBox="1"/>
          <p:nvPr/>
        </p:nvSpPr>
        <p:spPr>
          <a:xfrm>
            <a:off x="7799547" y="6081099"/>
            <a:ext cx="1870233" cy="308995"/>
          </a:xfrm>
          <a:prstGeom prst="rect">
            <a:avLst/>
          </a:prstGeom>
          <a:noFill/>
        </p:spPr>
        <p:txBody>
          <a:bodyPr wrap="square" rtlCol="0">
            <a:spAutoFit/>
          </a:bodyPr>
          <a:lstStyle/>
          <a:p>
            <a:pPr algn="just" hangingPunct="0">
              <a:lnSpc>
                <a:spcPct val="130000"/>
              </a:lnSpc>
            </a:pPr>
            <a:r>
              <a:rPr lang="en-US" altLang="zh-CN" sz="1200" b="1" spc="100" dirty="0">
                <a:latin typeface="思源黑体 CN Normal" panose="020B0400000000000000" pitchFamily="34" charset="-122"/>
                <a:ea typeface="思源黑体 CN Normal" panose="020B0400000000000000" pitchFamily="34" charset="-122"/>
              </a:rPr>
              <a:t>Wi-Fi7</a:t>
            </a:r>
            <a:r>
              <a:rPr lang="zh-CN" altLang="en-US" sz="1200" b="1" spc="100" dirty="0">
                <a:latin typeface="思源黑体 CN Normal" panose="020B0400000000000000" pitchFamily="34" charset="-122"/>
                <a:ea typeface="思源黑体 CN Normal" panose="020B0400000000000000" pitchFamily="34" charset="-122"/>
              </a:rPr>
              <a:t>的技术特点</a:t>
            </a:r>
          </a:p>
        </p:txBody>
      </p:sp>
      <p:sp>
        <p:nvSpPr>
          <p:cNvPr id="23" name="矩形: 圆角 22">
            <a:extLst>
              <a:ext uri="{FF2B5EF4-FFF2-40B4-BE49-F238E27FC236}">
                <a16:creationId xmlns:a16="http://schemas.microsoft.com/office/drawing/2014/main" id="{7A9EF5D9-DC4A-40AA-BC62-1B45136F5C59}"/>
              </a:ext>
            </a:extLst>
          </p:cNvPr>
          <p:cNvSpPr/>
          <p:nvPr/>
        </p:nvSpPr>
        <p:spPr>
          <a:xfrm>
            <a:off x="210370" y="4061505"/>
            <a:ext cx="4083269" cy="445467"/>
          </a:xfrm>
          <a:prstGeom prst="roundRect">
            <a:avLst/>
          </a:prstGeom>
          <a:solidFill>
            <a:srgbClr val="F1B6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 7 </a:t>
            </a:r>
            <a:r>
              <a:rPr kumimoji="0" lang="zh-CN" altLang="en-US"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的超高速率 </a:t>
            </a:r>
            <a:r>
              <a:rPr kumimoji="0" lang="zh-CN" altLang="en-US"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 </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WiFi7</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的最高速率可以达到</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30Gbps</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，超过</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WiFi6</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最高速率</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9.6Gbps</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3</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倍</a:t>
            </a:r>
            <a:endParaRPr kumimoji="0" lang="zh-CN" altLang="en-US"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24" name="矩形: 圆角 23">
            <a:extLst>
              <a:ext uri="{FF2B5EF4-FFF2-40B4-BE49-F238E27FC236}">
                <a16:creationId xmlns:a16="http://schemas.microsoft.com/office/drawing/2014/main" id="{C7CEBDF5-C17D-44B1-98B5-BA52E341DB24}"/>
              </a:ext>
            </a:extLst>
          </p:cNvPr>
          <p:cNvSpPr/>
          <p:nvPr/>
        </p:nvSpPr>
        <p:spPr>
          <a:xfrm>
            <a:off x="210370" y="4770290"/>
            <a:ext cx="4083267" cy="445468"/>
          </a:xfrm>
          <a:prstGeom prst="roundRect">
            <a:avLst/>
          </a:prstGeom>
          <a:solidFill>
            <a:srgbClr val="F1B6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 7 </a:t>
            </a:r>
            <a:r>
              <a:rPr kumimoji="0" lang="zh-CN" altLang="en-US"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的超高并发 </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WiFi7</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的最大终端连接数量能够达到</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WiFi6</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2</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倍</a:t>
            </a:r>
          </a:p>
        </p:txBody>
      </p:sp>
      <p:sp>
        <p:nvSpPr>
          <p:cNvPr id="25" name="矩形: 圆角 24">
            <a:extLst>
              <a:ext uri="{FF2B5EF4-FFF2-40B4-BE49-F238E27FC236}">
                <a16:creationId xmlns:a16="http://schemas.microsoft.com/office/drawing/2014/main" id="{8500563D-625D-4B30-9748-60F8CF0C45FE}"/>
              </a:ext>
            </a:extLst>
          </p:cNvPr>
          <p:cNvSpPr/>
          <p:nvPr/>
        </p:nvSpPr>
        <p:spPr>
          <a:xfrm>
            <a:off x="216085" y="5454045"/>
            <a:ext cx="4083268" cy="524569"/>
          </a:xfrm>
          <a:prstGeom prst="roundRect">
            <a:avLst/>
          </a:prstGeom>
          <a:solidFill>
            <a:srgbClr val="F1B6B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 7 </a:t>
            </a:r>
            <a:r>
              <a:rPr kumimoji="0" lang="zh-CN" altLang="en-US"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的超低时延</a:t>
            </a:r>
            <a:r>
              <a:rPr kumimoji="0" lang="zh-CN" altLang="en-US"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 </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a:t>
            </a:r>
            <a:r>
              <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的超低时延特点可以使语音，视频等实时业务的延时至少降低</a:t>
            </a:r>
            <a:r>
              <a:rPr kumimoji="0" lang="en-US" altLang="zh-CN"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50%</a:t>
            </a:r>
            <a:endParaRPr kumimoji="0" lang="zh-CN" altLang="en-US" sz="12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sp>
        <p:nvSpPr>
          <p:cNvPr id="20" name="日期占位符 16">
            <a:extLst>
              <a:ext uri="{FF2B5EF4-FFF2-40B4-BE49-F238E27FC236}">
                <a16:creationId xmlns:a16="http://schemas.microsoft.com/office/drawing/2014/main" id="{A424A734-E24D-4E64-B648-0E2986606E2B}"/>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328042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74</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69468"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30974" y="1214719"/>
            <a:ext cx="4515440"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超高速率的特点</a:t>
            </a:r>
          </a:p>
        </p:txBody>
      </p:sp>
      <p:pic>
        <p:nvPicPr>
          <p:cNvPr id="21" name="图片 20">
            <a:extLst>
              <a:ext uri="{FF2B5EF4-FFF2-40B4-BE49-F238E27FC236}">
                <a16:creationId xmlns:a16="http://schemas.microsoft.com/office/drawing/2014/main" id="{06938F46-4274-48D0-BC5A-6CD29BDC7187}"/>
              </a:ext>
            </a:extLst>
          </p:cNvPr>
          <p:cNvPicPr>
            <a:picLocks noChangeAspect="1"/>
          </p:cNvPicPr>
          <p:nvPr/>
        </p:nvPicPr>
        <p:blipFill>
          <a:blip r:embed="rId3"/>
          <a:stretch>
            <a:fillRect/>
          </a:stretch>
        </p:blipFill>
        <p:spPr>
          <a:xfrm>
            <a:off x="465345" y="2183172"/>
            <a:ext cx="3102762" cy="2088223"/>
          </a:xfrm>
          <a:prstGeom prst="rect">
            <a:avLst/>
          </a:prstGeom>
        </p:spPr>
      </p:pic>
      <p:pic>
        <p:nvPicPr>
          <p:cNvPr id="26" name="图片 25">
            <a:extLst>
              <a:ext uri="{FF2B5EF4-FFF2-40B4-BE49-F238E27FC236}">
                <a16:creationId xmlns:a16="http://schemas.microsoft.com/office/drawing/2014/main" id="{7A6ACC49-7656-4EDF-8C3F-02DD795763E3}"/>
              </a:ext>
            </a:extLst>
          </p:cNvPr>
          <p:cNvPicPr>
            <a:picLocks noChangeAspect="1"/>
          </p:cNvPicPr>
          <p:nvPr/>
        </p:nvPicPr>
        <p:blipFill>
          <a:blip r:embed="rId4"/>
          <a:stretch>
            <a:fillRect/>
          </a:stretch>
        </p:blipFill>
        <p:spPr>
          <a:xfrm>
            <a:off x="184849" y="4224136"/>
            <a:ext cx="3750223" cy="2088223"/>
          </a:xfrm>
          <a:prstGeom prst="rect">
            <a:avLst/>
          </a:prstGeom>
        </p:spPr>
      </p:pic>
      <p:sp>
        <p:nvSpPr>
          <p:cNvPr id="27" name="椭圆 26">
            <a:extLst>
              <a:ext uri="{FF2B5EF4-FFF2-40B4-BE49-F238E27FC236}">
                <a16:creationId xmlns:a16="http://schemas.microsoft.com/office/drawing/2014/main" id="{21F249B3-F29A-47A6-8D5B-EC65EF236459}"/>
              </a:ext>
            </a:extLst>
          </p:cNvPr>
          <p:cNvSpPr/>
          <p:nvPr/>
        </p:nvSpPr>
        <p:spPr>
          <a:xfrm>
            <a:off x="50528" y="1817430"/>
            <a:ext cx="2695904" cy="394140"/>
          </a:xfrm>
          <a:prstGeom prst="ellipse">
            <a:avLst/>
          </a:prstGeom>
          <a:solidFill>
            <a:srgbClr val="AF2125"/>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1</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）信道带宽的拓展</a:t>
            </a:r>
          </a:p>
        </p:txBody>
      </p:sp>
      <p:sp>
        <p:nvSpPr>
          <p:cNvPr id="29" name="椭圆 28">
            <a:extLst>
              <a:ext uri="{FF2B5EF4-FFF2-40B4-BE49-F238E27FC236}">
                <a16:creationId xmlns:a16="http://schemas.microsoft.com/office/drawing/2014/main" id="{F82B5F61-D78C-4B02-9943-2D1021C95451}"/>
              </a:ext>
            </a:extLst>
          </p:cNvPr>
          <p:cNvSpPr/>
          <p:nvPr/>
        </p:nvSpPr>
        <p:spPr>
          <a:xfrm>
            <a:off x="4756029" y="1828920"/>
            <a:ext cx="2695904" cy="394140"/>
          </a:xfrm>
          <a:prstGeom prst="ellipse">
            <a:avLst/>
          </a:prstGeom>
          <a:solidFill>
            <a:srgbClr val="AF2125"/>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2</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）调制效率提升</a:t>
            </a:r>
          </a:p>
        </p:txBody>
      </p:sp>
      <p:pic>
        <p:nvPicPr>
          <p:cNvPr id="30" name="图片 29">
            <a:extLst>
              <a:ext uri="{FF2B5EF4-FFF2-40B4-BE49-F238E27FC236}">
                <a16:creationId xmlns:a16="http://schemas.microsoft.com/office/drawing/2014/main" id="{56661074-C9C9-4776-9F80-D0244A6B778A}"/>
              </a:ext>
            </a:extLst>
          </p:cNvPr>
          <p:cNvPicPr>
            <a:picLocks noChangeAspect="1"/>
          </p:cNvPicPr>
          <p:nvPr/>
        </p:nvPicPr>
        <p:blipFill>
          <a:blip r:embed="rId5"/>
          <a:stretch>
            <a:fillRect/>
          </a:stretch>
        </p:blipFill>
        <p:spPr>
          <a:xfrm>
            <a:off x="4173459" y="2271532"/>
            <a:ext cx="3974488" cy="2996715"/>
          </a:xfrm>
          <a:prstGeom prst="rect">
            <a:avLst/>
          </a:prstGeom>
        </p:spPr>
      </p:pic>
      <p:sp>
        <p:nvSpPr>
          <p:cNvPr id="31" name="矩形: 圆角 30">
            <a:extLst>
              <a:ext uri="{FF2B5EF4-FFF2-40B4-BE49-F238E27FC236}">
                <a16:creationId xmlns:a16="http://schemas.microsoft.com/office/drawing/2014/main" id="{C3B6D97D-D624-4CF1-BAE7-D48C3F358DBA}"/>
              </a:ext>
            </a:extLst>
          </p:cNvPr>
          <p:cNvSpPr/>
          <p:nvPr/>
        </p:nvSpPr>
        <p:spPr>
          <a:xfrm>
            <a:off x="4088575" y="5392343"/>
            <a:ext cx="4106917" cy="873654"/>
          </a:xfrm>
          <a:prstGeom prst="roundRect">
            <a:avLst/>
          </a:prstGeom>
          <a:solidFill>
            <a:schemeClr val="accent1">
              <a:lumMod val="40000"/>
              <a:lumOff val="60000"/>
            </a:schemeClr>
          </a:solidFill>
          <a:ln w="12700" cap="flat" cmpd="sng" algn="ctr">
            <a:solidFill>
              <a:srgbClr val="4874CB">
                <a:shade val="50000"/>
              </a:srgbClr>
            </a:solid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调制信息的增加，直接就对带宽和速率产生影响，</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Wi-Fi7</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的</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12</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比特比</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的</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10</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比特增加了</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2</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比特，这意味着物理层的最大理想速率增加了</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20%</a:t>
            </a:r>
            <a:endPar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32" name="椭圆 31">
            <a:extLst>
              <a:ext uri="{FF2B5EF4-FFF2-40B4-BE49-F238E27FC236}">
                <a16:creationId xmlns:a16="http://schemas.microsoft.com/office/drawing/2014/main" id="{2524E431-B097-4554-879B-D1FA2DE11115}"/>
              </a:ext>
            </a:extLst>
          </p:cNvPr>
          <p:cNvSpPr/>
          <p:nvPr/>
        </p:nvSpPr>
        <p:spPr>
          <a:xfrm>
            <a:off x="8629422" y="1817430"/>
            <a:ext cx="3393691" cy="394140"/>
          </a:xfrm>
          <a:prstGeom prst="ellipse">
            <a:avLst/>
          </a:prstGeom>
          <a:solidFill>
            <a:srgbClr val="AF2125"/>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b="1" kern="0" dirty="0">
                <a:latin typeface="Calibri"/>
                <a:ea typeface="微软雅黑" panose="020B0503020204020204" pitchFamily="34" charset="-122"/>
              </a:rPr>
              <a:t>3</a:t>
            </a:r>
            <a:r>
              <a:rPr lang="zh-CN" altLang="en-US" sz="1400" b="1" kern="0" dirty="0">
                <a:latin typeface="Calibri"/>
                <a:ea typeface="微软雅黑" panose="020B0503020204020204" pitchFamily="34" charset="-122"/>
              </a:rPr>
              <a:t>）多链路捆绑提升带宽</a:t>
            </a:r>
          </a:p>
        </p:txBody>
      </p:sp>
      <p:pic>
        <p:nvPicPr>
          <p:cNvPr id="33" name="图片 32">
            <a:extLst>
              <a:ext uri="{FF2B5EF4-FFF2-40B4-BE49-F238E27FC236}">
                <a16:creationId xmlns:a16="http://schemas.microsoft.com/office/drawing/2014/main" id="{B8D26237-E3C8-4D00-970A-BF09748F2B51}"/>
              </a:ext>
            </a:extLst>
          </p:cNvPr>
          <p:cNvPicPr>
            <a:picLocks noChangeAspect="1"/>
          </p:cNvPicPr>
          <p:nvPr/>
        </p:nvPicPr>
        <p:blipFill>
          <a:blip r:embed="rId6"/>
          <a:stretch>
            <a:fillRect/>
          </a:stretch>
        </p:blipFill>
        <p:spPr>
          <a:xfrm>
            <a:off x="8393648" y="2211570"/>
            <a:ext cx="3777677" cy="2286840"/>
          </a:xfrm>
          <a:prstGeom prst="rect">
            <a:avLst/>
          </a:prstGeom>
        </p:spPr>
      </p:pic>
      <p:sp>
        <p:nvSpPr>
          <p:cNvPr id="34" name="矩形: 圆角 33">
            <a:extLst>
              <a:ext uri="{FF2B5EF4-FFF2-40B4-BE49-F238E27FC236}">
                <a16:creationId xmlns:a16="http://schemas.microsoft.com/office/drawing/2014/main" id="{10DAF164-C9F3-4515-89F2-4B4DBB8E042E}"/>
              </a:ext>
            </a:extLst>
          </p:cNvPr>
          <p:cNvSpPr/>
          <p:nvPr/>
        </p:nvSpPr>
        <p:spPr>
          <a:xfrm>
            <a:off x="8610600" y="4472049"/>
            <a:ext cx="3287795" cy="893774"/>
          </a:xfrm>
          <a:prstGeom prst="roundRect">
            <a:avLst/>
          </a:prstGeom>
          <a:solidFill>
            <a:srgbClr val="EC999C"/>
          </a:solidFill>
          <a:ln w="12700" cap="flat" cmpd="sng" algn="ctr">
            <a:solidFill>
              <a:srgbClr val="4874CB">
                <a:shade val="50000"/>
              </a:srgbClr>
            </a:solid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如图左半部分是</a:t>
            </a:r>
            <a:r>
              <a:rPr kumimoji="0" lang="en-US" altLang="zh-CN"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WiFi6</a:t>
            </a:r>
            <a:r>
              <a:rPr kumimoji="0" lang="zh-CN" altLang="en-US"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之前的</a:t>
            </a:r>
            <a:r>
              <a:rPr kumimoji="0" lang="en-US" altLang="zh-CN"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AP</a:t>
            </a:r>
            <a:r>
              <a:rPr kumimoji="0" lang="zh-CN" altLang="en-US"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与每一个</a:t>
            </a:r>
            <a:r>
              <a:rPr kumimoji="0" lang="en-US" altLang="zh-CN"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STA</a:t>
            </a:r>
            <a:r>
              <a:rPr kumimoji="0" lang="zh-CN" altLang="en-US"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在一个频段上建立连接</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，而右半部分则是</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WiFi7AP</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与</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在多频段上同时连接的多链路同传技术</a:t>
            </a:r>
          </a:p>
        </p:txBody>
      </p:sp>
      <p:sp>
        <p:nvSpPr>
          <p:cNvPr id="35" name="矩形: 圆角 34">
            <a:extLst>
              <a:ext uri="{FF2B5EF4-FFF2-40B4-BE49-F238E27FC236}">
                <a16:creationId xmlns:a16="http://schemas.microsoft.com/office/drawing/2014/main" id="{CCC4C23E-1312-4F7F-9718-C06B9401058C}"/>
              </a:ext>
            </a:extLst>
          </p:cNvPr>
          <p:cNvSpPr/>
          <p:nvPr/>
        </p:nvSpPr>
        <p:spPr>
          <a:xfrm>
            <a:off x="8610600" y="5417000"/>
            <a:ext cx="3287794" cy="1338219"/>
          </a:xfrm>
          <a:prstGeom prst="roundRect">
            <a:avLst/>
          </a:prstGeom>
          <a:solidFill>
            <a:srgbClr val="EC999C"/>
          </a:solidFill>
          <a:ln w="12700" cap="flat" cmpd="sng" algn="ctr">
            <a:solidFill>
              <a:srgbClr val="4874CB">
                <a:shade val="50000"/>
              </a:srgbClr>
            </a:solid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多链路同传技术类似于频段绑定，</a:t>
            </a:r>
            <a:r>
              <a:rPr kumimoji="0" lang="zh-CN" altLang="en-US"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把</a:t>
            </a:r>
            <a:r>
              <a:rPr kumimoji="0" lang="en-US" altLang="zh-CN"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2.4GHz</a:t>
            </a:r>
            <a:r>
              <a:rPr kumimoji="0" lang="zh-CN" altLang="en-US"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a:t>
            </a:r>
            <a:r>
              <a:rPr kumimoji="0" lang="en-US" altLang="zh-CN"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5GHz</a:t>
            </a:r>
            <a:r>
              <a:rPr kumimoji="0" lang="zh-CN" altLang="en-US"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和</a:t>
            </a:r>
            <a:r>
              <a:rPr kumimoji="0" lang="en-US" altLang="zh-CN"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6GHz</a:t>
            </a:r>
            <a:r>
              <a:rPr kumimoji="0" lang="zh-CN" altLang="en-US" sz="12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频段上的信道捆绑在一起进行数据传送</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，使得</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与</a:t>
            </a:r>
            <a:r>
              <a:rPr kumimoji="0" lang="en-US" altLang="zh-CN"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STA</a:t>
            </a:r>
            <a:r>
              <a:rPr kumimoji="0" lang="zh-CN" altLang="en-US" sz="12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之间的数据通道得到更大的拓展。但多链路同传不等同于把带宽直接变大， 它带来的数据传送方式的影响，链路管理技术等变化</a:t>
            </a:r>
          </a:p>
        </p:txBody>
      </p:sp>
      <p:sp>
        <p:nvSpPr>
          <p:cNvPr id="22" name="日期占位符 16">
            <a:extLst>
              <a:ext uri="{FF2B5EF4-FFF2-40B4-BE49-F238E27FC236}">
                <a16:creationId xmlns:a16="http://schemas.microsoft.com/office/drawing/2014/main" id="{8788A459-E025-4348-A357-45A718F74D97}"/>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684739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16"/>
          <p:cNvSpPr>
            <a:spLocks noGrp="1"/>
          </p:cNvSpPr>
          <p:nvPr>
            <p:ph type="dt" sz="half" idx="10"/>
          </p:nvPr>
        </p:nvSpPr>
        <p:spPr/>
        <p:txBody>
          <a:bodyPr/>
          <a:lstStyle/>
          <a:p>
            <a:r>
              <a:rPr lang="en-US" altLang="zh-CN" dirty="0"/>
              <a:t>2023/10/30</a:t>
            </a:r>
            <a:endParaRPr lang="zh-CN" altLang="en-US" dirty="0"/>
          </a:p>
        </p:txBody>
      </p:sp>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75</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69468"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630974" y="1214719"/>
            <a:ext cx="4515440"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超高并发的特点</a:t>
            </a:r>
          </a:p>
        </p:txBody>
      </p:sp>
      <p:sp>
        <p:nvSpPr>
          <p:cNvPr id="22" name="椭圆 21">
            <a:extLst>
              <a:ext uri="{FF2B5EF4-FFF2-40B4-BE49-F238E27FC236}">
                <a16:creationId xmlns:a16="http://schemas.microsoft.com/office/drawing/2014/main" id="{DDB42E69-2BB4-4D32-8599-5E800B790E70}"/>
              </a:ext>
            </a:extLst>
          </p:cNvPr>
          <p:cNvSpPr/>
          <p:nvPr/>
        </p:nvSpPr>
        <p:spPr>
          <a:xfrm>
            <a:off x="0" y="1753692"/>
            <a:ext cx="3633952" cy="394140"/>
          </a:xfrm>
          <a:prstGeom prst="ellipse">
            <a:avLst/>
          </a:prstGeom>
          <a:solidFill>
            <a:srgbClr val="AF2125"/>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1</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OFDMA</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技术下的频分复用</a:t>
            </a:r>
          </a:p>
        </p:txBody>
      </p:sp>
      <p:pic>
        <p:nvPicPr>
          <p:cNvPr id="23" name="图片 22">
            <a:extLst>
              <a:ext uri="{FF2B5EF4-FFF2-40B4-BE49-F238E27FC236}">
                <a16:creationId xmlns:a16="http://schemas.microsoft.com/office/drawing/2014/main" id="{8080FE6A-FFB6-4A52-B58C-4DC4251E6256}"/>
              </a:ext>
            </a:extLst>
          </p:cNvPr>
          <p:cNvPicPr>
            <a:picLocks noChangeAspect="1"/>
          </p:cNvPicPr>
          <p:nvPr/>
        </p:nvPicPr>
        <p:blipFill>
          <a:blip r:embed="rId3"/>
          <a:stretch>
            <a:fillRect/>
          </a:stretch>
        </p:blipFill>
        <p:spPr>
          <a:xfrm>
            <a:off x="171451" y="2169837"/>
            <a:ext cx="4974963" cy="2540333"/>
          </a:xfrm>
          <a:prstGeom prst="rect">
            <a:avLst/>
          </a:prstGeom>
        </p:spPr>
      </p:pic>
      <p:sp>
        <p:nvSpPr>
          <p:cNvPr id="24" name="矩形: 圆角 23">
            <a:extLst>
              <a:ext uri="{FF2B5EF4-FFF2-40B4-BE49-F238E27FC236}">
                <a16:creationId xmlns:a16="http://schemas.microsoft.com/office/drawing/2014/main" id="{67E4F649-F1E1-4823-AE9D-C675DC4DDA28}"/>
              </a:ext>
            </a:extLst>
          </p:cNvPr>
          <p:cNvSpPr/>
          <p:nvPr/>
        </p:nvSpPr>
        <p:spPr>
          <a:xfrm>
            <a:off x="99060" y="4723769"/>
            <a:ext cx="5924549" cy="2045050"/>
          </a:xfrm>
          <a:prstGeom prst="roundRect">
            <a:avLst/>
          </a:prstGeom>
          <a:solidFill>
            <a:srgbClr val="AF2125"/>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Wi-Fi6 </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支持最多</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74</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个用户数据</a:t>
            </a:r>
            <a:r>
              <a:rPr kumimoji="0" lang="zh-CN" altLang="en-US" sz="140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通</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过</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OFDMA</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频分复用方式并发传送，每个用户以</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26-tone</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为最小的资源单位（</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RU</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a:t>
            </a:r>
            <a:endPar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WiFi7</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在</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WiFi6 </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的基础上增加了</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1</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倍的并发用户数量，支持</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148</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个用户并发操作，具有超高并发的技术特点。</a:t>
            </a:r>
            <a:endPar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在图所示，</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Wi-Fi6 </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在</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160MHz</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带宽下，最多支持</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74</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个终端并发操作，而 </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Wi-Fi7</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在</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320MHz</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带宽下，最多支持</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148</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个终端并发操作。</a:t>
            </a:r>
            <a:endPar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p:txBody>
      </p:sp>
      <p:sp>
        <p:nvSpPr>
          <p:cNvPr id="25" name="椭圆 24">
            <a:extLst>
              <a:ext uri="{FF2B5EF4-FFF2-40B4-BE49-F238E27FC236}">
                <a16:creationId xmlns:a16="http://schemas.microsoft.com/office/drawing/2014/main" id="{83E7BD45-0E9A-402F-B552-9FF5D0E419B8}"/>
              </a:ext>
            </a:extLst>
          </p:cNvPr>
          <p:cNvSpPr/>
          <p:nvPr/>
        </p:nvSpPr>
        <p:spPr>
          <a:xfrm>
            <a:off x="5486233" y="820579"/>
            <a:ext cx="3633952" cy="394140"/>
          </a:xfrm>
          <a:prstGeom prst="ellipse">
            <a:avLst/>
          </a:prstGeom>
          <a:solidFill>
            <a:srgbClr val="AF2125"/>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2</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）信道捆绑技术的提升</a:t>
            </a:r>
          </a:p>
        </p:txBody>
      </p:sp>
      <p:sp>
        <p:nvSpPr>
          <p:cNvPr id="28" name="矩形: 圆角 27">
            <a:extLst>
              <a:ext uri="{FF2B5EF4-FFF2-40B4-BE49-F238E27FC236}">
                <a16:creationId xmlns:a16="http://schemas.microsoft.com/office/drawing/2014/main" id="{AD45E5E4-2903-4626-AD21-F71B662A90C7}"/>
              </a:ext>
            </a:extLst>
          </p:cNvPr>
          <p:cNvSpPr/>
          <p:nvPr/>
        </p:nvSpPr>
        <p:spPr>
          <a:xfrm>
            <a:off x="5146414" y="1355647"/>
            <a:ext cx="6873767" cy="677910"/>
          </a:xfrm>
          <a:prstGeom prst="roundRect">
            <a:avLst/>
          </a:prstGeom>
          <a:solidFill>
            <a:srgbClr val="EC999C"/>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信道捆绑是</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WiFi4</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之后拓展信道带宽的关键技术，除了信道带宽本身从</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20MHz</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拓展到</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40MHz</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80MHz</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160MHz</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以及</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320MHz</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以外，信道捆绑方式也在不断发生变化</a:t>
            </a:r>
            <a:endPar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endParaRPr>
          </a:p>
        </p:txBody>
      </p:sp>
      <p:graphicFrame>
        <p:nvGraphicFramePr>
          <p:cNvPr id="39" name="图示 38">
            <a:extLst>
              <a:ext uri="{FF2B5EF4-FFF2-40B4-BE49-F238E27FC236}">
                <a16:creationId xmlns:a16="http://schemas.microsoft.com/office/drawing/2014/main" id="{E293E1DE-F131-41FE-8BD1-5EEC7F678491}"/>
              </a:ext>
            </a:extLst>
          </p:cNvPr>
          <p:cNvGraphicFramePr/>
          <p:nvPr>
            <p:extLst>
              <p:ext uri="{D42A27DB-BD31-4B8C-83A1-F6EECF244321}">
                <p14:modId xmlns:p14="http://schemas.microsoft.com/office/powerpoint/2010/main" val="145560825"/>
              </p:ext>
            </p:extLst>
          </p:nvPr>
        </p:nvGraphicFramePr>
        <p:xfrm>
          <a:off x="5360746" y="2141982"/>
          <a:ext cx="6499708" cy="45486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5444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76</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95097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75311"/>
            <a:ext cx="4855259"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信道捆绑方式的技术演进</a:t>
            </a:r>
          </a:p>
        </p:txBody>
      </p:sp>
      <p:pic>
        <p:nvPicPr>
          <p:cNvPr id="20" name="内容占位符 3">
            <a:extLst>
              <a:ext uri="{FF2B5EF4-FFF2-40B4-BE49-F238E27FC236}">
                <a16:creationId xmlns:a16="http://schemas.microsoft.com/office/drawing/2014/main" id="{35B737D0-96A1-45C5-93DB-630F1B4498A1}"/>
              </a:ext>
            </a:extLst>
          </p:cNvPr>
          <p:cNvPicPr>
            <a:picLocks noChangeAspect="1"/>
          </p:cNvPicPr>
          <p:nvPr/>
        </p:nvPicPr>
        <p:blipFill rotWithShape="1">
          <a:blip r:embed="rId3"/>
          <a:srcRect b="11312"/>
          <a:stretch/>
        </p:blipFill>
        <p:spPr>
          <a:xfrm>
            <a:off x="381640" y="1676584"/>
            <a:ext cx="11428718" cy="4006105"/>
          </a:xfrm>
          <a:prstGeom prst="rect">
            <a:avLst/>
          </a:prstGeom>
        </p:spPr>
      </p:pic>
      <p:sp>
        <p:nvSpPr>
          <p:cNvPr id="9" name="文本框 8">
            <a:extLst>
              <a:ext uri="{FF2B5EF4-FFF2-40B4-BE49-F238E27FC236}">
                <a16:creationId xmlns:a16="http://schemas.microsoft.com/office/drawing/2014/main" id="{4199E8C4-8C85-45E9-829C-FFE18D004D4B}"/>
              </a:ext>
            </a:extLst>
          </p:cNvPr>
          <p:cNvSpPr txBox="1"/>
          <p:nvPr/>
        </p:nvSpPr>
        <p:spPr>
          <a:xfrm>
            <a:off x="4720591" y="5802704"/>
            <a:ext cx="3314700" cy="381258"/>
          </a:xfrm>
          <a:prstGeom prst="rect">
            <a:avLst/>
          </a:prstGeom>
          <a:noFill/>
        </p:spPr>
        <p:txBody>
          <a:bodyPr wrap="square" rtlCol="0">
            <a:spAutoFit/>
          </a:bodyPr>
          <a:lstStyle/>
          <a:p>
            <a:pPr algn="just" hangingPunct="0">
              <a:lnSpc>
                <a:spcPct val="130000"/>
              </a:lnSpc>
            </a:pPr>
            <a:r>
              <a:rPr lang="zh-CN" altLang="en-US" sz="1600" b="1" spc="100" dirty="0">
                <a:latin typeface="思源黑体 CN Normal" panose="020B0400000000000000" pitchFamily="34" charset="-122"/>
                <a:ea typeface="思源黑体 CN Normal" panose="020B0400000000000000" pitchFamily="34" charset="-122"/>
              </a:rPr>
              <a:t>提高捆绑信道利用效率技术演进</a:t>
            </a:r>
          </a:p>
        </p:txBody>
      </p:sp>
      <p:sp>
        <p:nvSpPr>
          <p:cNvPr id="13" name="日期占位符 16">
            <a:extLst>
              <a:ext uri="{FF2B5EF4-FFF2-40B4-BE49-F238E27FC236}">
                <a16:creationId xmlns:a16="http://schemas.microsoft.com/office/drawing/2014/main" id="{E579A69A-EB90-4221-BD97-AFBB5ADDA457}"/>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556841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77</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09372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4855259"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超低时延的特点</a:t>
            </a:r>
          </a:p>
        </p:txBody>
      </p:sp>
      <p:sp>
        <p:nvSpPr>
          <p:cNvPr id="14" name="椭圆 13">
            <a:extLst>
              <a:ext uri="{FF2B5EF4-FFF2-40B4-BE49-F238E27FC236}">
                <a16:creationId xmlns:a16="http://schemas.microsoft.com/office/drawing/2014/main" id="{C3A28C85-BEA8-4F54-B6E1-5EC2FC5C2BD9}"/>
              </a:ext>
            </a:extLst>
          </p:cNvPr>
          <p:cNvSpPr/>
          <p:nvPr/>
        </p:nvSpPr>
        <p:spPr>
          <a:xfrm>
            <a:off x="588392" y="2147832"/>
            <a:ext cx="4710773" cy="480847"/>
          </a:xfrm>
          <a:prstGeom prst="ellipse">
            <a:avLst/>
          </a:prstGeom>
          <a:solidFill>
            <a:srgbClr val="AF2125"/>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1</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）多链路管理技术实现业务分类传送</a:t>
            </a:r>
          </a:p>
        </p:txBody>
      </p:sp>
      <p:sp>
        <p:nvSpPr>
          <p:cNvPr id="15" name="椭圆 14">
            <a:extLst>
              <a:ext uri="{FF2B5EF4-FFF2-40B4-BE49-F238E27FC236}">
                <a16:creationId xmlns:a16="http://schemas.microsoft.com/office/drawing/2014/main" id="{8301F485-3933-4342-974D-6F1C39368C98}"/>
              </a:ext>
            </a:extLst>
          </p:cNvPr>
          <p:cNvSpPr/>
          <p:nvPr/>
        </p:nvSpPr>
        <p:spPr>
          <a:xfrm>
            <a:off x="7025132" y="846682"/>
            <a:ext cx="4766310" cy="480847"/>
          </a:xfrm>
          <a:prstGeom prst="ellipse">
            <a:avLst/>
          </a:prstGeom>
          <a:solidFill>
            <a:srgbClr val="AF2125"/>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kern="0" dirty="0">
                <a:solidFill>
                  <a:prstClr val="black"/>
                </a:solidFill>
                <a:latin typeface="Calibri"/>
                <a:ea typeface="微软雅黑" panose="020B0503020204020204" pitchFamily="34" charset="-122"/>
              </a:rPr>
              <a:t>（</a:t>
            </a:r>
            <a:r>
              <a:rPr lang="en-US" altLang="zh-CN" sz="1400" b="1" kern="0" dirty="0">
                <a:solidFill>
                  <a:prstClr val="black"/>
                </a:solidFill>
                <a:latin typeface="Calibri"/>
                <a:ea typeface="微软雅黑" panose="020B0503020204020204" pitchFamily="34" charset="-122"/>
              </a:rPr>
              <a:t>2</a:t>
            </a:r>
            <a:r>
              <a:rPr lang="zh-CN" altLang="en-US" sz="1400" b="1" kern="0" dirty="0">
                <a:solidFill>
                  <a:prstClr val="black"/>
                </a:solidFill>
                <a:latin typeface="Calibri"/>
                <a:ea typeface="微软雅黑" panose="020B0503020204020204" pitchFamily="34" charset="-122"/>
              </a:rPr>
              <a:t>）低时延业务识别技术支持分类调度</a:t>
            </a:r>
          </a:p>
        </p:txBody>
      </p:sp>
      <p:sp>
        <p:nvSpPr>
          <p:cNvPr id="16" name="椭圆 15">
            <a:extLst>
              <a:ext uri="{FF2B5EF4-FFF2-40B4-BE49-F238E27FC236}">
                <a16:creationId xmlns:a16="http://schemas.microsoft.com/office/drawing/2014/main" id="{9C9A6318-9E5A-4B3E-A244-95ED092E3416}"/>
              </a:ext>
            </a:extLst>
          </p:cNvPr>
          <p:cNvSpPr/>
          <p:nvPr/>
        </p:nvSpPr>
        <p:spPr>
          <a:xfrm>
            <a:off x="7025132" y="3863829"/>
            <a:ext cx="4750106" cy="480847"/>
          </a:xfrm>
          <a:prstGeom prst="ellipse">
            <a:avLst/>
          </a:prstGeom>
          <a:solidFill>
            <a:srgbClr val="AF2125"/>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kern="0" dirty="0">
                <a:solidFill>
                  <a:prstClr val="black"/>
                </a:solidFill>
                <a:latin typeface="Calibri"/>
                <a:ea typeface="微软雅黑" panose="020B0503020204020204" pitchFamily="34" charset="-122"/>
              </a:rPr>
              <a:t>（</a:t>
            </a:r>
            <a:r>
              <a:rPr lang="en-US" altLang="zh-CN" sz="1400" b="1" kern="0" dirty="0">
                <a:solidFill>
                  <a:prstClr val="black"/>
                </a:solidFill>
                <a:latin typeface="Calibri"/>
                <a:ea typeface="微软雅黑" panose="020B0503020204020204" pitchFamily="34" charset="-122"/>
              </a:rPr>
              <a:t>3</a:t>
            </a:r>
            <a:r>
              <a:rPr lang="zh-CN" altLang="en-US" sz="1400" b="1" kern="0" dirty="0">
                <a:solidFill>
                  <a:prstClr val="black"/>
                </a:solidFill>
                <a:latin typeface="Calibri"/>
                <a:ea typeface="微软雅黑" panose="020B0503020204020204" pitchFamily="34" charset="-122"/>
              </a:rPr>
              <a:t>）严格唤醒时间技术</a:t>
            </a:r>
          </a:p>
        </p:txBody>
      </p:sp>
      <p:pic>
        <p:nvPicPr>
          <p:cNvPr id="21" name="图片 20">
            <a:extLst>
              <a:ext uri="{FF2B5EF4-FFF2-40B4-BE49-F238E27FC236}">
                <a16:creationId xmlns:a16="http://schemas.microsoft.com/office/drawing/2014/main" id="{C9080F5F-C52F-4917-800B-BEA6B1B7B2D2}"/>
              </a:ext>
            </a:extLst>
          </p:cNvPr>
          <p:cNvPicPr>
            <a:picLocks noChangeAspect="1"/>
          </p:cNvPicPr>
          <p:nvPr/>
        </p:nvPicPr>
        <p:blipFill>
          <a:blip r:embed="rId3"/>
          <a:stretch>
            <a:fillRect/>
          </a:stretch>
        </p:blipFill>
        <p:spPr>
          <a:xfrm>
            <a:off x="324960" y="2813778"/>
            <a:ext cx="5237639" cy="2589252"/>
          </a:xfrm>
          <a:prstGeom prst="rect">
            <a:avLst/>
          </a:prstGeom>
        </p:spPr>
      </p:pic>
      <p:pic>
        <p:nvPicPr>
          <p:cNvPr id="22" name="图片 21">
            <a:extLst>
              <a:ext uri="{FF2B5EF4-FFF2-40B4-BE49-F238E27FC236}">
                <a16:creationId xmlns:a16="http://schemas.microsoft.com/office/drawing/2014/main" id="{1C44E5D8-543D-4B7D-B294-95D1D245E3C6}"/>
              </a:ext>
            </a:extLst>
          </p:cNvPr>
          <p:cNvPicPr>
            <a:picLocks noChangeAspect="1"/>
          </p:cNvPicPr>
          <p:nvPr/>
        </p:nvPicPr>
        <p:blipFill>
          <a:blip r:embed="rId4"/>
          <a:stretch>
            <a:fillRect/>
          </a:stretch>
        </p:blipFill>
        <p:spPr>
          <a:xfrm>
            <a:off x="6629403" y="1387916"/>
            <a:ext cx="5189215" cy="2212531"/>
          </a:xfrm>
          <a:prstGeom prst="rect">
            <a:avLst/>
          </a:prstGeom>
        </p:spPr>
      </p:pic>
      <p:pic>
        <p:nvPicPr>
          <p:cNvPr id="23" name="图片 22">
            <a:extLst>
              <a:ext uri="{FF2B5EF4-FFF2-40B4-BE49-F238E27FC236}">
                <a16:creationId xmlns:a16="http://schemas.microsoft.com/office/drawing/2014/main" id="{FB98507A-2365-48B3-AEF9-004BBB7BF4EE}"/>
              </a:ext>
            </a:extLst>
          </p:cNvPr>
          <p:cNvPicPr>
            <a:picLocks noChangeAspect="1"/>
          </p:cNvPicPr>
          <p:nvPr/>
        </p:nvPicPr>
        <p:blipFill>
          <a:blip r:embed="rId5"/>
          <a:stretch>
            <a:fillRect/>
          </a:stretch>
        </p:blipFill>
        <p:spPr>
          <a:xfrm>
            <a:off x="6492240" y="4344676"/>
            <a:ext cx="5326379" cy="2093673"/>
          </a:xfrm>
          <a:prstGeom prst="rect">
            <a:avLst/>
          </a:prstGeom>
        </p:spPr>
      </p:pic>
      <p:sp>
        <p:nvSpPr>
          <p:cNvPr id="20" name="日期占位符 16">
            <a:extLst>
              <a:ext uri="{FF2B5EF4-FFF2-40B4-BE49-F238E27FC236}">
                <a16:creationId xmlns:a16="http://schemas.microsoft.com/office/drawing/2014/main" id="{CF61B4AC-97E2-4309-A996-6084C171425A}"/>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40754217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78</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09372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4855259"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的主要核心技术</a:t>
            </a:r>
          </a:p>
        </p:txBody>
      </p:sp>
      <p:pic>
        <p:nvPicPr>
          <p:cNvPr id="13" name="图片 12">
            <a:extLst>
              <a:ext uri="{FF2B5EF4-FFF2-40B4-BE49-F238E27FC236}">
                <a16:creationId xmlns:a16="http://schemas.microsoft.com/office/drawing/2014/main" id="{577D0158-90A5-4E48-AA43-2BEC2D960208}"/>
              </a:ext>
            </a:extLst>
          </p:cNvPr>
          <p:cNvPicPr>
            <a:picLocks noChangeAspect="1"/>
          </p:cNvPicPr>
          <p:nvPr/>
        </p:nvPicPr>
        <p:blipFill>
          <a:blip r:embed="rId3"/>
          <a:stretch>
            <a:fillRect/>
          </a:stretch>
        </p:blipFill>
        <p:spPr>
          <a:xfrm>
            <a:off x="217458" y="2009923"/>
            <a:ext cx="5708710" cy="2687795"/>
          </a:xfrm>
          <a:prstGeom prst="rect">
            <a:avLst/>
          </a:prstGeom>
        </p:spPr>
      </p:pic>
      <p:pic>
        <p:nvPicPr>
          <p:cNvPr id="14" name="图片 13">
            <a:extLst>
              <a:ext uri="{FF2B5EF4-FFF2-40B4-BE49-F238E27FC236}">
                <a16:creationId xmlns:a16="http://schemas.microsoft.com/office/drawing/2014/main" id="{A7D0005F-0D3F-47E6-8C14-38299CC65AFE}"/>
              </a:ext>
            </a:extLst>
          </p:cNvPr>
          <p:cNvPicPr>
            <a:picLocks noChangeAspect="1"/>
          </p:cNvPicPr>
          <p:nvPr/>
        </p:nvPicPr>
        <p:blipFill>
          <a:blip r:embed="rId4"/>
          <a:stretch>
            <a:fillRect/>
          </a:stretch>
        </p:blipFill>
        <p:spPr>
          <a:xfrm>
            <a:off x="6051184" y="1113896"/>
            <a:ext cx="5923358" cy="4318227"/>
          </a:xfrm>
          <a:prstGeom prst="rect">
            <a:avLst/>
          </a:prstGeom>
        </p:spPr>
      </p:pic>
      <p:sp>
        <p:nvSpPr>
          <p:cNvPr id="15" name="日期占位符 16">
            <a:extLst>
              <a:ext uri="{FF2B5EF4-FFF2-40B4-BE49-F238E27FC236}">
                <a16:creationId xmlns:a16="http://schemas.microsoft.com/office/drawing/2014/main" id="{B763EB1C-FFE2-43F4-8DD8-FE625CA6DAE6}"/>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667938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79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09372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4855259"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的主要核心技术</a:t>
            </a:r>
          </a:p>
        </p:txBody>
      </p:sp>
      <p:sp>
        <p:nvSpPr>
          <p:cNvPr id="15" name="椭圆 14">
            <a:extLst>
              <a:ext uri="{FF2B5EF4-FFF2-40B4-BE49-F238E27FC236}">
                <a16:creationId xmlns:a16="http://schemas.microsoft.com/office/drawing/2014/main" id="{D96B1D50-1353-477A-8E5A-250AC8922721}"/>
              </a:ext>
            </a:extLst>
          </p:cNvPr>
          <p:cNvSpPr/>
          <p:nvPr/>
        </p:nvSpPr>
        <p:spPr>
          <a:xfrm>
            <a:off x="1203960" y="1823503"/>
            <a:ext cx="3947160" cy="504497"/>
          </a:xfrm>
          <a:prstGeom prst="ellipse">
            <a:avLst/>
          </a:prstGeom>
          <a:solidFill>
            <a:srgbClr val="AF2125"/>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Wi-Fi7 </a:t>
            </a:r>
            <a:r>
              <a:rPr kumimoji="0" lang="zh-CN" altLang="en-US"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新增的多链路设备</a:t>
            </a:r>
          </a:p>
        </p:txBody>
      </p:sp>
      <p:pic>
        <p:nvPicPr>
          <p:cNvPr id="16" name="图片 15">
            <a:extLst>
              <a:ext uri="{FF2B5EF4-FFF2-40B4-BE49-F238E27FC236}">
                <a16:creationId xmlns:a16="http://schemas.microsoft.com/office/drawing/2014/main" id="{22E82E95-3B2C-49D7-9B82-14D3A2E46A13}"/>
              </a:ext>
            </a:extLst>
          </p:cNvPr>
          <p:cNvPicPr>
            <a:picLocks noChangeAspect="1"/>
          </p:cNvPicPr>
          <p:nvPr/>
        </p:nvPicPr>
        <p:blipFill>
          <a:blip r:embed="rId3"/>
          <a:stretch>
            <a:fillRect/>
          </a:stretch>
        </p:blipFill>
        <p:spPr>
          <a:xfrm>
            <a:off x="1010598" y="2328000"/>
            <a:ext cx="9714756" cy="4062089"/>
          </a:xfrm>
          <a:prstGeom prst="rect">
            <a:avLst/>
          </a:prstGeom>
        </p:spPr>
      </p:pic>
      <p:sp>
        <p:nvSpPr>
          <p:cNvPr id="22" name="日期占位符 16">
            <a:extLst>
              <a:ext uri="{FF2B5EF4-FFF2-40B4-BE49-F238E27FC236}">
                <a16:creationId xmlns:a16="http://schemas.microsoft.com/office/drawing/2014/main" id="{F050EFC8-8009-42E7-A200-DF5C8D598EF2}"/>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19122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FC627D32-AD30-43B3-BF08-65E1F1098416}"/>
              </a:ext>
            </a:extLst>
          </p:cNvPr>
          <p:cNvSpPr/>
          <p:nvPr/>
        </p:nvSpPr>
        <p:spPr>
          <a:xfrm>
            <a:off x="6761105" y="3697500"/>
            <a:ext cx="5390363" cy="791028"/>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ABD1662A-1FEB-447A-99E2-6CCACBC4932C}"/>
              </a:ext>
            </a:extLst>
          </p:cNvPr>
          <p:cNvSpPr/>
          <p:nvPr/>
        </p:nvSpPr>
        <p:spPr>
          <a:xfrm>
            <a:off x="5292044" y="926168"/>
            <a:ext cx="6770914" cy="127495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sp>
        <p:nvSpPr>
          <p:cNvPr id="80" name="弧形 79">
            <a:extLst>
              <a:ext uri="{FF2B5EF4-FFF2-40B4-BE49-F238E27FC236}">
                <a16:creationId xmlns:a16="http://schemas.microsoft.com/office/drawing/2014/main" id="{3995EB52-5980-C8B9-8636-80EF3CB2D96C}"/>
              </a:ext>
            </a:extLst>
          </p:cNvPr>
          <p:cNvSpPr/>
          <p:nvPr/>
        </p:nvSpPr>
        <p:spPr>
          <a:xfrm rot="8479355">
            <a:off x="4088089" y="2510532"/>
            <a:ext cx="2278310" cy="1904150"/>
          </a:xfrm>
          <a:prstGeom prst="arc">
            <a:avLst>
              <a:gd name="adj1" fmla="val 17001464"/>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a:extLst>
              <a:ext uri="{FF2B5EF4-FFF2-40B4-BE49-F238E27FC236}">
                <a16:creationId xmlns:a16="http://schemas.microsoft.com/office/drawing/2014/main" id="{6198FBB8-D89D-2D46-BDEC-BB78851AFBEE}"/>
              </a:ext>
            </a:extLst>
          </p:cNvPr>
          <p:cNvSpPr/>
          <p:nvPr/>
        </p:nvSpPr>
        <p:spPr>
          <a:xfrm rot="16007117">
            <a:off x="3607025" y="2738456"/>
            <a:ext cx="2278310" cy="1757253"/>
          </a:xfrm>
          <a:prstGeom prst="arc">
            <a:avLst>
              <a:gd name="adj1" fmla="val 17109512"/>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95400" y="1626187"/>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9" name="文本框 8">
            <a:extLst>
              <a:ext uri="{FF2B5EF4-FFF2-40B4-BE49-F238E27FC236}">
                <a16:creationId xmlns:a16="http://schemas.microsoft.com/office/drawing/2014/main" id="{A3A91B7E-CE31-4947-B43A-7A20429A2C37}"/>
              </a:ext>
            </a:extLst>
          </p:cNvPr>
          <p:cNvSpPr txBox="1"/>
          <p:nvPr/>
        </p:nvSpPr>
        <p:spPr>
          <a:xfrm>
            <a:off x="5339215" y="948110"/>
            <a:ext cx="6663846" cy="1190582"/>
          </a:xfrm>
          <a:prstGeom prst="rect">
            <a:avLst/>
          </a:prstGeom>
          <a:noFill/>
        </p:spPr>
        <p:txBody>
          <a:bodyPr wrap="square" rtlCol="0">
            <a:spAutoFit/>
          </a:bodyPr>
          <a:lstStyle/>
          <a:p>
            <a:pPr algn="just" hangingPunct="0">
              <a:lnSpc>
                <a:spcPct val="130000"/>
              </a:lnSpc>
            </a:pPr>
            <a:r>
              <a:rPr lang="zh-CN" altLang="en-US" sz="1400" dirty="0"/>
              <a:t>从最初的</a:t>
            </a:r>
            <a:r>
              <a:rPr lang="en-US" altLang="zh-CN" sz="1400" dirty="0"/>
              <a:t>IEEE 802.11a/b</a:t>
            </a:r>
            <a:r>
              <a:rPr lang="zh-CN" altLang="en-US" sz="1400" dirty="0"/>
              <a:t>开始，</a:t>
            </a:r>
            <a:r>
              <a:rPr lang="en-US" altLang="zh-CN" sz="1400" dirty="0"/>
              <a:t>Wi-Fi</a:t>
            </a:r>
            <a:r>
              <a:rPr lang="zh-CN" altLang="en-US" sz="1400" dirty="0"/>
              <a:t>在标准演进中就不断有新的技术被引入或采纳，</a:t>
            </a:r>
            <a:r>
              <a:rPr lang="en-US" altLang="zh-CN" sz="1400" dirty="0"/>
              <a:t>Wi-Fi</a:t>
            </a:r>
            <a:r>
              <a:rPr lang="zh-CN" altLang="en-US" sz="1400" dirty="0"/>
              <a:t>的物理层协议和数据链路层的帧格式为了支持新功能而不断扩充，新定义的技术标准也一直持续保持着对</a:t>
            </a:r>
            <a:r>
              <a:rPr lang="zh-CN" altLang="en-US" sz="1400" b="1" dirty="0">
                <a:solidFill>
                  <a:srgbClr val="FF0000"/>
                </a:solidFill>
              </a:rPr>
              <a:t>原有规范的兼容性</a:t>
            </a:r>
            <a:r>
              <a:rPr lang="zh-CN" altLang="en-US" sz="1400" dirty="0"/>
              <a:t>，使得支持新标准的</a:t>
            </a:r>
            <a:r>
              <a:rPr lang="en-US" altLang="zh-CN" sz="1400" dirty="0"/>
              <a:t>Wi-Fi</a:t>
            </a:r>
            <a:r>
              <a:rPr lang="zh-CN" altLang="en-US" sz="1400" dirty="0"/>
              <a:t>路由器仍然能与旧的</a:t>
            </a:r>
            <a:r>
              <a:rPr lang="en-US" altLang="zh-CN" sz="1400" dirty="0"/>
              <a:t>Wi-Fi</a:t>
            </a:r>
            <a:r>
              <a:rPr lang="zh-CN" altLang="en-US" sz="1400" dirty="0"/>
              <a:t>终端进行通信。</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99981" y="1172712"/>
            <a:ext cx="10515600" cy="516968"/>
          </a:xfrm>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pic>
        <p:nvPicPr>
          <p:cNvPr id="13" name="图片 12">
            <a:extLst>
              <a:ext uri="{FF2B5EF4-FFF2-40B4-BE49-F238E27FC236}">
                <a16:creationId xmlns:a16="http://schemas.microsoft.com/office/drawing/2014/main" id="{69BA04CD-6D48-4082-A829-27C13414BD04}"/>
              </a:ext>
            </a:extLst>
          </p:cNvPr>
          <p:cNvPicPr>
            <a:picLocks noChangeAspect="1"/>
          </p:cNvPicPr>
          <p:nvPr/>
        </p:nvPicPr>
        <p:blipFill>
          <a:blip r:embed="rId3"/>
          <a:stretch>
            <a:fillRect/>
          </a:stretch>
        </p:blipFill>
        <p:spPr>
          <a:xfrm>
            <a:off x="426477" y="2351966"/>
            <a:ext cx="6309846" cy="3439607"/>
          </a:xfrm>
          <a:prstGeom prst="rect">
            <a:avLst/>
          </a:prstGeom>
        </p:spPr>
      </p:pic>
      <p:sp>
        <p:nvSpPr>
          <p:cNvPr id="14" name="文本框 13">
            <a:extLst>
              <a:ext uri="{FF2B5EF4-FFF2-40B4-BE49-F238E27FC236}">
                <a16:creationId xmlns:a16="http://schemas.microsoft.com/office/drawing/2014/main" id="{AB09EC06-A44A-480A-A70C-5EDF3324D9E5}"/>
              </a:ext>
            </a:extLst>
          </p:cNvPr>
          <p:cNvSpPr txBox="1"/>
          <p:nvPr/>
        </p:nvSpPr>
        <p:spPr>
          <a:xfrm>
            <a:off x="2431151" y="5875764"/>
            <a:ext cx="2315029" cy="290977"/>
          </a:xfrm>
          <a:prstGeom prst="rect">
            <a:avLst/>
          </a:prstGeom>
          <a:noFill/>
        </p:spPr>
        <p:txBody>
          <a:bodyPr wrap="square" rtlCol="0">
            <a:spAutoFit/>
          </a:bodyPr>
          <a:lstStyle/>
          <a:p>
            <a:pPr algn="just" hangingPunct="0">
              <a:lnSpc>
                <a:spcPct val="130000"/>
              </a:lnSpc>
            </a:pPr>
            <a:r>
              <a:rPr lang="zh-CN" altLang="en-US" sz="1100" spc="100" dirty="0">
                <a:latin typeface="微软雅黑" panose="020B0503020204020204" pitchFamily="34" charset="-122"/>
                <a:ea typeface="微软雅黑" panose="020B0503020204020204" pitchFamily="34" charset="-122"/>
              </a:rPr>
              <a:t>认识家庭</a:t>
            </a:r>
            <a:r>
              <a:rPr lang="en-US" altLang="zh-CN" sz="1100" spc="100" dirty="0">
                <a:latin typeface="微软雅黑" panose="020B0503020204020204" pitchFamily="34" charset="-122"/>
                <a:ea typeface="微软雅黑" panose="020B0503020204020204" pitchFamily="34" charset="-122"/>
              </a:rPr>
              <a:t>Wi-Fi</a:t>
            </a:r>
            <a:r>
              <a:rPr lang="zh-CN" altLang="en-US" sz="1100" spc="100" dirty="0">
                <a:latin typeface="微软雅黑" panose="020B0503020204020204" pitchFamily="34" charset="-122"/>
                <a:ea typeface="微软雅黑" panose="020B0503020204020204" pitchFamily="34" charset="-122"/>
              </a:rPr>
              <a:t>网络的基本组成</a:t>
            </a:r>
          </a:p>
        </p:txBody>
      </p:sp>
      <p:sp>
        <p:nvSpPr>
          <p:cNvPr id="2" name="文本框 1">
            <a:extLst>
              <a:ext uri="{FF2B5EF4-FFF2-40B4-BE49-F238E27FC236}">
                <a16:creationId xmlns:a16="http://schemas.microsoft.com/office/drawing/2014/main" id="{7CFC4B2F-17E2-4393-85F2-290A560FC9D3}"/>
              </a:ext>
            </a:extLst>
          </p:cNvPr>
          <p:cNvSpPr txBox="1"/>
          <p:nvPr/>
        </p:nvSpPr>
        <p:spPr>
          <a:xfrm>
            <a:off x="6798430" y="3751943"/>
            <a:ext cx="5264527" cy="630429"/>
          </a:xfrm>
          <a:prstGeom prst="rect">
            <a:avLst/>
          </a:prstGeom>
          <a:noFill/>
        </p:spPr>
        <p:txBody>
          <a:bodyPr wrap="square" rtlCol="0">
            <a:spAutoFit/>
          </a:bodyPr>
          <a:lstStyle/>
          <a:p>
            <a:pPr algn="just" hangingPunct="0">
              <a:lnSpc>
                <a:spcPct val="130000"/>
              </a:lnSpc>
            </a:pPr>
            <a:r>
              <a:rPr lang="en-US" altLang="zh-CN" sz="1400" dirty="0"/>
              <a:t>Wi-Fi</a:t>
            </a:r>
            <a:r>
              <a:rPr lang="zh-CN" altLang="en-US" sz="1400" dirty="0"/>
              <a:t>网络就是由一个或多个支持</a:t>
            </a:r>
            <a:r>
              <a:rPr lang="en-US" altLang="zh-CN" sz="1400" dirty="0"/>
              <a:t>Wi-Fi</a:t>
            </a:r>
            <a:r>
              <a:rPr lang="zh-CN" altLang="en-US" sz="1400" dirty="0"/>
              <a:t>的</a:t>
            </a:r>
            <a:r>
              <a:rPr lang="en-US" altLang="zh-CN" sz="1400" dirty="0"/>
              <a:t>STA</a:t>
            </a:r>
            <a:r>
              <a:rPr lang="zh-CN" altLang="en-US" sz="1400" dirty="0"/>
              <a:t>通过无线方式连接到</a:t>
            </a:r>
            <a:r>
              <a:rPr lang="en-US" altLang="zh-CN" sz="1400" dirty="0"/>
              <a:t>AP</a:t>
            </a:r>
            <a:r>
              <a:rPr lang="zh-CN" altLang="en-US" sz="1400" dirty="0"/>
              <a:t>所构成的无线局域网（</a:t>
            </a:r>
            <a:r>
              <a:rPr lang="en-US" altLang="zh-CN" sz="1400" dirty="0"/>
              <a:t>wireless Local Area Network ,WLAN )</a:t>
            </a:r>
            <a:endParaRPr lang="zh-CN" altLang="en-US" sz="1400" dirty="0"/>
          </a:p>
        </p:txBody>
      </p:sp>
      <p:sp>
        <p:nvSpPr>
          <p:cNvPr id="10" name="文本框 9">
            <a:extLst>
              <a:ext uri="{FF2B5EF4-FFF2-40B4-BE49-F238E27FC236}">
                <a16:creationId xmlns:a16="http://schemas.microsoft.com/office/drawing/2014/main" id="{0608261F-C303-4E89-B5D3-5786A8CF9D00}"/>
              </a:ext>
            </a:extLst>
          </p:cNvPr>
          <p:cNvSpPr txBox="1"/>
          <p:nvPr/>
        </p:nvSpPr>
        <p:spPr>
          <a:xfrm>
            <a:off x="700314" y="1975385"/>
            <a:ext cx="3151911" cy="381258"/>
          </a:xfrm>
          <a:prstGeom prst="rect">
            <a:avLst/>
          </a:prstGeom>
          <a:noFill/>
        </p:spPr>
        <p:txBody>
          <a:bodyPr wrap="square" rtlCol="0">
            <a:spAutoFit/>
          </a:bodyPr>
          <a:lstStyle/>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1.</a:t>
            </a:r>
            <a:r>
              <a:rPr lang="zh-CN" altLang="en-US" sz="1600" spc="100" dirty="0">
                <a:latin typeface="思源黑体 CN Normal" panose="020B0400000000000000" pitchFamily="34" charset="-122"/>
                <a:ea typeface="思源黑体 CN Normal" panose="020B0400000000000000" pitchFamily="34" charset="-122"/>
              </a:rPr>
              <a:t>认识家庭</a:t>
            </a:r>
            <a:r>
              <a:rPr lang="en-US" altLang="zh-CN" sz="1600" spc="100" dirty="0">
                <a:latin typeface="思源黑体 CN Normal" panose="020B0400000000000000" pitchFamily="34" charset="-122"/>
                <a:ea typeface="思源黑体 CN Normal" panose="020B0400000000000000" pitchFamily="34" charset="-122"/>
              </a:rPr>
              <a:t>Wi-Fi</a:t>
            </a:r>
            <a:r>
              <a:rPr lang="zh-CN" altLang="en-US" sz="1600" spc="100" dirty="0">
                <a:latin typeface="思源黑体 CN Normal" panose="020B0400000000000000" pitchFamily="34" charset="-122"/>
                <a:ea typeface="思源黑体 CN Normal" panose="020B0400000000000000" pitchFamily="34" charset="-122"/>
              </a:rPr>
              <a:t>网络的组成</a:t>
            </a:r>
          </a:p>
        </p:txBody>
      </p:sp>
    </p:spTree>
    <p:extLst>
      <p:ext uri="{BB962C8B-B14F-4D97-AF65-F5344CB8AC3E}">
        <p14:creationId xmlns:p14="http://schemas.microsoft.com/office/powerpoint/2010/main" val="3457659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80</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5661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5996886"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多链路同传技术</a:t>
            </a:r>
          </a:p>
        </p:txBody>
      </p:sp>
      <p:pic>
        <p:nvPicPr>
          <p:cNvPr id="16" name="图片 15">
            <a:extLst>
              <a:ext uri="{FF2B5EF4-FFF2-40B4-BE49-F238E27FC236}">
                <a16:creationId xmlns:a16="http://schemas.microsoft.com/office/drawing/2014/main" id="{76639FDA-DA79-42DC-B120-7B5E476EFE30}"/>
              </a:ext>
            </a:extLst>
          </p:cNvPr>
          <p:cNvPicPr>
            <a:picLocks noChangeAspect="1"/>
          </p:cNvPicPr>
          <p:nvPr/>
        </p:nvPicPr>
        <p:blipFill>
          <a:blip r:embed="rId3"/>
          <a:stretch>
            <a:fillRect/>
          </a:stretch>
        </p:blipFill>
        <p:spPr>
          <a:xfrm>
            <a:off x="1089311" y="1836773"/>
            <a:ext cx="10013376" cy="4274096"/>
          </a:xfrm>
          <a:prstGeom prst="rect">
            <a:avLst/>
          </a:prstGeom>
        </p:spPr>
      </p:pic>
      <p:sp>
        <p:nvSpPr>
          <p:cNvPr id="13" name="日期占位符 16">
            <a:extLst>
              <a:ext uri="{FF2B5EF4-FFF2-40B4-BE49-F238E27FC236}">
                <a16:creationId xmlns:a16="http://schemas.microsoft.com/office/drawing/2014/main" id="{90031523-7C14-4C2E-8B3F-1F4240CFEAEC}"/>
              </a:ext>
            </a:extLst>
          </p:cNvPr>
          <p:cNvSpPr txBox="1">
            <a:spLocks/>
          </p:cNvSpPr>
          <p:nvPr/>
        </p:nvSpPr>
        <p:spPr>
          <a:xfrm>
            <a:off x="1066800" y="6381056"/>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2024/7/18</a:t>
            </a:r>
            <a:endParaRPr lang="zh-CN" altLang="en-US" dirty="0"/>
          </a:p>
        </p:txBody>
      </p:sp>
    </p:spTree>
    <p:extLst>
      <p:ext uri="{BB962C8B-B14F-4D97-AF65-F5344CB8AC3E}">
        <p14:creationId xmlns:p14="http://schemas.microsoft.com/office/powerpoint/2010/main" val="2753093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81</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5661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5996886"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多链路同传技术</a:t>
            </a:r>
          </a:p>
        </p:txBody>
      </p:sp>
      <p:pic>
        <p:nvPicPr>
          <p:cNvPr id="13" name="图片 12">
            <a:extLst>
              <a:ext uri="{FF2B5EF4-FFF2-40B4-BE49-F238E27FC236}">
                <a16:creationId xmlns:a16="http://schemas.microsoft.com/office/drawing/2014/main" id="{8A0B9C0A-040C-42A7-875F-874DEDEB9079}"/>
              </a:ext>
            </a:extLst>
          </p:cNvPr>
          <p:cNvPicPr>
            <a:picLocks noChangeAspect="1"/>
          </p:cNvPicPr>
          <p:nvPr/>
        </p:nvPicPr>
        <p:blipFill>
          <a:blip r:embed="rId3"/>
          <a:stretch>
            <a:fillRect/>
          </a:stretch>
        </p:blipFill>
        <p:spPr>
          <a:xfrm>
            <a:off x="5955031" y="815848"/>
            <a:ext cx="6236970" cy="5540497"/>
          </a:xfrm>
          <a:prstGeom prst="rect">
            <a:avLst/>
          </a:prstGeom>
        </p:spPr>
      </p:pic>
      <p:sp>
        <p:nvSpPr>
          <p:cNvPr id="14" name="椭圆 13">
            <a:extLst>
              <a:ext uri="{FF2B5EF4-FFF2-40B4-BE49-F238E27FC236}">
                <a16:creationId xmlns:a16="http://schemas.microsoft.com/office/drawing/2014/main" id="{74750E6D-58C0-463A-BC91-DE0348DA038F}"/>
              </a:ext>
            </a:extLst>
          </p:cNvPr>
          <p:cNvSpPr/>
          <p:nvPr/>
        </p:nvSpPr>
        <p:spPr>
          <a:xfrm>
            <a:off x="79943" y="1757675"/>
            <a:ext cx="5604643" cy="504497"/>
          </a:xfrm>
          <a:prstGeom prst="ellipse">
            <a:avLst/>
          </a:prstGeom>
          <a:solidFill>
            <a:schemeClr val="accent1">
              <a:lumMod val="60000"/>
              <a:lumOff val="40000"/>
            </a:schemeClr>
          </a:solidFill>
          <a:ln w="1270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1</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）多链路同传技术的</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MAC</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层架构</a:t>
            </a:r>
          </a:p>
        </p:txBody>
      </p:sp>
      <p:graphicFrame>
        <p:nvGraphicFramePr>
          <p:cNvPr id="15" name="图示 14">
            <a:extLst>
              <a:ext uri="{FF2B5EF4-FFF2-40B4-BE49-F238E27FC236}">
                <a16:creationId xmlns:a16="http://schemas.microsoft.com/office/drawing/2014/main" id="{3FCA288B-B841-4165-9288-9F2BC01051B5}"/>
              </a:ext>
            </a:extLst>
          </p:cNvPr>
          <p:cNvGraphicFramePr/>
          <p:nvPr>
            <p:extLst>
              <p:ext uri="{D42A27DB-BD31-4B8C-83A1-F6EECF244321}">
                <p14:modId xmlns:p14="http://schemas.microsoft.com/office/powerpoint/2010/main" val="917621266"/>
              </p:ext>
            </p:extLst>
          </p:nvPr>
        </p:nvGraphicFramePr>
        <p:xfrm>
          <a:off x="127117" y="2388982"/>
          <a:ext cx="5827914" cy="37323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日期占位符 16">
            <a:extLst>
              <a:ext uri="{FF2B5EF4-FFF2-40B4-BE49-F238E27FC236}">
                <a16:creationId xmlns:a16="http://schemas.microsoft.com/office/drawing/2014/main" id="{3FFD8C12-236B-4BC1-B87C-E020C8061438}"/>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6140370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82</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5661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5996886"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多链路管理方式</a:t>
            </a:r>
          </a:p>
        </p:txBody>
      </p:sp>
      <p:sp>
        <p:nvSpPr>
          <p:cNvPr id="15" name="矩形: 圆角 14">
            <a:extLst>
              <a:ext uri="{FF2B5EF4-FFF2-40B4-BE49-F238E27FC236}">
                <a16:creationId xmlns:a16="http://schemas.microsoft.com/office/drawing/2014/main" id="{E087C9EF-7D20-443E-A863-CC31D68719DD}"/>
              </a:ext>
            </a:extLst>
          </p:cNvPr>
          <p:cNvSpPr/>
          <p:nvPr/>
        </p:nvSpPr>
        <p:spPr>
          <a:xfrm>
            <a:off x="125074" y="1719718"/>
            <a:ext cx="5361320" cy="929821"/>
          </a:xfrm>
          <a:prstGeom prst="roundRect">
            <a:avLst/>
          </a:prstGeom>
          <a:solidFill>
            <a:srgbClr val="E2676A"/>
          </a:solidFill>
          <a:ln w="12700" cap="flat" cmpd="sng" algn="ctr">
            <a:solidFill>
              <a:srgbClr val="75BD42">
                <a:lumMod val="60000"/>
                <a:lumOff val="40000"/>
              </a:srgbClr>
            </a:solidFill>
            <a:prstDash val="solid"/>
            <a:miter lim="800000"/>
          </a:ln>
          <a:effectLst>
            <a:softEdge rad="31750"/>
          </a:effectLst>
        </p:spPr>
        <p:txBody>
          <a:bodyPr rtlCol="0" anchor="ctr"/>
          <a:lstStyle/>
          <a:p>
            <a:pPr>
              <a:lnSpc>
                <a:spcPct val="150000"/>
              </a:lnSpc>
            </a:pPr>
            <a:r>
              <a:rPr lang="zh-CN" altLang="en-US" sz="1400" b="1" dirty="0">
                <a:solidFill>
                  <a:schemeClr val="bg1"/>
                </a:solidFill>
              </a:rPr>
              <a:t>多链路管理包括链路与业务类型绑定，链路状态管理和缓存数据在多链路上的传输三个方面。</a:t>
            </a:r>
          </a:p>
        </p:txBody>
      </p:sp>
      <p:cxnSp>
        <p:nvCxnSpPr>
          <p:cNvPr id="23" name="直接连接符 22">
            <a:extLst>
              <a:ext uri="{FF2B5EF4-FFF2-40B4-BE49-F238E27FC236}">
                <a16:creationId xmlns:a16="http://schemas.microsoft.com/office/drawing/2014/main" id="{22DC97AC-3DE3-410F-93E7-1AD69904B644}"/>
              </a:ext>
            </a:extLst>
          </p:cNvPr>
          <p:cNvCxnSpPr>
            <a:cxnSpLocks/>
          </p:cNvCxnSpPr>
          <p:nvPr/>
        </p:nvCxnSpPr>
        <p:spPr>
          <a:xfrm>
            <a:off x="5825918" y="1372380"/>
            <a:ext cx="0" cy="4789170"/>
          </a:xfrm>
          <a:prstGeom prst="line">
            <a:avLst/>
          </a:prstGeom>
          <a:noFill/>
          <a:ln w="57150" cap="flat" cmpd="sng" algn="ctr">
            <a:solidFill>
              <a:schemeClr val="accent1">
                <a:lumMod val="75000"/>
              </a:schemeClr>
            </a:solidFill>
            <a:prstDash val="solid"/>
            <a:miter lim="800000"/>
          </a:ln>
          <a:effectLst/>
        </p:spPr>
      </p:cxnSp>
      <p:pic>
        <p:nvPicPr>
          <p:cNvPr id="16" name="图片 15">
            <a:extLst>
              <a:ext uri="{FF2B5EF4-FFF2-40B4-BE49-F238E27FC236}">
                <a16:creationId xmlns:a16="http://schemas.microsoft.com/office/drawing/2014/main" id="{6515D36A-5E29-4CC9-B972-A5AFAC8AA39C}"/>
              </a:ext>
            </a:extLst>
          </p:cNvPr>
          <p:cNvPicPr>
            <a:picLocks noChangeAspect="1"/>
          </p:cNvPicPr>
          <p:nvPr/>
        </p:nvPicPr>
        <p:blipFill>
          <a:blip r:embed="rId3"/>
          <a:stretch>
            <a:fillRect/>
          </a:stretch>
        </p:blipFill>
        <p:spPr>
          <a:xfrm>
            <a:off x="148110" y="2841261"/>
            <a:ext cx="5542497" cy="3005713"/>
          </a:xfrm>
          <a:prstGeom prst="rect">
            <a:avLst/>
          </a:prstGeom>
        </p:spPr>
      </p:pic>
      <p:pic>
        <p:nvPicPr>
          <p:cNvPr id="20" name="图片 19">
            <a:extLst>
              <a:ext uri="{FF2B5EF4-FFF2-40B4-BE49-F238E27FC236}">
                <a16:creationId xmlns:a16="http://schemas.microsoft.com/office/drawing/2014/main" id="{6A84A7E4-57F7-4543-83D1-ECE9C1DAF267}"/>
              </a:ext>
            </a:extLst>
          </p:cNvPr>
          <p:cNvPicPr>
            <a:picLocks noChangeAspect="1"/>
          </p:cNvPicPr>
          <p:nvPr/>
        </p:nvPicPr>
        <p:blipFill>
          <a:blip r:embed="rId4"/>
          <a:stretch>
            <a:fillRect/>
          </a:stretch>
        </p:blipFill>
        <p:spPr>
          <a:xfrm>
            <a:off x="5921268" y="1536923"/>
            <a:ext cx="6162576" cy="2841135"/>
          </a:xfrm>
          <a:prstGeom prst="rect">
            <a:avLst/>
          </a:prstGeom>
        </p:spPr>
      </p:pic>
      <p:sp>
        <p:nvSpPr>
          <p:cNvPr id="22" name="矩形: 圆角 21">
            <a:extLst>
              <a:ext uri="{FF2B5EF4-FFF2-40B4-BE49-F238E27FC236}">
                <a16:creationId xmlns:a16="http://schemas.microsoft.com/office/drawing/2014/main" id="{51BACFE6-660B-468A-B8AF-44757B56F786}"/>
              </a:ext>
            </a:extLst>
          </p:cNvPr>
          <p:cNvSpPr/>
          <p:nvPr/>
        </p:nvSpPr>
        <p:spPr>
          <a:xfrm>
            <a:off x="5961230" y="4574870"/>
            <a:ext cx="6082653" cy="1169234"/>
          </a:xfrm>
          <a:prstGeom prst="roundRect">
            <a:avLst/>
          </a:prstGeom>
          <a:solidFill>
            <a:srgbClr val="E2676A"/>
          </a:solidFill>
          <a:ln w="12700" cap="flat" cmpd="sng" algn="ctr">
            <a:solidFill>
              <a:srgbClr val="75BD42">
                <a:lumMod val="60000"/>
                <a:lumOff val="40000"/>
              </a:srgbClr>
            </a:solidFill>
            <a:prstDash val="solid"/>
            <a:miter lim="800000"/>
          </a:ln>
          <a:effectLst>
            <a:softEdge rad="31750"/>
          </a:effectLst>
        </p:spPr>
        <p:txBody>
          <a:bodyPr rtlCol="0" anchor="ctr"/>
          <a:lstStyle/>
          <a:p>
            <a:pPr lvl="0">
              <a:lnSpc>
                <a:spcPct val="150000"/>
              </a:lnSpc>
            </a:pPr>
            <a:r>
              <a:rPr lang="en-US" altLang="zh-CN" sz="1400" b="1" dirty="0">
                <a:solidFill>
                  <a:schemeClr val="bg1"/>
                </a:solidFill>
                <a:latin typeface="Calibri"/>
                <a:ea typeface="微软雅黑" panose="020B0503020204020204" pitchFamily="34" charset="-122"/>
              </a:rPr>
              <a:t>Wi-Fi7 AP </a:t>
            </a:r>
            <a:r>
              <a:rPr lang="zh-CN" altLang="en-US" sz="1400" b="1" dirty="0">
                <a:solidFill>
                  <a:schemeClr val="bg1"/>
                </a:solidFill>
                <a:latin typeface="Calibri"/>
                <a:ea typeface="微软雅黑" panose="020B0503020204020204" pitchFamily="34" charset="-122"/>
              </a:rPr>
              <a:t>与</a:t>
            </a:r>
            <a:r>
              <a:rPr lang="en-US" altLang="zh-CN" sz="1400" b="1" dirty="0">
                <a:solidFill>
                  <a:schemeClr val="bg1"/>
                </a:solidFill>
                <a:latin typeface="Calibri"/>
                <a:ea typeface="微软雅黑" panose="020B0503020204020204" pitchFamily="34" charset="-122"/>
              </a:rPr>
              <a:t>STA</a:t>
            </a:r>
            <a:r>
              <a:rPr lang="zh-CN" altLang="en-US" sz="1400" b="1" dirty="0">
                <a:solidFill>
                  <a:schemeClr val="bg1"/>
                </a:solidFill>
                <a:latin typeface="Calibri"/>
                <a:ea typeface="微软雅黑" panose="020B0503020204020204" pitchFamily="34" charset="-122"/>
              </a:rPr>
              <a:t>建立多链路连接后，为了实现不同业务类型的数据帧在不同链路上传输，保证时延敏感性业务在信道状态最好的链路上优先传输，同时降低移动终端的功耗，</a:t>
            </a:r>
            <a:r>
              <a:rPr lang="en-US" altLang="zh-CN" sz="1400" b="1" dirty="0">
                <a:solidFill>
                  <a:schemeClr val="bg1"/>
                </a:solidFill>
                <a:latin typeface="Calibri"/>
                <a:ea typeface="微软雅黑" panose="020B0503020204020204" pitchFamily="34" charset="-122"/>
              </a:rPr>
              <a:t>Wi-Fi7 </a:t>
            </a:r>
            <a:r>
              <a:rPr lang="zh-CN" altLang="en-US" sz="1400" b="1" dirty="0">
                <a:solidFill>
                  <a:schemeClr val="bg1"/>
                </a:solidFill>
                <a:latin typeface="Calibri"/>
                <a:ea typeface="微软雅黑" panose="020B0503020204020204" pitchFamily="34" charset="-122"/>
              </a:rPr>
              <a:t>引入了多链路管理功能。</a:t>
            </a:r>
          </a:p>
        </p:txBody>
      </p:sp>
      <p:sp>
        <p:nvSpPr>
          <p:cNvPr id="21" name="日期占位符 16">
            <a:extLst>
              <a:ext uri="{FF2B5EF4-FFF2-40B4-BE49-F238E27FC236}">
                <a16:creationId xmlns:a16="http://schemas.microsoft.com/office/drawing/2014/main" id="{DD236D94-FE55-491E-9DE6-B4DAD816A697}"/>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2983567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83</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5661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5996886"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多资源单位捆绑技术</a:t>
            </a:r>
          </a:p>
        </p:txBody>
      </p:sp>
      <p:sp>
        <p:nvSpPr>
          <p:cNvPr id="15" name="矩形: 圆角 14">
            <a:extLst>
              <a:ext uri="{FF2B5EF4-FFF2-40B4-BE49-F238E27FC236}">
                <a16:creationId xmlns:a16="http://schemas.microsoft.com/office/drawing/2014/main" id="{FBB015DC-32A6-4831-80DB-A1D1D549726F}"/>
              </a:ext>
            </a:extLst>
          </p:cNvPr>
          <p:cNvSpPr/>
          <p:nvPr/>
        </p:nvSpPr>
        <p:spPr>
          <a:xfrm>
            <a:off x="5612130" y="1031773"/>
            <a:ext cx="6189148" cy="705584"/>
          </a:xfrm>
          <a:prstGeom prst="roundRect">
            <a:avLst/>
          </a:prstGeom>
          <a:solidFill>
            <a:schemeClr val="accent1">
              <a:lumMod val="40000"/>
              <a:lumOff val="60000"/>
            </a:schemeClr>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频谱信道的捆绑是</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标准制定中的关键技术之一。</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Wi-Fi6</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支持以</a:t>
            </a:r>
            <a:r>
              <a:rPr kumimoji="0" lang="en-US" altLang="zh-CN"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20MHz</a:t>
            </a:r>
            <a:r>
              <a:rPr kumimoji="0" lang="zh-CN" altLang="en-US" sz="14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为单位的连续信道捆绑，因此只有所有信道都空闲后才能够发送数据</a:t>
            </a:r>
          </a:p>
        </p:txBody>
      </p:sp>
      <p:sp>
        <p:nvSpPr>
          <p:cNvPr id="16" name="矩形: 圆角 15">
            <a:extLst>
              <a:ext uri="{FF2B5EF4-FFF2-40B4-BE49-F238E27FC236}">
                <a16:creationId xmlns:a16="http://schemas.microsoft.com/office/drawing/2014/main" id="{D1E548E4-DAB5-4BF9-84CA-CDCC2B489817}"/>
              </a:ext>
            </a:extLst>
          </p:cNvPr>
          <p:cNvSpPr/>
          <p:nvPr/>
        </p:nvSpPr>
        <p:spPr>
          <a:xfrm>
            <a:off x="98566" y="1819480"/>
            <a:ext cx="11973912" cy="1308537"/>
          </a:xfrm>
          <a:prstGeom prst="roundRect">
            <a:avLst/>
          </a:prstGeom>
          <a:solidFill>
            <a:schemeClr val="accent2">
              <a:lumMod val="60000"/>
              <a:lumOff val="40000"/>
            </a:schemeClr>
          </a:solidFill>
          <a:ln w="12700" cap="flat" cmpd="sng" algn="ctr">
            <a:solidFill>
              <a:srgbClr val="4874CB">
                <a:shade val="50000"/>
              </a:srgbClr>
            </a:solidFill>
            <a:prstDash val="solid"/>
            <a:miter lim="800000"/>
          </a:ln>
          <a:effectLst>
            <a:softEdge rad="31750"/>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Wi-Fi6 </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定义的前导码屏蔽技术</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支持以</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20MHz</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在内</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的</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非连续信道的捆绑</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。如果需要捆绑的频谱信道中有子信道处于忙碌状态，则</a:t>
            </a:r>
            <a:r>
              <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AP</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或者</a:t>
            </a:r>
            <a:r>
              <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STA</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的前导码屏蔽技术可以能够屏蔽忙碌的子信道，然后将非连续的空闲信道捆绑在一起，进行数据的发送。显然，前导码屏蔽技术提高了信道的利用效率和吞吐量。</a:t>
            </a:r>
            <a:endPar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Wi-Fi6 </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只支持</a:t>
            </a:r>
            <a:r>
              <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AP</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给</a:t>
            </a:r>
            <a:r>
              <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STA</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发送数据的下行方向的前导码屏蔽技术，在</a:t>
            </a:r>
            <a:r>
              <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AP</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与</a:t>
            </a:r>
            <a:r>
              <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STA</a:t>
            </a:r>
            <a:r>
              <a:rPr kumimoji="0" lang="zh-CN" altLang="en-US"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建立连接之后，根据信道忙碌情况动态地进行非连续信道的绑定。</a:t>
            </a:r>
            <a:endParaRPr kumimoji="0" lang="en-US" altLang="zh-CN" sz="1400" b="0"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endParaRPr>
          </a:p>
        </p:txBody>
      </p:sp>
      <p:sp>
        <p:nvSpPr>
          <p:cNvPr id="21" name="箭头: 下 20">
            <a:extLst>
              <a:ext uri="{FF2B5EF4-FFF2-40B4-BE49-F238E27FC236}">
                <a16:creationId xmlns:a16="http://schemas.microsoft.com/office/drawing/2014/main" id="{35688DF9-A1FD-4D5B-B695-96C5AB27475B}"/>
              </a:ext>
            </a:extLst>
          </p:cNvPr>
          <p:cNvSpPr/>
          <p:nvPr/>
        </p:nvSpPr>
        <p:spPr>
          <a:xfrm>
            <a:off x="509017" y="3144859"/>
            <a:ext cx="323193" cy="291662"/>
          </a:xfrm>
          <a:prstGeom prst="downArrow">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22" name="矩形: 圆角 21">
            <a:extLst>
              <a:ext uri="{FF2B5EF4-FFF2-40B4-BE49-F238E27FC236}">
                <a16:creationId xmlns:a16="http://schemas.microsoft.com/office/drawing/2014/main" id="{240AA689-415A-4637-A19C-32946CA3C07A}"/>
              </a:ext>
            </a:extLst>
          </p:cNvPr>
          <p:cNvSpPr/>
          <p:nvPr/>
        </p:nvSpPr>
        <p:spPr>
          <a:xfrm>
            <a:off x="-1" y="3477434"/>
            <a:ext cx="3863341" cy="2536750"/>
          </a:xfrm>
          <a:prstGeom prst="roundRect">
            <a:avLst/>
          </a:prstGeom>
          <a:solidFill>
            <a:schemeClr val="accent1">
              <a:lumMod val="60000"/>
              <a:lumOff val="40000"/>
            </a:schemeClr>
          </a:solidFill>
          <a:ln w="12700" cap="flat" cmpd="sng" algn="ctr">
            <a:solidFill>
              <a:srgbClr val="4874CB">
                <a:shade val="50000"/>
              </a:srgbClr>
            </a:solid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Wi-Fi7</a:t>
            </a:r>
            <a:r>
              <a:rPr kumimoji="0" lang="zh-CN" altLang="en-US"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标准中的新信道捆绑技术有以下特点</a:t>
            </a:r>
          </a:p>
        </p:txBody>
      </p:sp>
      <p:graphicFrame>
        <p:nvGraphicFramePr>
          <p:cNvPr id="23" name="图示 22">
            <a:extLst>
              <a:ext uri="{FF2B5EF4-FFF2-40B4-BE49-F238E27FC236}">
                <a16:creationId xmlns:a16="http://schemas.microsoft.com/office/drawing/2014/main" id="{3B4A409D-1B33-43DF-BDB3-5E2EDD358AA3}"/>
              </a:ext>
            </a:extLst>
          </p:cNvPr>
          <p:cNvGraphicFramePr/>
          <p:nvPr>
            <p:extLst>
              <p:ext uri="{D42A27DB-BD31-4B8C-83A1-F6EECF244321}">
                <p14:modId xmlns:p14="http://schemas.microsoft.com/office/powerpoint/2010/main" val="4183466128"/>
              </p:ext>
            </p:extLst>
          </p:nvPr>
        </p:nvGraphicFramePr>
        <p:xfrm>
          <a:off x="4419377" y="3152151"/>
          <a:ext cx="7468046" cy="3208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日期占位符 16">
            <a:extLst>
              <a:ext uri="{FF2B5EF4-FFF2-40B4-BE49-F238E27FC236}">
                <a16:creationId xmlns:a16="http://schemas.microsoft.com/office/drawing/2014/main" id="{83D505E0-D52F-45B2-A8D2-5FA2C12E1EB7}"/>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5445303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84</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5661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5996886"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支持低时延业务的技术</a:t>
            </a:r>
          </a:p>
        </p:txBody>
      </p:sp>
      <p:grpSp>
        <p:nvGrpSpPr>
          <p:cNvPr id="2" name="组合 1">
            <a:extLst>
              <a:ext uri="{FF2B5EF4-FFF2-40B4-BE49-F238E27FC236}">
                <a16:creationId xmlns:a16="http://schemas.microsoft.com/office/drawing/2014/main" id="{948C244A-1A56-43CF-A79B-0699F04B5F15}"/>
              </a:ext>
            </a:extLst>
          </p:cNvPr>
          <p:cNvGrpSpPr/>
          <p:nvPr/>
        </p:nvGrpSpPr>
        <p:grpSpPr>
          <a:xfrm>
            <a:off x="5920353" y="1441345"/>
            <a:ext cx="6066344" cy="2172438"/>
            <a:chOff x="294063" y="1824273"/>
            <a:chExt cx="7223449" cy="1780960"/>
          </a:xfrm>
        </p:grpSpPr>
        <p:sp>
          <p:nvSpPr>
            <p:cNvPr id="14" name="矩形: 圆角 13">
              <a:extLst>
                <a:ext uri="{FF2B5EF4-FFF2-40B4-BE49-F238E27FC236}">
                  <a16:creationId xmlns:a16="http://schemas.microsoft.com/office/drawing/2014/main" id="{1B6502F7-F64F-4880-A925-BF34CB5858EF}"/>
                </a:ext>
              </a:extLst>
            </p:cNvPr>
            <p:cNvSpPr/>
            <p:nvPr/>
          </p:nvSpPr>
          <p:spPr>
            <a:xfrm>
              <a:off x="294063" y="1931869"/>
              <a:ext cx="3650672" cy="1454726"/>
            </a:xfrm>
            <a:prstGeom prst="roundRect">
              <a:avLst/>
            </a:prstGeom>
            <a:solidFill>
              <a:schemeClr val="accent2">
                <a:lumMod val="60000"/>
                <a:lumOff val="40000"/>
              </a:schemeClr>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基于</a:t>
              </a:r>
              <a:r>
                <a:rPr kumimoji="0" lang="en-US" altLang="zh-CN"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a:t>
              </a:r>
              <a:r>
                <a:rPr kumimoji="0" lang="zh-CN" altLang="en-US"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连接产生的额外时延和</a:t>
              </a:r>
              <a:r>
                <a:rPr kumimoji="0" lang="en-US" altLang="zh-CN"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a:t>
              </a:r>
              <a:r>
                <a:rPr kumimoji="0" lang="zh-CN" altLang="en-US" sz="1800" b="0"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通信的两个特征紧密相关</a:t>
              </a:r>
            </a:p>
          </p:txBody>
        </p:sp>
        <p:sp>
          <p:nvSpPr>
            <p:cNvPr id="15" name="箭头: 右 14">
              <a:extLst>
                <a:ext uri="{FF2B5EF4-FFF2-40B4-BE49-F238E27FC236}">
                  <a16:creationId xmlns:a16="http://schemas.microsoft.com/office/drawing/2014/main" id="{3E85A0D2-53EE-414B-A65E-E144664A3851}"/>
                </a:ext>
              </a:extLst>
            </p:cNvPr>
            <p:cNvSpPr/>
            <p:nvPr/>
          </p:nvSpPr>
          <p:spPr>
            <a:xfrm>
              <a:off x="4038600" y="2024455"/>
              <a:ext cx="414681" cy="410127"/>
            </a:xfrm>
            <a:prstGeom prst="rightArrow">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微软雅黑" panose="020B0503020204020204" pitchFamily="34" charset="-122"/>
                <a:cs typeface="+mn-cs"/>
              </a:endParaRPr>
            </a:p>
          </p:txBody>
        </p:sp>
        <p:sp>
          <p:nvSpPr>
            <p:cNvPr id="16" name="箭头: 右 15">
              <a:extLst>
                <a:ext uri="{FF2B5EF4-FFF2-40B4-BE49-F238E27FC236}">
                  <a16:creationId xmlns:a16="http://schemas.microsoft.com/office/drawing/2014/main" id="{97912AC5-E5B6-4E78-B2F6-4C8204905D42}"/>
                </a:ext>
              </a:extLst>
            </p:cNvPr>
            <p:cNvSpPr/>
            <p:nvPr/>
          </p:nvSpPr>
          <p:spPr>
            <a:xfrm>
              <a:off x="4038601" y="2920486"/>
              <a:ext cx="414680" cy="387927"/>
            </a:xfrm>
            <a:prstGeom prst="rightArrow">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2" name="矩形: 圆角 21">
              <a:extLst>
                <a:ext uri="{FF2B5EF4-FFF2-40B4-BE49-F238E27FC236}">
                  <a16:creationId xmlns:a16="http://schemas.microsoft.com/office/drawing/2014/main" id="{7DBC7DFB-CA36-42CB-8336-84998780B248}"/>
                </a:ext>
              </a:extLst>
            </p:cNvPr>
            <p:cNvSpPr/>
            <p:nvPr/>
          </p:nvSpPr>
          <p:spPr>
            <a:xfrm>
              <a:off x="4573428" y="1824273"/>
              <a:ext cx="2944084" cy="810490"/>
            </a:xfrm>
            <a:prstGeom prst="roundRect">
              <a:avLst/>
            </a:prstGeom>
            <a:solidFill>
              <a:schemeClr val="accent1">
                <a:lumMod val="40000"/>
                <a:lumOff val="60000"/>
              </a:schemeClr>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基于</a:t>
              </a:r>
              <a:r>
                <a:rPr kumimoji="0" lang="en-US" altLang="zh-CN" sz="18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CSMA/CA</a:t>
              </a:r>
              <a:r>
                <a:rPr kumimoji="0" lang="zh-CN" altLang="en-US" sz="18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的信道访问时延</a:t>
              </a:r>
            </a:p>
          </p:txBody>
        </p:sp>
        <p:sp>
          <p:nvSpPr>
            <p:cNvPr id="23" name="矩形: 圆角 22">
              <a:extLst>
                <a:ext uri="{FF2B5EF4-FFF2-40B4-BE49-F238E27FC236}">
                  <a16:creationId xmlns:a16="http://schemas.microsoft.com/office/drawing/2014/main" id="{ED79BD3F-640C-44E5-B4A5-E3253565B33C}"/>
                </a:ext>
              </a:extLst>
            </p:cNvPr>
            <p:cNvSpPr/>
            <p:nvPr/>
          </p:nvSpPr>
          <p:spPr>
            <a:xfrm>
              <a:off x="4547147" y="2794743"/>
              <a:ext cx="2944089" cy="810490"/>
            </a:xfrm>
            <a:prstGeom prst="roundRect">
              <a:avLst/>
            </a:prstGeom>
            <a:solidFill>
              <a:schemeClr val="accent2">
                <a:lumMod val="60000"/>
                <a:lumOff val="40000"/>
              </a:schemeClr>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多终端多业务下的</a:t>
              </a:r>
              <a:r>
                <a:rPr kumimoji="0" lang="en-US" altLang="zh-CN" sz="18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AP</a:t>
              </a:r>
              <a:r>
                <a:rPr kumimoji="0" lang="zh-CN" altLang="en-US" sz="1800" b="0" i="0" u="none" strike="noStrike" kern="0" cap="none" spc="0" normalizeH="0" baseline="0" noProof="0" dirty="0">
                  <a:ln>
                    <a:noFill/>
                  </a:ln>
                  <a:solidFill>
                    <a:srgbClr val="E54C5E">
                      <a:lumMod val="75000"/>
                    </a:srgbClr>
                  </a:solidFill>
                  <a:effectLst/>
                  <a:uLnTx/>
                  <a:uFillTx/>
                  <a:latin typeface="Calibri"/>
                  <a:ea typeface="微软雅黑" panose="020B0503020204020204" pitchFamily="34" charset="-122"/>
                  <a:cs typeface="+mn-cs"/>
                </a:rPr>
                <a:t>调度时延</a:t>
              </a:r>
            </a:p>
          </p:txBody>
        </p:sp>
      </p:grpSp>
      <p:sp>
        <p:nvSpPr>
          <p:cNvPr id="26" name="矩形: 圆角 25">
            <a:extLst>
              <a:ext uri="{FF2B5EF4-FFF2-40B4-BE49-F238E27FC236}">
                <a16:creationId xmlns:a16="http://schemas.microsoft.com/office/drawing/2014/main" id="{109CC51B-CADF-4CE4-B511-60E86C7778F9}"/>
              </a:ext>
            </a:extLst>
          </p:cNvPr>
          <p:cNvSpPr/>
          <p:nvPr/>
        </p:nvSpPr>
        <p:spPr>
          <a:xfrm>
            <a:off x="1620864" y="2185808"/>
            <a:ext cx="3413233" cy="661752"/>
          </a:xfrm>
          <a:prstGeom prst="round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2.</a:t>
            </a:r>
            <a:r>
              <a:rPr kumimoji="0" lang="zh-CN" altLang="en-US"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 </a:t>
            </a:r>
            <a:r>
              <a:rPr kumimoji="0" lang="en-US" altLang="zh-CN"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Wi-Fi6 </a:t>
            </a:r>
            <a:r>
              <a:rPr kumimoji="0" lang="zh-CN" altLang="en-US" sz="1800" b="1" i="0" u="none" strike="noStrike" kern="0" cap="none" spc="0" normalizeH="0" baseline="0" noProof="0" dirty="0">
                <a:ln>
                  <a:noFill/>
                </a:ln>
                <a:solidFill>
                  <a:prstClr val="black"/>
                </a:solidFill>
                <a:effectLst/>
                <a:uLnTx/>
                <a:uFillTx/>
                <a:latin typeface="Calibri"/>
                <a:ea typeface="微软雅黑" panose="020B0503020204020204" pitchFamily="34" charset="-122"/>
                <a:cs typeface="+mn-cs"/>
              </a:rPr>
              <a:t>对于业务时延的改进</a:t>
            </a:r>
          </a:p>
        </p:txBody>
      </p:sp>
      <p:pic>
        <p:nvPicPr>
          <p:cNvPr id="27" name="图片 26">
            <a:extLst>
              <a:ext uri="{FF2B5EF4-FFF2-40B4-BE49-F238E27FC236}">
                <a16:creationId xmlns:a16="http://schemas.microsoft.com/office/drawing/2014/main" id="{2D8EDCAC-7AD5-4D86-A3D5-E87F41AC4A45}"/>
              </a:ext>
            </a:extLst>
          </p:cNvPr>
          <p:cNvPicPr>
            <a:picLocks noChangeAspect="1"/>
          </p:cNvPicPr>
          <p:nvPr/>
        </p:nvPicPr>
        <p:blipFill rotWithShape="1">
          <a:blip r:embed="rId3"/>
          <a:srcRect t="46739" b="-1"/>
          <a:stretch/>
        </p:blipFill>
        <p:spPr>
          <a:xfrm>
            <a:off x="318592" y="3051006"/>
            <a:ext cx="5601761" cy="3339087"/>
          </a:xfrm>
          <a:prstGeom prst="rect">
            <a:avLst/>
          </a:prstGeom>
        </p:spPr>
      </p:pic>
      <p:sp>
        <p:nvSpPr>
          <p:cNvPr id="20" name="日期占位符 16">
            <a:extLst>
              <a:ext uri="{FF2B5EF4-FFF2-40B4-BE49-F238E27FC236}">
                <a16:creationId xmlns:a16="http://schemas.microsoft.com/office/drawing/2014/main" id="{DC6665EF-C534-4F0C-BE3B-4184F6BE8FAF}"/>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44480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F5E8AA6-249F-45D5-AFB7-58CBBC6ACAD5}"/>
              </a:ext>
            </a:extLst>
          </p:cNvPr>
          <p:cNvSpPr/>
          <p:nvPr/>
        </p:nvSpPr>
        <p:spPr>
          <a:xfrm>
            <a:off x="46742" y="4610663"/>
            <a:ext cx="3789731" cy="146905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85</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5661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5996886"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对于业务时延的改进</a:t>
            </a:r>
          </a:p>
        </p:txBody>
      </p:sp>
      <p:pic>
        <p:nvPicPr>
          <p:cNvPr id="20" name="图片 19">
            <a:extLst>
              <a:ext uri="{FF2B5EF4-FFF2-40B4-BE49-F238E27FC236}">
                <a16:creationId xmlns:a16="http://schemas.microsoft.com/office/drawing/2014/main" id="{519B6454-A831-4CBA-B9A1-3A46942D87D6}"/>
              </a:ext>
            </a:extLst>
          </p:cNvPr>
          <p:cNvPicPr>
            <a:picLocks noChangeAspect="1"/>
          </p:cNvPicPr>
          <p:nvPr/>
        </p:nvPicPr>
        <p:blipFill>
          <a:blip r:embed="rId3"/>
          <a:stretch>
            <a:fillRect/>
          </a:stretch>
        </p:blipFill>
        <p:spPr>
          <a:xfrm>
            <a:off x="-9740" y="2659064"/>
            <a:ext cx="3958097" cy="1704711"/>
          </a:xfrm>
          <a:prstGeom prst="rect">
            <a:avLst/>
          </a:prstGeom>
        </p:spPr>
      </p:pic>
      <p:sp>
        <p:nvSpPr>
          <p:cNvPr id="21" name="矩形: 圆角 20">
            <a:extLst>
              <a:ext uri="{FF2B5EF4-FFF2-40B4-BE49-F238E27FC236}">
                <a16:creationId xmlns:a16="http://schemas.microsoft.com/office/drawing/2014/main" id="{06EE0BC2-AC49-4A47-A38E-D490B6EA2DC0}"/>
              </a:ext>
            </a:extLst>
          </p:cNvPr>
          <p:cNvSpPr/>
          <p:nvPr/>
        </p:nvSpPr>
        <p:spPr>
          <a:xfrm>
            <a:off x="54976" y="1763036"/>
            <a:ext cx="2157984" cy="493776"/>
          </a:xfrm>
          <a:prstGeom prst="roundRect">
            <a:avLst/>
          </a:prstGeom>
          <a:solidFill>
            <a:schemeClr val="accent1">
              <a:lumMod val="75000"/>
            </a:schemeClr>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kern="0" dirty="0">
                <a:solidFill>
                  <a:prstClr val="white"/>
                </a:solidFill>
                <a:latin typeface="Calibri"/>
                <a:ea typeface="微软雅黑" panose="020B0503020204020204" pitchFamily="34" charset="-122"/>
              </a:rPr>
              <a:t>1</a:t>
            </a:r>
            <a:r>
              <a:rPr lang="zh-CN" altLang="en-US" sz="1200" b="1" kern="0" dirty="0">
                <a:solidFill>
                  <a:prstClr val="white"/>
                </a:solidFill>
                <a:latin typeface="Calibri"/>
                <a:ea typeface="微软雅黑" panose="020B0503020204020204" pitchFamily="34" charset="-122"/>
              </a:rPr>
              <a:t>）通过增加带宽来改进时延</a:t>
            </a:r>
          </a:p>
        </p:txBody>
      </p:sp>
      <p:sp>
        <p:nvSpPr>
          <p:cNvPr id="2" name="矩形 1">
            <a:extLst>
              <a:ext uri="{FF2B5EF4-FFF2-40B4-BE49-F238E27FC236}">
                <a16:creationId xmlns:a16="http://schemas.microsoft.com/office/drawing/2014/main" id="{9B5947D3-4E90-474E-94C7-5AA5C2D6C72E}"/>
              </a:ext>
            </a:extLst>
          </p:cNvPr>
          <p:cNvSpPr/>
          <p:nvPr/>
        </p:nvSpPr>
        <p:spPr>
          <a:xfrm>
            <a:off x="285465" y="4855924"/>
            <a:ext cx="3302442" cy="1035989"/>
          </a:xfrm>
          <a:prstGeom prst="rect">
            <a:avLst/>
          </a:prstGeom>
        </p:spPr>
        <p:txBody>
          <a:bodyPr wrap="square">
            <a:spAutoFit/>
          </a:bodyPr>
          <a:lstStyle/>
          <a:p>
            <a:pPr lvl="0">
              <a:lnSpc>
                <a:spcPct val="150000"/>
              </a:lnSpc>
            </a:pPr>
            <a:r>
              <a:rPr lang="en-US" altLang="zh-CN" sz="1050" dirty="0">
                <a:solidFill>
                  <a:schemeClr val="bg1"/>
                </a:solidFill>
                <a:latin typeface="Calibri"/>
                <a:ea typeface="微软雅黑" panose="020B0503020204020204" pitchFamily="34" charset="-122"/>
              </a:rPr>
              <a:t>80MHz</a:t>
            </a:r>
            <a:r>
              <a:rPr lang="zh-CN" altLang="en-US" sz="1050" dirty="0">
                <a:solidFill>
                  <a:schemeClr val="bg1"/>
                </a:solidFill>
                <a:latin typeface="Calibri"/>
                <a:ea typeface="微软雅黑" panose="020B0503020204020204" pitchFamily="34" charset="-122"/>
              </a:rPr>
              <a:t>信道是</a:t>
            </a:r>
            <a:r>
              <a:rPr lang="en-US" altLang="zh-CN" sz="1050" dirty="0">
                <a:solidFill>
                  <a:schemeClr val="bg1"/>
                </a:solidFill>
                <a:latin typeface="Calibri"/>
                <a:ea typeface="微软雅黑" panose="020B0503020204020204" pitchFamily="34" charset="-122"/>
              </a:rPr>
              <a:t>20MHz</a:t>
            </a:r>
            <a:r>
              <a:rPr lang="zh-CN" altLang="en-US" sz="1050" dirty="0">
                <a:solidFill>
                  <a:schemeClr val="bg1"/>
                </a:solidFill>
                <a:latin typeface="Calibri"/>
                <a:ea typeface="微软雅黑" panose="020B0503020204020204" pitchFamily="34" charset="-122"/>
              </a:rPr>
              <a:t>信道数据流量的</a:t>
            </a:r>
            <a:r>
              <a:rPr lang="en-US" altLang="zh-CN" sz="1050" dirty="0">
                <a:solidFill>
                  <a:schemeClr val="bg1"/>
                </a:solidFill>
                <a:latin typeface="Calibri"/>
                <a:ea typeface="微软雅黑" panose="020B0503020204020204" pitchFamily="34" charset="-122"/>
              </a:rPr>
              <a:t>4</a:t>
            </a:r>
            <a:r>
              <a:rPr lang="zh-CN" altLang="en-US" sz="1050" dirty="0">
                <a:solidFill>
                  <a:schemeClr val="bg1"/>
                </a:solidFill>
                <a:latin typeface="Calibri"/>
                <a:ea typeface="微软雅黑" panose="020B0503020204020204" pitchFamily="34" charset="-122"/>
              </a:rPr>
              <a:t>倍，等待时间和调度时延是</a:t>
            </a:r>
            <a:r>
              <a:rPr lang="en-US" altLang="zh-CN" sz="1050" dirty="0">
                <a:solidFill>
                  <a:schemeClr val="bg1"/>
                </a:solidFill>
                <a:latin typeface="Calibri"/>
                <a:ea typeface="微软雅黑" panose="020B0503020204020204" pitchFamily="34" charset="-122"/>
              </a:rPr>
              <a:t>20MHz</a:t>
            </a:r>
            <a:r>
              <a:rPr lang="zh-CN" altLang="en-US" sz="1050" dirty="0">
                <a:solidFill>
                  <a:schemeClr val="bg1"/>
                </a:solidFill>
                <a:latin typeface="Calibri"/>
                <a:ea typeface="微软雅黑" panose="020B0503020204020204" pitchFamily="34" charset="-122"/>
              </a:rPr>
              <a:t>的四分之一。</a:t>
            </a:r>
            <a:r>
              <a:rPr lang="en-US" altLang="zh-CN" sz="1050" dirty="0">
                <a:solidFill>
                  <a:schemeClr val="bg1"/>
                </a:solidFill>
                <a:latin typeface="Calibri"/>
                <a:ea typeface="微软雅黑" panose="020B0503020204020204" pitchFamily="34" charset="-122"/>
              </a:rPr>
              <a:t>Wi-Fi7</a:t>
            </a:r>
            <a:r>
              <a:rPr lang="zh-CN" altLang="en-US" sz="1050" dirty="0">
                <a:solidFill>
                  <a:schemeClr val="bg1"/>
                </a:solidFill>
                <a:latin typeface="Calibri"/>
                <a:ea typeface="微软雅黑" panose="020B0503020204020204" pitchFamily="34" charset="-122"/>
              </a:rPr>
              <a:t>支持</a:t>
            </a:r>
            <a:r>
              <a:rPr lang="en-US" altLang="zh-CN" sz="1050" b="1" dirty="0">
                <a:latin typeface="Calibri"/>
                <a:ea typeface="微软雅黑" panose="020B0503020204020204" pitchFamily="34" charset="-122"/>
              </a:rPr>
              <a:t>320MHz</a:t>
            </a:r>
            <a:r>
              <a:rPr lang="zh-CN" altLang="en-US" sz="1050" b="1" dirty="0">
                <a:latin typeface="Calibri"/>
                <a:ea typeface="微软雅黑" panose="020B0503020204020204" pitchFamily="34" charset="-122"/>
              </a:rPr>
              <a:t>信道带宽，相比于</a:t>
            </a:r>
            <a:r>
              <a:rPr lang="en-US" altLang="zh-CN" sz="1050" b="1" dirty="0">
                <a:latin typeface="Calibri"/>
                <a:ea typeface="微软雅黑" panose="020B0503020204020204" pitchFamily="34" charset="-122"/>
              </a:rPr>
              <a:t>Wi-Fi6 </a:t>
            </a:r>
            <a:r>
              <a:rPr lang="zh-CN" altLang="en-US" sz="1050" b="1" dirty="0">
                <a:latin typeface="Calibri"/>
                <a:ea typeface="微软雅黑" panose="020B0503020204020204" pitchFamily="34" charset="-122"/>
              </a:rPr>
              <a:t>的</a:t>
            </a:r>
            <a:r>
              <a:rPr lang="en-US" altLang="zh-CN" sz="1050" b="1" dirty="0">
                <a:latin typeface="Calibri"/>
                <a:ea typeface="微软雅黑" panose="020B0503020204020204" pitchFamily="34" charset="-122"/>
              </a:rPr>
              <a:t>160MHz</a:t>
            </a:r>
            <a:r>
              <a:rPr lang="zh-CN" altLang="en-US" sz="1050" b="1" dirty="0">
                <a:latin typeface="Calibri"/>
                <a:ea typeface="微软雅黑" panose="020B0503020204020204" pitchFamily="34" charset="-122"/>
              </a:rPr>
              <a:t>信道带宽，等待时间和调度时延减半。</a:t>
            </a:r>
          </a:p>
        </p:txBody>
      </p:sp>
      <p:sp>
        <p:nvSpPr>
          <p:cNvPr id="28" name="矩形: 圆角 27">
            <a:extLst>
              <a:ext uri="{FF2B5EF4-FFF2-40B4-BE49-F238E27FC236}">
                <a16:creationId xmlns:a16="http://schemas.microsoft.com/office/drawing/2014/main" id="{F3468D6C-6A6A-4C8E-99B2-2DA7D6C46ACB}"/>
              </a:ext>
            </a:extLst>
          </p:cNvPr>
          <p:cNvSpPr/>
          <p:nvPr/>
        </p:nvSpPr>
        <p:spPr>
          <a:xfrm>
            <a:off x="3927538" y="1763036"/>
            <a:ext cx="2157984" cy="493776"/>
          </a:xfrm>
          <a:prstGeom prst="roundRect">
            <a:avLst/>
          </a:prstGeom>
          <a:solidFill>
            <a:srgbClr val="83191C"/>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2</a:t>
            </a:r>
            <a:r>
              <a:rPr kumimoji="0" lang="zh-CN" altLang="en-US"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）多用户并发场景下的时延改进</a:t>
            </a:r>
          </a:p>
        </p:txBody>
      </p:sp>
      <p:pic>
        <p:nvPicPr>
          <p:cNvPr id="29" name="图片 28">
            <a:extLst>
              <a:ext uri="{FF2B5EF4-FFF2-40B4-BE49-F238E27FC236}">
                <a16:creationId xmlns:a16="http://schemas.microsoft.com/office/drawing/2014/main" id="{F58B7F65-BF80-4385-90F4-9743CD92F1C5}"/>
              </a:ext>
            </a:extLst>
          </p:cNvPr>
          <p:cNvPicPr>
            <a:picLocks noChangeAspect="1"/>
          </p:cNvPicPr>
          <p:nvPr/>
        </p:nvPicPr>
        <p:blipFill>
          <a:blip r:embed="rId4"/>
          <a:stretch>
            <a:fillRect/>
          </a:stretch>
        </p:blipFill>
        <p:spPr>
          <a:xfrm>
            <a:off x="3958096" y="2256812"/>
            <a:ext cx="4306950" cy="3635101"/>
          </a:xfrm>
          <a:prstGeom prst="rect">
            <a:avLst/>
          </a:prstGeom>
        </p:spPr>
      </p:pic>
      <p:sp>
        <p:nvSpPr>
          <p:cNvPr id="30" name="矩形: 圆角 29">
            <a:extLst>
              <a:ext uri="{FF2B5EF4-FFF2-40B4-BE49-F238E27FC236}">
                <a16:creationId xmlns:a16="http://schemas.microsoft.com/office/drawing/2014/main" id="{DDFD9B6C-4970-4B81-8B4E-DBC3B825FE89}"/>
              </a:ext>
            </a:extLst>
          </p:cNvPr>
          <p:cNvSpPr/>
          <p:nvPr/>
        </p:nvSpPr>
        <p:spPr>
          <a:xfrm>
            <a:off x="8310063" y="1705486"/>
            <a:ext cx="2157984" cy="493776"/>
          </a:xfrm>
          <a:prstGeom prst="roundRect">
            <a:avLst/>
          </a:prstGeom>
          <a:solidFill>
            <a:srgbClr val="83191C"/>
          </a:solidFill>
          <a:ln w="12700" cap="flat" cmpd="sng" algn="ctr">
            <a:solidFill>
              <a:srgbClr val="4874CB">
                <a:shade val="50000"/>
              </a:srgbClr>
            </a:solidFill>
            <a:prstDash val="solid"/>
            <a:miter lim="800000"/>
          </a:ln>
          <a:effectLst>
            <a:softEdge rad="31750"/>
          </a:effectLst>
        </p:spPr>
        <p:txBody>
          <a:bodyPr rtlCol="0" anchor="ctr"/>
          <a:lstStyle/>
          <a:p>
            <a:pPr algn="ctr"/>
            <a:r>
              <a:rPr lang="en-US" altLang="zh-CN" sz="1200" b="1" kern="0" dirty="0">
                <a:solidFill>
                  <a:prstClr val="white"/>
                </a:solidFill>
                <a:latin typeface="Calibri"/>
                <a:ea typeface="微软雅黑" panose="020B0503020204020204" pitchFamily="34" charset="-122"/>
              </a:rPr>
              <a:t>3</a:t>
            </a:r>
            <a:r>
              <a:rPr lang="zh-CN" altLang="en-US" sz="1200" b="1" kern="0" dirty="0">
                <a:solidFill>
                  <a:prstClr val="white"/>
                </a:solidFill>
                <a:latin typeface="Calibri"/>
                <a:ea typeface="微软雅黑" panose="020B0503020204020204" pitchFamily="34" charset="-122"/>
              </a:rPr>
              <a:t>）</a:t>
            </a:r>
            <a:r>
              <a:rPr lang="en-US" altLang="zh-CN" sz="1200" b="1" kern="0" dirty="0">
                <a:solidFill>
                  <a:prstClr val="white"/>
                </a:solidFill>
                <a:latin typeface="Calibri"/>
                <a:ea typeface="微软雅黑" panose="020B0503020204020204" pitchFamily="34" charset="-122"/>
              </a:rPr>
              <a:t>Wi-Fi7</a:t>
            </a:r>
            <a:r>
              <a:rPr lang="zh-CN" altLang="en-US" sz="1200" b="1" kern="0" dirty="0">
                <a:solidFill>
                  <a:prstClr val="white"/>
                </a:solidFill>
                <a:latin typeface="Calibri"/>
                <a:ea typeface="微软雅黑" panose="020B0503020204020204" pitchFamily="34" charset="-122"/>
              </a:rPr>
              <a:t>新增加的改进时延的技术</a:t>
            </a:r>
          </a:p>
        </p:txBody>
      </p:sp>
      <p:sp>
        <p:nvSpPr>
          <p:cNvPr id="32" name="矩形 31">
            <a:extLst>
              <a:ext uri="{FF2B5EF4-FFF2-40B4-BE49-F238E27FC236}">
                <a16:creationId xmlns:a16="http://schemas.microsoft.com/office/drawing/2014/main" id="{B1F45434-9236-4CD9-ABFC-B41D8E665DE1}"/>
              </a:ext>
            </a:extLst>
          </p:cNvPr>
          <p:cNvSpPr/>
          <p:nvPr/>
        </p:nvSpPr>
        <p:spPr>
          <a:xfrm>
            <a:off x="8243644" y="2636220"/>
            <a:ext cx="3901614" cy="2164380"/>
          </a:xfrm>
          <a:prstGeom prst="rect">
            <a:avLst/>
          </a:prstGeom>
          <a:solidFill>
            <a:srgbClr val="AF2125"/>
          </a:solidFill>
          <a:ln w="12700" cap="flat" cmpd="sng" algn="ctr">
            <a:solidFill>
              <a:srgbClr val="4874CB">
                <a:shade val="50000"/>
              </a:srgbClr>
            </a:solidFill>
            <a:prstDash val="solid"/>
            <a:miter lim="800000"/>
          </a:ln>
          <a:effectLst>
            <a:softEdge rad="63500"/>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低时延识别技术是将低时延业务和普通业务区分开来，并赋予被</a:t>
            </a:r>
            <a:r>
              <a:rPr kumimoji="0" lang="en-US" altLang="zh-CN"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AP</a:t>
            </a:r>
            <a:r>
              <a:rPr kumimoji="0" lang="zh-CN" altLang="en-US"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调度的高优先级，从而降低这些业务在等待队列中的时延。</a:t>
            </a:r>
            <a:endParaRPr kumimoji="0" lang="en-US" altLang="zh-CN"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专用服务时间接入技术是通过对低时延业务增加访问信道的频次而降低时延，在</a:t>
            </a:r>
            <a:r>
              <a:rPr kumimoji="0" lang="en-US" altLang="zh-CN"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Wi-Fi6</a:t>
            </a:r>
            <a:r>
              <a:rPr kumimoji="0" lang="zh-CN" altLang="en-US"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的基础上，</a:t>
            </a:r>
            <a:r>
              <a:rPr kumimoji="0" lang="en-US" altLang="zh-CN" sz="1050" b="1" i="0" u="none" strike="noStrike" kern="0" cap="none" spc="0" normalizeH="0" baseline="0" noProof="0" dirty="0">
                <a:ln>
                  <a:noFill/>
                </a:ln>
                <a:effectLst/>
                <a:uLnTx/>
                <a:uFillTx/>
                <a:latin typeface="Calibri"/>
                <a:ea typeface="微软雅黑" panose="020B0503020204020204" pitchFamily="34" charset="-122"/>
                <a:cs typeface="+mn-cs"/>
              </a:rPr>
              <a:t>Wi-Fi7 </a:t>
            </a:r>
            <a:r>
              <a:rPr kumimoji="0" lang="zh-CN" altLang="en-US" sz="1050" b="1" i="0" u="none" strike="noStrike" kern="0" cap="none" spc="0" normalizeH="0" baseline="0" noProof="0" dirty="0">
                <a:ln>
                  <a:noFill/>
                </a:ln>
                <a:effectLst/>
                <a:uLnTx/>
                <a:uFillTx/>
                <a:latin typeface="Calibri"/>
                <a:ea typeface="微软雅黑" panose="020B0503020204020204" pitchFamily="34" charset="-122"/>
                <a:cs typeface="+mn-cs"/>
              </a:rPr>
              <a:t>定义了严格的目标唤醒时间（</a:t>
            </a:r>
            <a:r>
              <a:rPr kumimoji="0" lang="en-US" altLang="zh-CN" sz="1050" b="1" i="0" u="none" strike="noStrike" kern="0" cap="none" spc="0" normalizeH="0" baseline="0" noProof="0" dirty="0">
                <a:ln>
                  <a:noFill/>
                </a:ln>
                <a:effectLst/>
                <a:uLnTx/>
                <a:uFillTx/>
                <a:latin typeface="Calibri"/>
                <a:ea typeface="微软雅黑" panose="020B0503020204020204" pitchFamily="34" charset="-122"/>
                <a:cs typeface="+mn-cs"/>
              </a:rPr>
              <a:t>r-TWT</a:t>
            </a:r>
            <a:r>
              <a:rPr kumimoji="0" lang="zh-CN" altLang="en-US" sz="1050" b="1" i="0" u="none" strike="noStrike" kern="0" cap="none" spc="0" normalizeH="0" baseline="0" noProof="0" dirty="0">
                <a:ln>
                  <a:noFill/>
                </a:ln>
                <a:effectLst/>
                <a:uLnTx/>
                <a:uFillTx/>
                <a:latin typeface="Calibri"/>
                <a:ea typeface="微软雅黑" panose="020B0503020204020204" pitchFamily="34" charset="-122"/>
                <a:cs typeface="+mn-cs"/>
              </a:rPr>
              <a:t>）技术</a:t>
            </a:r>
            <a:r>
              <a:rPr kumimoji="0" lang="zh-CN" altLang="en-US" sz="1050" b="0"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，将服务时间分成多段，在多个服务时间段上周期性地频繁调度低时延业务，降低这些业务访问信道的时延。 </a:t>
            </a:r>
          </a:p>
        </p:txBody>
      </p:sp>
      <p:sp>
        <p:nvSpPr>
          <p:cNvPr id="22" name="日期占位符 16">
            <a:extLst>
              <a:ext uri="{FF2B5EF4-FFF2-40B4-BE49-F238E27FC236}">
                <a16:creationId xmlns:a16="http://schemas.microsoft.com/office/drawing/2014/main" id="{52D8B168-B898-4742-828A-B7FEA30F07A0}"/>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3823291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86</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35661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41074" y="1113896"/>
            <a:ext cx="5996886" cy="516968"/>
          </a:xfrm>
        </p:spPr>
        <p:txBody>
          <a:bodyPr>
            <a:normAutofit/>
          </a:bodyPr>
          <a:lstStyle/>
          <a:p>
            <a:r>
              <a:rPr lang="zh-CN" altLang="en-US" sz="2300" b="1" dirty="0">
                <a:latin typeface="思源黑体 CN Heavy"/>
                <a:cs typeface="Times New Roman" panose="02020603050405020304" pitchFamily="18" charset="0"/>
              </a:rPr>
              <a:t>低时延业务特征识别技术</a:t>
            </a:r>
          </a:p>
        </p:txBody>
      </p:sp>
      <p:pic>
        <p:nvPicPr>
          <p:cNvPr id="22" name="图片 21">
            <a:extLst>
              <a:ext uri="{FF2B5EF4-FFF2-40B4-BE49-F238E27FC236}">
                <a16:creationId xmlns:a16="http://schemas.microsoft.com/office/drawing/2014/main" id="{6DCE431D-AD45-4391-8347-BF6179EC400E}"/>
              </a:ext>
            </a:extLst>
          </p:cNvPr>
          <p:cNvPicPr>
            <a:picLocks noChangeAspect="1"/>
          </p:cNvPicPr>
          <p:nvPr/>
        </p:nvPicPr>
        <p:blipFill>
          <a:blip r:embed="rId3"/>
          <a:stretch>
            <a:fillRect/>
          </a:stretch>
        </p:blipFill>
        <p:spPr>
          <a:xfrm>
            <a:off x="130970" y="1707626"/>
            <a:ext cx="4837637" cy="4682467"/>
          </a:xfrm>
          <a:prstGeom prst="rect">
            <a:avLst/>
          </a:prstGeom>
        </p:spPr>
      </p:pic>
      <p:graphicFrame>
        <p:nvGraphicFramePr>
          <p:cNvPr id="23" name="图示 22">
            <a:extLst>
              <a:ext uri="{FF2B5EF4-FFF2-40B4-BE49-F238E27FC236}">
                <a16:creationId xmlns:a16="http://schemas.microsoft.com/office/drawing/2014/main" id="{17047497-E258-4B02-B97D-E22483BFE68A}"/>
              </a:ext>
            </a:extLst>
          </p:cNvPr>
          <p:cNvGraphicFramePr/>
          <p:nvPr>
            <p:extLst>
              <p:ext uri="{D42A27DB-BD31-4B8C-83A1-F6EECF244321}">
                <p14:modId xmlns:p14="http://schemas.microsoft.com/office/powerpoint/2010/main" val="3967377582"/>
              </p:ext>
            </p:extLst>
          </p:nvPr>
        </p:nvGraphicFramePr>
        <p:xfrm>
          <a:off x="4954366" y="2009923"/>
          <a:ext cx="6599051" cy="4128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矩形: 圆角 23">
            <a:extLst>
              <a:ext uri="{FF2B5EF4-FFF2-40B4-BE49-F238E27FC236}">
                <a16:creationId xmlns:a16="http://schemas.microsoft.com/office/drawing/2014/main" id="{D4951CBD-AF45-45C9-A4F4-AF0BB5F67FF7}"/>
              </a:ext>
            </a:extLst>
          </p:cNvPr>
          <p:cNvSpPr/>
          <p:nvPr/>
        </p:nvSpPr>
        <p:spPr>
          <a:xfrm>
            <a:off x="1203960" y="1707625"/>
            <a:ext cx="1847088" cy="469392"/>
          </a:xfrm>
          <a:prstGeom prst="roundRect">
            <a:avLst/>
          </a:prstGeom>
          <a:solidFill>
            <a:srgbClr val="AF2125"/>
          </a:solidFill>
          <a:ln w="12700" cap="flat" cmpd="sng" algn="ctr">
            <a:solidFill>
              <a:srgbClr val="4874CB">
                <a:shade val="50000"/>
              </a:srgbClr>
            </a:solidFill>
            <a:prstDash val="solid"/>
            <a:miter lim="800000"/>
          </a:ln>
          <a:effectLst>
            <a:softEdge rad="3175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1</a:t>
            </a:r>
            <a:r>
              <a:rPr kumimoji="0" lang="zh-CN" altLang="en-US" sz="1200" b="1" i="0" u="none" strike="noStrike" kern="0" cap="none" spc="0" normalizeH="0" baseline="0" noProof="0" dirty="0">
                <a:ln>
                  <a:noFill/>
                </a:ln>
                <a:solidFill>
                  <a:prstClr val="white"/>
                </a:solidFill>
                <a:effectLst/>
                <a:uLnTx/>
                <a:uFillTx/>
                <a:latin typeface="Calibri"/>
                <a:ea typeface="微软雅黑" panose="020B0503020204020204" pitchFamily="34" charset="-122"/>
                <a:cs typeface="+mn-cs"/>
              </a:rPr>
              <a:t>）流信息分类信息技术</a:t>
            </a:r>
          </a:p>
        </p:txBody>
      </p:sp>
      <p:sp>
        <p:nvSpPr>
          <p:cNvPr id="14" name="日期占位符 16">
            <a:extLst>
              <a:ext uri="{FF2B5EF4-FFF2-40B4-BE49-F238E27FC236}">
                <a16:creationId xmlns:a16="http://schemas.microsoft.com/office/drawing/2014/main" id="{E264B2A1-A522-4C5A-8F7A-047ECF61369A}"/>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4118587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87</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5075654"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82957" y="1113896"/>
            <a:ext cx="5996886" cy="516968"/>
          </a:xfrm>
        </p:spPr>
        <p:txBody>
          <a:bodyPr>
            <a:normAutofit/>
          </a:bodyPr>
          <a:lstStyle/>
          <a:p>
            <a:r>
              <a:rPr lang="zh-CN" altLang="en-US" sz="2300" b="1" dirty="0">
                <a:latin typeface="思源黑体 CN Heavy"/>
                <a:cs typeface="Times New Roman" panose="02020603050405020304" pitchFamily="18" charset="0"/>
              </a:rPr>
              <a:t>严格目标唤醒时间</a:t>
            </a:r>
            <a:r>
              <a:rPr lang="en-US" altLang="zh-CN" sz="2300" b="1" dirty="0">
                <a:latin typeface="思源黑体 CN Heavy"/>
                <a:cs typeface="Times New Roman" panose="02020603050405020304" pitchFamily="18" charset="0"/>
              </a:rPr>
              <a:t>r-TWT</a:t>
            </a:r>
            <a:r>
              <a:rPr lang="zh-CN" altLang="en-US" sz="2300" b="1" dirty="0">
                <a:latin typeface="思源黑体 CN Heavy"/>
                <a:cs typeface="Times New Roman" panose="02020603050405020304" pitchFamily="18" charset="0"/>
              </a:rPr>
              <a:t>技术概述</a:t>
            </a:r>
          </a:p>
        </p:txBody>
      </p:sp>
      <p:pic>
        <p:nvPicPr>
          <p:cNvPr id="21" name="图片 20">
            <a:extLst>
              <a:ext uri="{FF2B5EF4-FFF2-40B4-BE49-F238E27FC236}">
                <a16:creationId xmlns:a16="http://schemas.microsoft.com/office/drawing/2014/main" id="{C7FDA10A-4AC9-488B-A6D4-BB726004C70A}"/>
              </a:ext>
            </a:extLst>
          </p:cNvPr>
          <p:cNvPicPr>
            <a:picLocks noChangeAspect="1"/>
          </p:cNvPicPr>
          <p:nvPr/>
        </p:nvPicPr>
        <p:blipFill>
          <a:blip r:embed="rId3"/>
          <a:stretch>
            <a:fillRect/>
          </a:stretch>
        </p:blipFill>
        <p:spPr>
          <a:xfrm>
            <a:off x="0" y="2009923"/>
            <a:ext cx="6034863" cy="3121787"/>
          </a:xfrm>
          <a:prstGeom prst="rect">
            <a:avLst/>
          </a:prstGeom>
        </p:spPr>
      </p:pic>
      <p:pic>
        <p:nvPicPr>
          <p:cNvPr id="22" name="图片 21">
            <a:extLst>
              <a:ext uri="{FF2B5EF4-FFF2-40B4-BE49-F238E27FC236}">
                <a16:creationId xmlns:a16="http://schemas.microsoft.com/office/drawing/2014/main" id="{4A7C7A85-5A43-4746-93A4-E1C3F219148D}"/>
              </a:ext>
            </a:extLst>
          </p:cNvPr>
          <p:cNvPicPr>
            <a:picLocks noChangeAspect="1"/>
          </p:cNvPicPr>
          <p:nvPr/>
        </p:nvPicPr>
        <p:blipFill rotWithShape="1">
          <a:blip r:embed="rId4"/>
          <a:srcRect l="7348"/>
          <a:stretch/>
        </p:blipFill>
        <p:spPr>
          <a:xfrm>
            <a:off x="6034863" y="1892419"/>
            <a:ext cx="6034862" cy="3121790"/>
          </a:xfrm>
          <a:prstGeom prst="rect">
            <a:avLst/>
          </a:prstGeom>
        </p:spPr>
      </p:pic>
      <p:sp>
        <p:nvSpPr>
          <p:cNvPr id="3" name="矩形 2">
            <a:extLst>
              <a:ext uri="{FF2B5EF4-FFF2-40B4-BE49-F238E27FC236}">
                <a16:creationId xmlns:a16="http://schemas.microsoft.com/office/drawing/2014/main" id="{A4299196-A8CA-4E2B-94D6-E09E492A393C}"/>
              </a:ext>
            </a:extLst>
          </p:cNvPr>
          <p:cNvSpPr/>
          <p:nvPr/>
        </p:nvSpPr>
        <p:spPr>
          <a:xfrm>
            <a:off x="1203960" y="5541815"/>
            <a:ext cx="1569660" cy="369332"/>
          </a:xfrm>
          <a:prstGeom prst="rect">
            <a:avLst/>
          </a:prstGeom>
        </p:spPr>
        <p:txBody>
          <a:bodyPr wrap="none" anchor="b">
            <a:spAutoFit/>
          </a:bodyPr>
          <a:lstStyle/>
          <a:p>
            <a:pPr lvl="0"/>
            <a:r>
              <a:rPr lang="zh-CN" altLang="en-US" b="1" dirty="0">
                <a:solidFill>
                  <a:schemeClr val="accent1"/>
                </a:solidFill>
              </a:rPr>
              <a:t>调度业务类型</a:t>
            </a:r>
          </a:p>
        </p:txBody>
      </p:sp>
      <p:sp>
        <p:nvSpPr>
          <p:cNvPr id="9" name="矩形 8">
            <a:extLst>
              <a:ext uri="{FF2B5EF4-FFF2-40B4-BE49-F238E27FC236}">
                <a16:creationId xmlns:a16="http://schemas.microsoft.com/office/drawing/2014/main" id="{05EC9980-1E24-40B7-8DE7-7BF1148C072D}"/>
              </a:ext>
            </a:extLst>
          </p:cNvPr>
          <p:cNvSpPr/>
          <p:nvPr/>
        </p:nvSpPr>
        <p:spPr>
          <a:xfrm>
            <a:off x="4518344" y="5541815"/>
            <a:ext cx="2262158" cy="369332"/>
          </a:xfrm>
          <a:prstGeom prst="rect">
            <a:avLst/>
          </a:prstGeom>
        </p:spPr>
        <p:txBody>
          <a:bodyPr wrap="none" anchor="b">
            <a:spAutoFit/>
          </a:bodyPr>
          <a:lstStyle/>
          <a:p>
            <a:pPr lvl="0"/>
            <a:r>
              <a:rPr lang="zh-CN" altLang="en-US" b="1" kern="0" dirty="0">
                <a:solidFill>
                  <a:schemeClr val="accent1"/>
                </a:solidFill>
              </a:rPr>
              <a:t>低时延数据调度频率</a:t>
            </a:r>
          </a:p>
        </p:txBody>
      </p:sp>
      <p:sp>
        <p:nvSpPr>
          <p:cNvPr id="10" name="矩形 9">
            <a:extLst>
              <a:ext uri="{FF2B5EF4-FFF2-40B4-BE49-F238E27FC236}">
                <a16:creationId xmlns:a16="http://schemas.microsoft.com/office/drawing/2014/main" id="{7B5FBB56-7A20-46D3-8BA0-0EE1F1AD5786}"/>
              </a:ext>
            </a:extLst>
          </p:cNvPr>
          <p:cNvSpPr/>
          <p:nvPr/>
        </p:nvSpPr>
        <p:spPr>
          <a:xfrm>
            <a:off x="8580310" y="5541815"/>
            <a:ext cx="1569660" cy="369332"/>
          </a:xfrm>
          <a:prstGeom prst="rect">
            <a:avLst/>
          </a:prstGeom>
        </p:spPr>
        <p:txBody>
          <a:bodyPr wrap="none" anchor="b">
            <a:spAutoFit/>
          </a:bodyPr>
          <a:lstStyle/>
          <a:p>
            <a:pPr lvl="0"/>
            <a:r>
              <a:rPr lang="zh-CN" altLang="en-US" b="1" kern="0" dirty="0">
                <a:solidFill>
                  <a:schemeClr val="accent1"/>
                </a:solidFill>
              </a:rPr>
              <a:t>信道接入方式</a:t>
            </a:r>
          </a:p>
        </p:txBody>
      </p:sp>
      <p:sp>
        <p:nvSpPr>
          <p:cNvPr id="16" name="日期占位符 16">
            <a:extLst>
              <a:ext uri="{FF2B5EF4-FFF2-40B4-BE49-F238E27FC236}">
                <a16:creationId xmlns:a16="http://schemas.microsoft.com/office/drawing/2014/main" id="{84EA268C-5535-46D8-A50C-B884626DDB59}"/>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18587767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72A174D0-49DC-42B3-8F5E-07CA99772AE2}"/>
              </a:ext>
            </a:extLst>
          </p:cNvPr>
          <p:cNvSpPr/>
          <p:nvPr/>
        </p:nvSpPr>
        <p:spPr>
          <a:xfrm>
            <a:off x="7766864" y="2561365"/>
            <a:ext cx="3657601" cy="28203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88</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4095153"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82957" y="1113896"/>
            <a:ext cx="4870392"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技术的安全性</a:t>
            </a:r>
          </a:p>
        </p:txBody>
      </p:sp>
      <p:pic>
        <p:nvPicPr>
          <p:cNvPr id="15" name="图片 14">
            <a:extLst>
              <a:ext uri="{FF2B5EF4-FFF2-40B4-BE49-F238E27FC236}">
                <a16:creationId xmlns:a16="http://schemas.microsoft.com/office/drawing/2014/main" id="{3A4CCDD7-FB03-45FA-A8C5-14C1BECB76C4}"/>
              </a:ext>
            </a:extLst>
          </p:cNvPr>
          <p:cNvPicPr>
            <a:picLocks noChangeAspect="1"/>
          </p:cNvPicPr>
          <p:nvPr/>
        </p:nvPicPr>
        <p:blipFill>
          <a:blip r:embed="rId3"/>
          <a:stretch>
            <a:fillRect/>
          </a:stretch>
        </p:blipFill>
        <p:spPr>
          <a:xfrm>
            <a:off x="197144" y="1973521"/>
            <a:ext cx="6480431" cy="4220353"/>
          </a:xfrm>
          <a:prstGeom prst="rect">
            <a:avLst/>
          </a:prstGeom>
        </p:spPr>
      </p:pic>
      <p:sp>
        <p:nvSpPr>
          <p:cNvPr id="2" name="矩形 1">
            <a:extLst>
              <a:ext uri="{FF2B5EF4-FFF2-40B4-BE49-F238E27FC236}">
                <a16:creationId xmlns:a16="http://schemas.microsoft.com/office/drawing/2014/main" id="{7FF2DEF7-64DA-43EF-A114-F2E6E5209FFC}"/>
              </a:ext>
            </a:extLst>
          </p:cNvPr>
          <p:cNvSpPr/>
          <p:nvPr/>
        </p:nvSpPr>
        <p:spPr>
          <a:xfrm>
            <a:off x="7830239" y="2970634"/>
            <a:ext cx="3594226" cy="2001830"/>
          </a:xfrm>
          <a:prstGeom prst="rect">
            <a:avLst/>
          </a:prstGeom>
        </p:spPr>
        <p:txBody>
          <a:bodyPr wrap="square">
            <a:spAutoFit/>
          </a:bodyPr>
          <a:lstStyle/>
          <a:p>
            <a:pPr lvl="0">
              <a:lnSpc>
                <a:spcPct val="150000"/>
              </a:lnSpc>
            </a:pPr>
            <a:r>
              <a:rPr lang="en-US" altLang="zh-CN" sz="1200" b="1" dirty="0">
                <a:solidFill>
                  <a:schemeClr val="bg1"/>
                </a:solidFill>
                <a:latin typeface="Calibri"/>
                <a:ea typeface="微软雅黑" panose="020B0503020204020204" pitchFamily="34" charset="-122"/>
              </a:rPr>
              <a:t>Wi-Fi</a:t>
            </a:r>
            <a:r>
              <a:rPr lang="zh-CN" altLang="en-US" sz="1200" b="1" dirty="0">
                <a:solidFill>
                  <a:schemeClr val="bg1"/>
                </a:solidFill>
                <a:latin typeface="Calibri"/>
                <a:ea typeface="微软雅黑" panose="020B0503020204020204" pitchFamily="34" charset="-122"/>
              </a:rPr>
              <a:t>通信是由终端设备与路由器之间的数据传送，在信息安全的角度来说，要使得路由器与合法的终端建立连接，要确保路由器和终端之间的传送数据被截获之后不能直接看到原始信息，要确保接收端收到数据后仍是原先发送的数据。因而</a:t>
            </a:r>
            <a:r>
              <a:rPr lang="en-US" altLang="zh-CN" sz="1200" b="1" dirty="0" err="1">
                <a:solidFill>
                  <a:schemeClr val="bg1"/>
                </a:solidFill>
                <a:latin typeface="Calibri"/>
                <a:ea typeface="微软雅黑" panose="020B0503020204020204" pitchFamily="34" charset="-122"/>
              </a:rPr>
              <a:t>WiFi</a:t>
            </a:r>
            <a:r>
              <a:rPr lang="zh-CN" altLang="en-US" sz="1200" b="1" dirty="0">
                <a:solidFill>
                  <a:schemeClr val="bg1"/>
                </a:solidFill>
                <a:latin typeface="Calibri"/>
                <a:ea typeface="微软雅黑" panose="020B0503020204020204" pitchFamily="34" charset="-122"/>
              </a:rPr>
              <a:t>相关的安全性就包括了</a:t>
            </a:r>
            <a:r>
              <a:rPr lang="zh-CN" altLang="en-US" sz="1200" b="1" dirty="0">
                <a:latin typeface="Calibri"/>
                <a:ea typeface="微软雅黑" panose="020B0503020204020204" pitchFamily="34" charset="-122"/>
              </a:rPr>
              <a:t>认证、数据加密和数据完整性</a:t>
            </a:r>
            <a:r>
              <a:rPr lang="zh-CN" altLang="en-US" sz="1200" b="1" dirty="0">
                <a:solidFill>
                  <a:schemeClr val="bg1"/>
                </a:solidFill>
                <a:latin typeface="Calibri"/>
                <a:ea typeface="微软雅黑" panose="020B0503020204020204" pitchFamily="34" charset="-122"/>
              </a:rPr>
              <a:t>检查三种情况。</a:t>
            </a:r>
          </a:p>
        </p:txBody>
      </p:sp>
      <p:sp>
        <p:nvSpPr>
          <p:cNvPr id="14" name="日期占位符 16">
            <a:extLst>
              <a:ext uri="{FF2B5EF4-FFF2-40B4-BE49-F238E27FC236}">
                <a16:creationId xmlns:a16="http://schemas.microsoft.com/office/drawing/2014/main" id="{E6579189-FB95-44F1-9261-5BEFE419B354}"/>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4067253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页脚占位符 17"/>
          <p:cNvSpPr>
            <a:spLocks noGrp="1"/>
          </p:cNvSpPr>
          <p:nvPr>
            <p:ph type="ftr" sz="quarter" idx="11"/>
          </p:nvPr>
        </p:nvSpPr>
        <p:spPr>
          <a:xfrm>
            <a:off x="4038600" y="6390094"/>
            <a:ext cx="4114800" cy="365125"/>
          </a:xfrm>
        </p:spPr>
        <p:txBody>
          <a:bodyPr/>
          <a:lstStyle/>
          <a:p>
            <a:r>
              <a:rPr lang="zh-CN" altLang="en-US" dirty="0"/>
              <a:t>西安电子科技大学</a:t>
            </a:r>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89</a:t>
            </a:fld>
            <a:endParaRPr lang="zh-CN" altLang="en-US" dirty="0"/>
          </a:p>
        </p:txBody>
      </p:sp>
      <p:sp>
        <p:nvSpPr>
          <p:cNvPr id="4" name="文本占位符 3"/>
          <p:cNvSpPr>
            <a:spLocks noGrp="1"/>
          </p:cNvSpPr>
          <p:nvPr>
            <p:ph type="body" sz="quarter" idx="14"/>
          </p:nvPr>
        </p:nvSpPr>
        <p:spPr>
          <a:solidFill>
            <a:srgbClr val="A6A6A6"/>
          </a:solidFill>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a:solidFill>
            <a:srgbClr val="A6A6A6"/>
          </a:solidFill>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a:solidFill>
            <a:srgbClr val="AF2125"/>
          </a:solidFill>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1590515"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a:xfrm>
            <a:off x="582957" y="1113896"/>
            <a:ext cx="2390979" cy="516968"/>
          </a:xfrm>
        </p:spPr>
        <p:txBody>
          <a:bodyPr>
            <a:normAutofit/>
          </a:bodyPr>
          <a:lstStyle/>
          <a:p>
            <a:r>
              <a:rPr lang="en-US" altLang="zh-CN" sz="2300" b="1" dirty="0">
                <a:latin typeface="思源黑体 CN Heavy"/>
                <a:cs typeface="Times New Roman" panose="02020603050405020304" pitchFamily="18" charset="0"/>
              </a:rPr>
              <a:t>Wi-Fi7</a:t>
            </a:r>
            <a:r>
              <a:rPr lang="zh-CN" altLang="en-US" sz="2300" b="1" dirty="0">
                <a:latin typeface="思源黑体 CN Heavy"/>
                <a:cs typeface="Times New Roman" panose="02020603050405020304" pitchFamily="18" charset="0"/>
              </a:rPr>
              <a:t>小结</a:t>
            </a:r>
          </a:p>
        </p:txBody>
      </p:sp>
      <p:sp>
        <p:nvSpPr>
          <p:cNvPr id="13" name="矩形: 圆角 12">
            <a:extLst>
              <a:ext uri="{FF2B5EF4-FFF2-40B4-BE49-F238E27FC236}">
                <a16:creationId xmlns:a16="http://schemas.microsoft.com/office/drawing/2014/main" id="{8BD1267F-6931-4EB9-8761-C8AC26F911A3}"/>
              </a:ext>
            </a:extLst>
          </p:cNvPr>
          <p:cNvSpPr/>
          <p:nvPr/>
        </p:nvSpPr>
        <p:spPr>
          <a:xfrm>
            <a:off x="484084" y="2052089"/>
            <a:ext cx="11202876" cy="2947665"/>
          </a:xfrm>
          <a:prstGeom prst="roundRect">
            <a:avLst/>
          </a:prstGeom>
          <a:solidFill>
            <a:srgbClr val="AF2125"/>
          </a:solidFill>
          <a:ln w="12700" cap="flat" cmpd="sng" algn="ctr">
            <a:noFill/>
            <a:prstDash val="solid"/>
            <a:miter lim="800000"/>
          </a:ln>
          <a:effectLst/>
        </p:spPr>
        <p:txBody>
          <a:bodyPr rtlCol="0" anchor="ct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为满足市场需求，</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Wi-Fi7 </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技术的演进方向主要是</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超高速率，超高并发和超低时延</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a:t>
            </a:r>
            <a:endPar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超高速率：以</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30Gpbs</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的数据传输速率为目标，主要技术包括多链路同传技术、</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4K-QAM</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调制方式和</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320MHz</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带宽。</a:t>
            </a:r>
            <a:endPar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endPar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超高并发：支持</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320MHz</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带宽以及</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OFDMA</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技术下的最大支持</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148</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个终端并发操作，以及</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Wi-Fi7 </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支持下行方向和上行方向的非连续信道捆绑技术</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，并且</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支持以资源单位（</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RU</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）为方式的</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MRU</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技术</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，因而灵活支持大量终端的并发操作。</a:t>
            </a:r>
            <a:endPar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endPar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超低时延：</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WiFi7</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的低时延技术包括多链路同传技术下的业务分类传送，支持</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低时延业务识别，和专用服务时间接入技术，以及严格唤醒时间技术</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r-TWT</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TXOP</a:t>
            </a:r>
            <a:r>
              <a:rPr kumimoji="0" lang="zh-CN" altLang="en-US"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共享技术和</a:t>
            </a:r>
            <a:r>
              <a:rPr kumimoji="0" lang="en-US" altLang="zh-CN" sz="1400" b="1" i="0" u="none" strike="noStrike" kern="0" cap="none" spc="0" normalizeH="0" baseline="0" noProof="0" dirty="0">
                <a:ln>
                  <a:noFill/>
                </a:ln>
                <a:solidFill>
                  <a:schemeClr val="bg1"/>
                </a:solidFill>
                <a:effectLst/>
                <a:uLnTx/>
                <a:uFillTx/>
                <a:latin typeface="Calibri"/>
                <a:ea typeface="微软雅黑" panose="020B0503020204020204" pitchFamily="34" charset="-122"/>
                <a:cs typeface="+mn-cs"/>
              </a:rPr>
              <a:t>MRU</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等是 </a:t>
            </a:r>
            <a:r>
              <a:rPr kumimoji="0" lang="en-US" altLang="zh-CN" sz="1400" b="1" i="0" u="none" strike="noStrike" kern="0" cap="none" spc="0" normalizeH="0" baseline="0" noProof="0" dirty="0">
                <a:ln>
                  <a:noFill/>
                </a:ln>
                <a:effectLst/>
                <a:uLnTx/>
                <a:uFillTx/>
                <a:latin typeface="Calibri"/>
                <a:ea typeface="微软雅黑" panose="020B0503020204020204" pitchFamily="34" charset="-122"/>
                <a:cs typeface="+mn-cs"/>
              </a:rPr>
              <a:t>Wi-Fi7 </a:t>
            </a:r>
            <a:r>
              <a:rPr kumimoji="0" lang="zh-CN" altLang="en-US" sz="1400" b="1" i="0" u="none" strike="noStrike" kern="0" cap="none" spc="0" normalizeH="0" baseline="0" noProof="0" dirty="0">
                <a:ln>
                  <a:noFill/>
                </a:ln>
                <a:effectLst/>
                <a:uLnTx/>
                <a:uFillTx/>
                <a:latin typeface="Calibri"/>
                <a:ea typeface="微软雅黑" panose="020B0503020204020204" pitchFamily="34" charset="-122"/>
                <a:cs typeface="+mn-cs"/>
              </a:rPr>
              <a:t>规范中降低时延的关键技术。</a:t>
            </a:r>
          </a:p>
        </p:txBody>
      </p:sp>
      <p:sp>
        <p:nvSpPr>
          <p:cNvPr id="14" name="日期占位符 16">
            <a:extLst>
              <a:ext uri="{FF2B5EF4-FFF2-40B4-BE49-F238E27FC236}">
                <a16:creationId xmlns:a16="http://schemas.microsoft.com/office/drawing/2014/main" id="{F387A5D8-FAFB-4D40-9C27-FB1B5B69BFD9}"/>
              </a:ext>
            </a:extLst>
          </p:cNvPr>
          <p:cNvSpPr>
            <a:spLocks noGrp="1"/>
          </p:cNvSpPr>
          <p:nvPr>
            <p:ph type="dt" sz="half" idx="10"/>
          </p:nvPr>
        </p:nvSpPr>
        <p:spPr>
          <a:xfrm>
            <a:off x="838200" y="6356350"/>
            <a:ext cx="2743200" cy="365125"/>
          </a:xfrm>
        </p:spPr>
        <p:txBody>
          <a:bodyPr/>
          <a:lstStyle/>
          <a:p>
            <a:r>
              <a:rPr lang="en-US" altLang="zh-CN" dirty="0"/>
              <a:t>2024/7/18</a:t>
            </a:r>
            <a:endParaRPr lang="zh-CN" altLang="en-US" dirty="0"/>
          </a:p>
        </p:txBody>
      </p:sp>
    </p:spTree>
    <p:extLst>
      <p:ext uri="{BB962C8B-B14F-4D97-AF65-F5344CB8AC3E}">
        <p14:creationId xmlns:p14="http://schemas.microsoft.com/office/powerpoint/2010/main" val="48252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a:extLst>
              <a:ext uri="{FF2B5EF4-FFF2-40B4-BE49-F238E27FC236}">
                <a16:creationId xmlns:a16="http://schemas.microsoft.com/office/drawing/2014/main" id="{ABD1662A-1FEB-447A-99E2-6CCACBC4932C}"/>
              </a:ext>
            </a:extLst>
          </p:cNvPr>
          <p:cNvSpPr/>
          <p:nvPr/>
        </p:nvSpPr>
        <p:spPr>
          <a:xfrm>
            <a:off x="6773633" y="1984083"/>
            <a:ext cx="5367568" cy="4258215"/>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基本服务集</a:t>
            </a:r>
            <a:r>
              <a:rPr lang="zh-CN" altLang="en-US" dirty="0"/>
              <a:t>：一个</a:t>
            </a:r>
            <a:r>
              <a:rPr lang="en-US" altLang="zh-CN" dirty="0"/>
              <a:t>AP</a:t>
            </a:r>
            <a:r>
              <a:rPr lang="zh-CN" altLang="en-US" dirty="0"/>
              <a:t>和多个</a:t>
            </a:r>
            <a:r>
              <a:rPr lang="en-US" altLang="zh-CN" dirty="0"/>
              <a:t>STA</a:t>
            </a:r>
            <a:r>
              <a:rPr lang="zh-CN" altLang="en-US" dirty="0"/>
              <a:t>构成的无线局域网被称为一个</a:t>
            </a:r>
            <a:r>
              <a:rPr lang="en-US" altLang="zh-CN" dirty="0"/>
              <a:t>BSS</a:t>
            </a:r>
            <a:r>
              <a:rPr lang="zh-CN" altLang="en-US" dirty="0"/>
              <a:t>。</a:t>
            </a:r>
            <a:endParaRPr lang="en-US" altLang="zh-CN" dirty="0"/>
          </a:p>
          <a:p>
            <a:r>
              <a:rPr lang="zh-CN" altLang="en-US" b="1" dirty="0">
                <a:solidFill>
                  <a:schemeClr val="tx1"/>
                </a:solidFill>
              </a:rPr>
              <a:t>扩展服务集</a:t>
            </a:r>
            <a:r>
              <a:rPr lang="zh-CN" altLang="en-US" dirty="0"/>
              <a:t>：</a:t>
            </a:r>
            <a:r>
              <a:rPr lang="en-US" altLang="zh-CN" dirty="0"/>
              <a:t>ESS</a:t>
            </a:r>
            <a:r>
              <a:rPr lang="zh-CN" altLang="en-US" dirty="0"/>
              <a:t>由两个以上的相互连接并且</a:t>
            </a:r>
            <a:r>
              <a:rPr lang="en-US" altLang="zh-CN" dirty="0"/>
              <a:t>SSID</a:t>
            </a:r>
            <a:r>
              <a:rPr lang="zh-CN" altLang="en-US" dirty="0"/>
              <a:t>相同的</a:t>
            </a:r>
            <a:r>
              <a:rPr lang="en-US" altLang="zh-CN" dirty="0"/>
              <a:t>BSS</a:t>
            </a:r>
            <a:r>
              <a:rPr lang="zh-CN" altLang="en-US" dirty="0"/>
              <a:t>网络构成，可以看成一个</a:t>
            </a:r>
            <a:r>
              <a:rPr lang="en-US" altLang="zh-CN" dirty="0"/>
              <a:t>BSS</a:t>
            </a:r>
            <a:r>
              <a:rPr lang="zh-CN" altLang="en-US" dirty="0"/>
              <a:t>的覆盖范围的延伸。</a:t>
            </a:r>
            <a:r>
              <a:rPr lang="en-US" altLang="zh-CN" dirty="0"/>
              <a:t>ESS</a:t>
            </a:r>
            <a:r>
              <a:rPr lang="zh-CN" altLang="en-US" dirty="0"/>
              <a:t>当中多个</a:t>
            </a:r>
            <a:r>
              <a:rPr lang="en-US" altLang="zh-CN" dirty="0"/>
              <a:t>AP</a:t>
            </a:r>
            <a:r>
              <a:rPr lang="zh-CN" altLang="en-US" dirty="0"/>
              <a:t>设备之间基于有线或无线进行连接，组成覆盖范围更大的无线局域网络。</a:t>
            </a:r>
            <a:endParaRPr lang="en-US" altLang="zh-CN" dirty="0"/>
          </a:p>
          <a:p>
            <a:r>
              <a:rPr lang="zh-CN" altLang="en-US" b="1" dirty="0">
                <a:solidFill>
                  <a:schemeClr val="tx1"/>
                </a:solidFill>
              </a:rPr>
              <a:t>分布式系统：</a:t>
            </a:r>
            <a:r>
              <a:rPr lang="en-US" altLang="zh-CN" dirty="0"/>
              <a:t>DS</a:t>
            </a:r>
            <a:r>
              <a:rPr lang="zh-CN" altLang="en-US" dirty="0"/>
              <a:t>是一个用于连接一个或者多个</a:t>
            </a:r>
            <a:r>
              <a:rPr lang="en-US" altLang="zh-CN" dirty="0"/>
              <a:t>BSS</a:t>
            </a:r>
            <a:r>
              <a:rPr lang="zh-CN" altLang="en-US" dirty="0"/>
              <a:t>和局域网所构成的网络系统。</a:t>
            </a:r>
            <a:endParaRPr lang="en-US" altLang="zh-CN" dirty="0"/>
          </a:p>
          <a:p>
            <a:r>
              <a:rPr lang="zh-CN" altLang="en-US" b="1" dirty="0">
                <a:solidFill>
                  <a:schemeClr val="tx1"/>
                </a:solidFill>
              </a:rPr>
              <a:t>门户：</a:t>
            </a:r>
            <a:r>
              <a:rPr lang="zh-CN" altLang="en-US" dirty="0"/>
              <a:t>作为</a:t>
            </a:r>
            <a:r>
              <a:rPr lang="en-US" altLang="zh-CN" dirty="0"/>
              <a:t>Wi</a:t>
            </a:r>
            <a:r>
              <a:rPr lang="zh-CN" altLang="en-US" dirty="0"/>
              <a:t>－</a:t>
            </a:r>
            <a:r>
              <a:rPr lang="en-US" altLang="zh-CN" dirty="0"/>
              <a:t>Fi</a:t>
            </a:r>
            <a:r>
              <a:rPr lang="zh-CN" altLang="en-US" dirty="0"/>
              <a:t>网络与其他网络之间的逻辑接口，提供８０２</a:t>
            </a:r>
            <a:r>
              <a:rPr lang="en-US" altLang="zh-CN" dirty="0"/>
              <a:t>.</a:t>
            </a:r>
            <a:r>
              <a:rPr lang="zh-CN" altLang="en-US" dirty="0"/>
              <a:t>１１协议格式与非８０２</a:t>
            </a:r>
            <a:r>
              <a:rPr lang="en-US" altLang="zh-CN" dirty="0"/>
              <a:t>.</a:t>
            </a:r>
            <a:r>
              <a:rPr lang="zh-CN" altLang="en-US" dirty="0"/>
              <a:t>１１协议格式的数据转换功能。</a:t>
            </a:r>
          </a:p>
        </p:txBody>
      </p:sp>
      <p:sp>
        <p:nvSpPr>
          <p:cNvPr id="17" name="日期占位符 16"/>
          <p:cNvSpPr>
            <a:spLocks noGrp="1"/>
          </p:cNvSpPr>
          <p:nvPr>
            <p:ph type="dt" sz="half" idx="10"/>
          </p:nvPr>
        </p:nvSpPr>
        <p:spPr/>
        <p:txBody>
          <a:bodyPr/>
          <a:lstStyle/>
          <a:p>
            <a:r>
              <a:rPr lang="en-US" altLang="zh-CN" dirty="0"/>
              <a:t>2024/7/18</a:t>
            </a:r>
            <a:endParaRPr lang="zh-CN" altLang="en-US" dirty="0"/>
          </a:p>
        </p:txBody>
      </p:sp>
      <p:sp>
        <p:nvSpPr>
          <p:cNvPr id="18" name="页脚占位符 17"/>
          <p:cNvSpPr>
            <a:spLocks noGrp="1"/>
          </p:cNvSpPr>
          <p:nvPr>
            <p:ph type="ftr" sz="quarter" idx="11"/>
          </p:nvPr>
        </p:nvSpPr>
        <p:spPr/>
        <p:txBody>
          <a:bodyPr/>
          <a:lstStyle/>
          <a:p>
            <a:r>
              <a:rPr lang="zh-CN" altLang="en-US"/>
              <a:t>西安电子科技大学</a:t>
            </a:r>
            <a:endParaRPr lang="zh-CN" altLang="en-US" dirty="0"/>
          </a:p>
        </p:txBody>
      </p:sp>
      <p:sp>
        <p:nvSpPr>
          <p:cNvPr id="19" name="灯片编号占位符 18"/>
          <p:cNvSpPr>
            <a:spLocks noGrp="1"/>
          </p:cNvSpPr>
          <p:nvPr>
            <p:ph type="sldNum" sz="quarter" idx="12"/>
          </p:nvPr>
        </p:nvSpPr>
        <p:spPr>
          <a:xfrm>
            <a:off x="8610600" y="6395693"/>
            <a:ext cx="2743200" cy="365125"/>
          </a:xfrm>
        </p:spPr>
        <p:txBody>
          <a:bodyPr/>
          <a:lstStyle/>
          <a:p>
            <a:fld id="{33B9A5AF-BDD6-4E14-989F-CF034C94E4CA}" type="slidenum">
              <a:rPr lang="zh-CN" altLang="en-US" smtClean="0"/>
              <a:t>9</a:t>
            </a:fld>
            <a:endParaRPr lang="zh-CN" altLang="en-US" dirty="0"/>
          </a:p>
        </p:txBody>
      </p:sp>
      <p:sp>
        <p:nvSpPr>
          <p:cNvPr id="4" name="文本占位符 3"/>
          <p:cNvSpPr>
            <a:spLocks noGrp="1"/>
          </p:cNvSpPr>
          <p:nvPr>
            <p:ph type="body" sz="quarter" idx="14"/>
          </p:nvPr>
        </p:nvSpPr>
        <p:spPr/>
        <p:txBody>
          <a:bodyPr/>
          <a:lstStyle/>
          <a:p>
            <a:r>
              <a:rPr lang="en-US" altLang="zh-CN" dirty="0"/>
              <a:t>Wi-Fi</a:t>
            </a:r>
            <a:r>
              <a:rPr lang="zh-CN" altLang="en-US" dirty="0"/>
              <a:t>技术概述</a:t>
            </a:r>
          </a:p>
        </p:txBody>
      </p:sp>
      <p:sp>
        <p:nvSpPr>
          <p:cNvPr id="6" name="文本占位符 5"/>
          <p:cNvSpPr>
            <a:spLocks noGrp="1"/>
          </p:cNvSpPr>
          <p:nvPr>
            <p:ph type="body" sz="quarter" idx="15"/>
          </p:nvPr>
        </p:nvSpPr>
        <p:spPr>
          <a:xfrm>
            <a:off x="3061335" y="136525"/>
            <a:ext cx="3024187" cy="598310"/>
          </a:xfrm>
        </p:spPr>
        <p:txBody>
          <a:bodyPr/>
          <a:lstStyle/>
          <a:p>
            <a:r>
              <a:rPr lang="en-US" altLang="zh-CN" dirty="0"/>
              <a:t>Wi-Fi6</a:t>
            </a:r>
            <a:r>
              <a:rPr lang="zh-CN" altLang="en-US" dirty="0"/>
              <a:t>的性能转型</a:t>
            </a:r>
          </a:p>
        </p:txBody>
      </p:sp>
      <p:sp>
        <p:nvSpPr>
          <p:cNvPr id="7" name="文本占位符 6"/>
          <p:cNvSpPr>
            <a:spLocks noGrp="1"/>
          </p:cNvSpPr>
          <p:nvPr>
            <p:ph type="body" sz="quarter" idx="16"/>
          </p:nvPr>
        </p:nvSpPr>
        <p:spPr/>
        <p:txBody>
          <a:bodyPr/>
          <a:lstStyle/>
          <a:p>
            <a:r>
              <a:rPr lang="en-US" altLang="zh-CN" dirty="0"/>
              <a:t>Wi-Fi7</a:t>
            </a:r>
            <a:r>
              <a:rPr lang="zh-CN" altLang="en-US" dirty="0"/>
              <a:t>的技术原理和创新</a:t>
            </a:r>
          </a:p>
        </p:txBody>
      </p:sp>
      <p:sp>
        <p:nvSpPr>
          <p:cNvPr id="8" name="文本占位符 7"/>
          <p:cNvSpPr>
            <a:spLocks noGrp="1"/>
          </p:cNvSpPr>
          <p:nvPr>
            <p:ph type="body" sz="quarter" idx="17"/>
          </p:nvPr>
        </p:nvSpPr>
        <p:spPr/>
        <p:txBody>
          <a:bodyPr/>
          <a:lstStyle/>
          <a:p>
            <a:r>
              <a:rPr lang="en-US" altLang="zh-CN" dirty="0"/>
              <a:t>Wi-Fi</a:t>
            </a:r>
            <a:r>
              <a:rPr lang="zh-CN" altLang="en-US" dirty="0"/>
              <a:t>技术发展的展望</a:t>
            </a:r>
            <a:endParaRPr lang="en-US" altLang="zh-CN" dirty="0"/>
          </a:p>
        </p:txBody>
      </p:sp>
      <p:sp>
        <p:nvSpPr>
          <p:cNvPr id="80" name="弧形 79">
            <a:extLst>
              <a:ext uri="{FF2B5EF4-FFF2-40B4-BE49-F238E27FC236}">
                <a16:creationId xmlns:a16="http://schemas.microsoft.com/office/drawing/2014/main" id="{3995EB52-5980-C8B9-8636-80EF3CB2D96C}"/>
              </a:ext>
            </a:extLst>
          </p:cNvPr>
          <p:cNvSpPr/>
          <p:nvPr/>
        </p:nvSpPr>
        <p:spPr>
          <a:xfrm rot="8479355">
            <a:off x="4088089" y="2510532"/>
            <a:ext cx="2278310" cy="1904150"/>
          </a:xfrm>
          <a:prstGeom prst="arc">
            <a:avLst>
              <a:gd name="adj1" fmla="val 17001464"/>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1" name="弧形 80">
            <a:extLst>
              <a:ext uri="{FF2B5EF4-FFF2-40B4-BE49-F238E27FC236}">
                <a16:creationId xmlns:a16="http://schemas.microsoft.com/office/drawing/2014/main" id="{6198FBB8-D89D-2D46-BDEC-BB78851AFBEE}"/>
              </a:ext>
            </a:extLst>
          </p:cNvPr>
          <p:cNvSpPr/>
          <p:nvPr/>
        </p:nvSpPr>
        <p:spPr>
          <a:xfrm rot="16007117">
            <a:off x="3607025" y="2738456"/>
            <a:ext cx="2278310" cy="1757253"/>
          </a:xfrm>
          <a:prstGeom prst="arc">
            <a:avLst>
              <a:gd name="adj1" fmla="val 17109512"/>
              <a:gd name="adj2" fmla="val 21024814"/>
            </a:avLst>
          </a:prstGeom>
          <a:ln w="920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5" name="直接连接符 4">
            <a:extLst>
              <a:ext uri="{FF2B5EF4-FFF2-40B4-BE49-F238E27FC236}">
                <a16:creationId xmlns:a16="http://schemas.microsoft.com/office/drawing/2014/main" id="{B0BDEDDA-5C47-4188-BFCD-6A6F6F3D5558}"/>
              </a:ext>
            </a:extLst>
          </p:cNvPr>
          <p:cNvCxnSpPr>
            <a:cxnSpLocks/>
          </p:cNvCxnSpPr>
          <p:nvPr/>
        </p:nvCxnSpPr>
        <p:spPr>
          <a:xfrm>
            <a:off x="1203960" y="1630864"/>
            <a:ext cx="3238500"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E52783D-A86D-42D7-95FF-E9DC3E30883F}"/>
              </a:ext>
            </a:extLst>
          </p:cNvPr>
          <p:cNvSpPr txBox="1"/>
          <p:nvPr/>
        </p:nvSpPr>
        <p:spPr>
          <a:xfrm>
            <a:off x="1295400" y="1626187"/>
            <a:ext cx="2072640" cy="349198"/>
          </a:xfrm>
          <a:prstGeom prst="rect">
            <a:avLst/>
          </a:prstGeom>
          <a:noFill/>
        </p:spPr>
        <p:txBody>
          <a:bodyPr wrap="square" rtlCol="0">
            <a:spAutoFit/>
          </a:bodyPr>
          <a:lstStyle/>
          <a:p>
            <a:pPr algn="just" hangingPunct="0">
              <a:lnSpc>
                <a:spcPct val="130000"/>
              </a:lnSpc>
            </a:pPr>
            <a:r>
              <a:rPr lang="en-US" altLang="zh-CN" sz="1400" b="1" spc="100" dirty="0">
                <a:ea typeface="思源黑体 CN Normal" panose="020B0400000000000000" pitchFamily="34" charset="-122"/>
              </a:rPr>
              <a:t>Wi-Fi</a:t>
            </a:r>
            <a:r>
              <a:rPr lang="zh-CN" altLang="en-US" sz="1400" spc="100" dirty="0">
                <a:ea typeface="思源黑体 CN Normal" panose="020B0400000000000000" pitchFamily="34" charset="-122"/>
              </a:rPr>
              <a:t>关键技术介绍</a:t>
            </a:r>
          </a:p>
        </p:txBody>
      </p:sp>
      <p:sp>
        <p:nvSpPr>
          <p:cNvPr id="12" name="标题 11">
            <a:extLst>
              <a:ext uri="{FF2B5EF4-FFF2-40B4-BE49-F238E27FC236}">
                <a16:creationId xmlns:a16="http://schemas.microsoft.com/office/drawing/2014/main" id="{D83CDC4F-C3D9-45C0-8543-4A35A0DF4742}"/>
              </a:ext>
            </a:extLst>
          </p:cNvPr>
          <p:cNvSpPr>
            <a:spLocks noGrp="1"/>
          </p:cNvSpPr>
          <p:nvPr>
            <p:ph type="title"/>
          </p:nvPr>
        </p:nvSpPr>
        <p:spPr/>
        <p:txBody>
          <a:bodyPr>
            <a:normAutofit/>
          </a:bodyPr>
          <a:lstStyle/>
          <a:p>
            <a:r>
              <a:rPr lang="en-US" altLang="zh-CN" sz="2500" b="1" dirty="0">
                <a:latin typeface="Times New Roman" panose="02020603050405020304" pitchFamily="18" charset="0"/>
                <a:cs typeface="Times New Roman" panose="02020603050405020304" pitchFamily="18" charset="0"/>
              </a:rPr>
              <a:t>Wi-Fi</a:t>
            </a:r>
            <a:r>
              <a:rPr lang="zh-CN" altLang="en-US" sz="2500" b="1" dirty="0">
                <a:latin typeface="Times New Roman" panose="02020603050405020304" pitchFamily="18" charset="0"/>
                <a:cs typeface="Times New Roman" panose="02020603050405020304" pitchFamily="18" charset="0"/>
              </a:rPr>
              <a:t>基本概念和原理</a:t>
            </a:r>
          </a:p>
        </p:txBody>
      </p:sp>
      <p:sp>
        <p:nvSpPr>
          <p:cNvPr id="20" name="文本框 19">
            <a:extLst>
              <a:ext uri="{FF2B5EF4-FFF2-40B4-BE49-F238E27FC236}">
                <a16:creationId xmlns:a16="http://schemas.microsoft.com/office/drawing/2014/main" id="{8D6BDFBA-DAAF-450E-BC75-C37EC49BE4C6}"/>
              </a:ext>
            </a:extLst>
          </p:cNvPr>
          <p:cNvSpPr txBox="1"/>
          <p:nvPr/>
        </p:nvSpPr>
        <p:spPr>
          <a:xfrm>
            <a:off x="700314" y="1975385"/>
            <a:ext cx="3871686" cy="381258"/>
          </a:xfrm>
          <a:prstGeom prst="rect">
            <a:avLst/>
          </a:prstGeom>
          <a:noFill/>
        </p:spPr>
        <p:txBody>
          <a:bodyPr wrap="square" rtlCol="0">
            <a:spAutoFit/>
          </a:bodyPr>
          <a:lstStyle/>
          <a:p>
            <a:pPr algn="just" hangingPunct="0">
              <a:lnSpc>
                <a:spcPct val="130000"/>
              </a:lnSpc>
            </a:pPr>
            <a:r>
              <a:rPr lang="en-US" altLang="zh-CN" sz="1600" spc="100" dirty="0">
                <a:latin typeface="思源黑体 CN Normal" panose="020B0400000000000000" pitchFamily="34" charset="-122"/>
                <a:ea typeface="思源黑体 CN Normal" panose="020B0400000000000000" pitchFamily="34" charset="-122"/>
              </a:rPr>
              <a:t>2.WiFi</a:t>
            </a:r>
            <a:r>
              <a:rPr lang="zh-CN" altLang="en-US" sz="1600" spc="100" dirty="0">
                <a:latin typeface="思源黑体 CN Normal" panose="020B0400000000000000" pitchFamily="34" charset="-122"/>
                <a:ea typeface="思源黑体 CN Normal" panose="020B0400000000000000" pitchFamily="34" charset="-122"/>
              </a:rPr>
              <a:t>网络中的专业术语和概念</a:t>
            </a:r>
          </a:p>
        </p:txBody>
      </p:sp>
      <p:sp>
        <p:nvSpPr>
          <p:cNvPr id="55" name="文本框 54">
            <a:extLst>
              <a:ext uri="{FF2B5EF4-FFF2-40B4-BE49-F238E27FC236}">
                <a16:creationId xmlns:a16="http://schemas.microsoft.com/office/drawing/2014/main" id="{1B4154B1-0F5B-4562-BBE2-04E90682A80B}"/>
              </a:ext>
            </a:extLst>
          </p:cNvPr>
          <p:cNvSpPr txBox="1"/>
          <p:nvPr/>
        </p:nvSpPr>
        <p:spPr>
          <a:xfrm>
            <a:off x="480551" y="5605176"/>
            <a:ext cx="1880417" cy="290977"/>
          </a:xfrm>
          <a:prstGeom prst="rect">
            <a:avLst/>
          </a:prstGeom>
          <a:noFill/>
        </p:spPr>
        <p:txBody>
          <a:bodyPr wrap="square" rtlCol="0">
            <a:spAutoFit/>
          </a:bodyPr>
          <a:lstStyle/>
          <a:p>
            <a:pPr algn="just" hangingPunct="0">
              <a:lnSpc>
                <a:spcPct val="130000"/>
              </a:lnSpc>
            </a:pPr>
            <a:r>
              <a:rPr lang="zh-CN" altLang="en-US" sz="1100" spc="100" dirty="0">
                <a:latin typeface="思源黑体 CN Normal" panose="020B0400000000000000" pitchFamily="34" charset="-122"/>
                <a:ea typeface="思源黑体 CN Normal" panose="020B0400000000000000" pitchFamily="34" charset="-122"/>
              </a:rPr>
              <a:t>基础服务集（</a:t>
            </a:r>
            <a:r>
              <a:rPr lang="en-US" altLang="zh-CN" sz="1100" spc="100" dirty="0">
                <a:latin typeface="思源黑体 CN Normal" panose="020B0400000000000000" pitchFamily="34" charset="-122"/>
                <a:ea typeface="思源黑体 CN Normal" panose="020B0400000000000000" pitchFamily="34" charset="-122"/>
              </a:rPr>
              <a:t>BSS-1</a:t>
            </a:r>
            <a:r>
              <a:rPr lang="zh-CN" altLang="en-US" sz="1100" spc="100" dirty="0">
                <a:latin typeface="思源黑体 CN Normal" panose="020B0400000000000000" pitchFamily="34" charset="-122"/>
                <a:ea typeface="思源黑体 CN Normal" panose="020B0400000000000000" pitchFamily="34" charset="-122"/>
              </a:rPr>
              <a:t>）</a:t>
            </a:r>
          </a:p>
        </p:txBody>
      </p:sp>
      <p:sp>
        <p:nvSpPr>
          <p:cNvPr id="58" name="文本框 57">
            <a:extLst>
              <a:ext uri="{FF2B5EF4-FFF2-40B4-BE49-F238E27FC236}">
                <a16:creationId xmlns:a16="http://schemas.microsoft.com/office/drawing/2014/main" id="{DAA41688-B3E0-4E5E-9CA6-6864C2BDEA50}"/>
              </a:ext>
            </a:extLst>
          </p:cNvPr>
          <p:cNvSpPr txBox="1"/>
          <p:nvPr/>
        </p:nvSpPr>
        <p:spPr>
          <a:xfrm>
            <a:off x="4319877" y="5750664"/>
            <a:ext cx="1880417" cy="290977"/>
          </a:xfrm>
          <a:prstGeom prst="rect">
            <a:avLst/>
          </a:prstGeom>
          <a:noFill/>
        </p:spPr>
        <p:txBody>
          <a:bodyPr wrap="square" rtlCol="0">
            <a:spAutoFit/>
          </a:bodyPr>
          <a:lstStyle/>
          <a:p>
            <a:pPr algn="just" hangingPunct="0">
              <a:lnSpc>
                <a:spcPct val="130000"/>
              </a:lnSpc>
            </a:pPr>
            <a:r>
              <a:rPr lang="zh-CN" altLang="en-US" sz="1100" spc="100" dirty="0">
                <a:latin typeface="思源黑体 CN Normal" panose="020B0400000000000000" pitchFamily="34" charset="-122"/>
                <a:ea typeface="思源黑体 CN Normal" panose="020B0400000000000000" pitchFamily="34" charset="-122"/>
              </a:rPr>
              <a:t>基础服务集（</a:t>
            </a:r>
            <a:r>
              <a:rPr lang="en-US" altLang="zh-CN" sz="1100" spc="100" dirty="0">
                <a:latin typeface="思源黑体 CN Normal" panose="020B0400000000000000" pitchFamily="34" charset="-122"/>
                <a:ea typeface="思源黑体 CN Normal" panose="020B0400000000000000" pitchFamily="34" charset="-122"/>
              </a:rPr>
              <a:t>BSS-2</a:t>
            </a:r>
            <a:r>
              <a:rPr lang="zh-CN" altLang="en-US" sz="1100" spc="100" dirty="0">
                <a:latin typeface="思源黑体 CN Normal" panose="020B0400000000000000" pitchFamily="34" charset="-122"/>
                <a:ea typeface="思源黑体 CN Normal" panose="020B0400000000000000" pitchFamily="34" charset="-122"/>
              </a:rPr>
              <a:t>）</a:t>
            </a:r>
          </a:p>
        </p:txBody>
      </p:sp>
      <p:sp>
        <p:nvSpPr>
          <p:cNvPr id="56" name="文本框 55">
            <a:extLst>
              <a:ext uri="{FF2B5EF4-FFF2-40B4-BE49-F238E27FC236}">
                <a16:creationId xmlns:a16="http://schemas.microsoft.com/office/drawing/2014/main" id="{47CCFA82-B141-44FC-B696-71AAE3957A59}"/>
              </a:ext>
            </a:extLst>
          </p:cNvPr>
          <p:cNvSpPr txBox="1"/>
          <p:nvPr/>
        </p:nvSpPr>
        <p:spPr>
          <a:xfrm>
            <a:off x="2549601" y="4173093"/>
            <a:ext cx="542785"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AP1</a:t>
            </a:r>
            <a:endParaRPr lang="zh-CN" altLang="en-US" sz="1100" spc="100" dirty="0">
              <a:latin typeface="思源黑体 CN Normal" panose="020B0400000000000000" pitchFamily="34" charset="-122"/>
              <a:ea typeface="思源黑体 CN Normal" panose="020B0400000000000000" pitchFamily="34" charset="-122"/>
            </a:endParaRPr>
          </a:p>
        </p:txBody>
      </p:sp>
      <p:grpSp>
        <p:nvGrpSpPr>
          <p:cNvPr id="72" name="组合 71">
            <a:extLst>
              <a:ext uri="{FF2B5EF4-FFF2-40B4-BE49-F238E27FC236}">
                <a16:creationId xmlns:a16="http://schemas.microsoft.com/office/drawing/2014/main" id="{D48C553D-8866-4FE7-932C-E1CBD3334B4E}"/>
              </a:ext>
            </a:extLst>
          </p:cNvPr>
          <p:cNvGrpSpPr/>
          <p:nvPr/>
        </p:nvGrpSpPr>
        <p:grpSpPr>
          <a:xfrm>
            <a:off x="564231" y="2647051"/>
            <a:ext cx="6147310" cy="3487312"/>
            <a:chOff x="921976" y="2879118"/>
            <a:chExt cx="6147310" cy="3487312"/>
          </a:xfrm>
        </p:grpSpPr>
        <p:cxnSp>
          <p:nvCxnSpPr>
            <p:cNvPr id="46" name="直接箭头连接符 45">
              <a:extLst>
                <a:ext uri="{FF2B5EF4-FFF2-40B4-BE49-F238E27FC236}">
                  <a16:creationId xmlns:a16="http://schemas.microsoft.com/office/drawing/2014/main" id="{B0362715-CB9C-45EB-A62A-060DAF525BAB}"/>
                </a:ext>
              </a:extLst>
            </p:cNvPr>
            <p:cNvCxnSpPr>
              <a:cxnSpLocks/>
            </p:cNvCxnSpPr>
            <p:nvPr/>
          </p:nvCxnSpPr>
          <p:spPr>
            <a:xfrm flipH="1" flipV="1">
              <a:off x="2363647" y="5833550"/>
              <a:ext cx="764182" cy="2841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C4750E79-586D-4A76-A5CE-E73398A01098}"/>
                </a:ext>
              </a:extLst>
            </p:cNvPr>
            <p:cNvCxnSpPr>
              <a:cxnSpLocks/>
            </p:cNvCxnSpPr>
            <p:nvPr/>
          </p:nvCxnSpPr>
          <p:spPr>
            <a:xfrm flipV="1">
              <a:off x="4083469" y="5847796"/>
              <a:ext cx="791712" cy="269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9561D94-554C-47EE-B795-94D4DCC494F8}"/>
                </a:ext>
              </a:extLst>
            </p:cNvPr>
            <p:cNvSpPr txBox="1"/>
            <p:nvPr/>
          </p:nvSpPr>
          <p:spPr>
            <a:xfrm>
              <a:off x="3117894" y="6075453"/>
              <a:ext cx="1035767" cy="290977"/>
            </a:xfrm>
            <a:prstGeom prst="rect">
              <a:avLst/>
            </a:prstGeom>
            <a:noFill/>
          </p:spPr>
          <p:txBody>
            <a:bodyPr wrap="square" rtlCol="0">
              <a:spAutoFit/>
            </a:bodyPr>
            <a:lstStyle/>
            <a:p>
              <a:pPr algn="just" hangingPunct="0">
                <a:lnSpc>
                  <a:spcPct val="130000"/>
                </a:lnSpc>
              </a:pPr>
              <a:r>
                <a:rPr lang="zh-CN" altLang="en-US" sz="1100" spc="100" dirty="0">
                  <a:latin typeface="思源黑体 CN Normal" panose="020B0400000000000000" pitchFamily="34" charset="-122"/>
                  <a:ea typeface="思源黑体 CN Normal" panose="020B0400000000000000" pitchFamily="34" charset="-122"/>
                </a:rPr>
                <a:t>扩展服务集</a:t>
              </a:r>
            </a:p>
          </p:txBody>
        </p:sp>
        <p:grpSp>
          <p:nvGrpSpPr>
            <p:cNvPr id="71" name="组合 70">
              <a:extLst>
                <a:ext uri="{FF2B5EF4-FFF2-40B4-BE49-F238E27FC236}">
                  <a16:creationId xmlns:a16="http://schemas.microsoft.com/office/drawing/2014/main" id="{9E435471-7FDF-4BD2-BA0B-B8C4B466FDA4}"/>
                </a:ext>
              </a:extLst>
            </p:cNvPr>
            <p:cNvGrpSpPr/>
            <p:nvPr/>
          </p:nvGrpSpPr>
          <p:grpSpPr>
            <a:xfrm>
              <a:off x="921976" y="2879118"/>
              <a:ext cx="6147310" cy="2937718"/>
              <a:chOff x="921976" y="2879118"/>
              <a:chExt cx="6147310" cy="2937718"/>
            </a:xfrm>
          </p:grpSpPr>
          <p:pic>
            <p:nvPicPr>
              <p:cNvPr id="11" name="图形 10">
                <a:extLst>
                  <a:ext uri="{FF2B5EF4-FFF2-40B4-BE49-F238E27FC236}">
                    <a16:creationId xmlns:a16="http://schemas.microsoft.com/office/drawing/2014/main" id="{9054537E-146C-49F5-B11C-FC6EFA4E69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7076" y="4179842"/>
                <a:ext cx="505063" cy="505063"/>
              </a:xfrm>
              <a:prstGeom prst="rect">
                <a:avLst/>
              </a:prstGeom>
            </p:spPr>
          </p:pic>
          <p:pic>
            <p:nvPicPr>
              <p:cNvPr id="23" name="图形 22">
                <a:extLst>
                  <a:ext uri="{FF2B5EF4-FFF2-40B4-BE49-F238E27FC236}">
                    <a16:creationId xmlns:a16="http://schemas.microsoft.com/office/drawing/2014/main" id="{EA035EAB-40D8-400D-A829-EFFE7D5DC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5091" y="4228766"/>
                <a:ext cx="505063" cy="505063"/>
              </a:xfrm>
              <a:prstGeom prst="rect">
                <a:avLst/>
              </a:prstGeom>
            </p:spPr>
          </p:pic>
          <p:pic>
            <p:nvPicPr>
              <p:cNvPr id="22" name="图形 21">
                <a:extLst>
                  <a:ext uri="{FF2B5EF4-FFF2-40B4-BE49-F238E27FC236}">
                    <a16:creationId xmlns:a16="http://schemas.microsoft.com/office/drawing/2014/main" id="{02A95D8C-74A4-41F8-A8A1-DCAB7C25D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95400" y="4700841"/>
                <a:ext cx="366862" cy="366862"/>
              </a:xfrm>
              <a:prstGeom prst="rect">
                <a:avLst/>
              </a:prstGeom>
            </p:spPr>
          </p:pic>
          <p:pic>
            <p:nvPicPr>
              <p:cNvPr id="26" name="图形 25">
                <a:extLst>
                  <a:ext uri="{FF2B5EF4-FFF2-40B4-BE49-F238E27FC236}">
                    <a16:creationId xmlns:a16="http://schemas.microsoft.com/office/drawing/2014/main" id="{E1E6079D-58EB-41AA-87D3-3709F7856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845119" y="4995249"/>
                <a:ext cx="440870" cy="440870"/>
              </a:xfrm>
              <a:prstGeom prst="rect">
                <a:avLst/>
              </a:prstGeom>
            </p:spPr>
          </p:pic>
          <p:pic>
            <p:nvPicPr>
              <p:cNvPr id="28" name="图形 27">
                <a:extLst>
                  <a:ext uri="{FF2B5EF4-FFF2-40B4-BE49-F238E27FC236}">
                    <a16:creationId xmlns:a16="http://schemas.microsoft.com/office/drawing/2014/main" id="{D95F5D31-1574-4FE4-8306-3C5ECD1431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0850" y="5100947"/>
                <a:ext cx="440870" cy="440870"/>
              </a:xfrm>
              <a:prstGeom prst="rect">
                <a:avLst/>
              </a:prstGeom>
            </p:spPr>
          </p:pic>
          <p:pic>
            <p:nvPicPr>
              <p:cNvPr id="30" name="图形 29">
                <a:extLst>
                  <a:ext uri="{FF2B5EF4-FFF2-40B4-BE49-F238E27FC236}">
                    <a16:creationId xmlns:a16="http://schemas.microsoft.com/office/drawing/2014/main" id="{B77651BE-646B-4CA0-A1CF-994F40F162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239454" y="5083111"/>
                <a:ext cx="371536" cy="371536"/>
              </a:xfrm>
              <a:prstGeom prst="rect">
                <a:avLst/>
              </a:prstGeom>
            </p:spPr>
          </p:pic>
          <p:pic>
            <p:nvPicPr>
              <p:cNvPr id="33" name="图形 32">
                <a:extLst>
                  <a:ext uri="{FF2B5EF4-FFF2-40B4-BE49-F238E27FC236}">
                    <a16:creationId xmlns:a16="http://schemas.microsoft.com/office/drawing/2014/main" id="{A2CB8713-9255-4BF9-83B6-A2842FE24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994920" y="5411234"/>
                <a:ext cx="332871" cy="332870"/>
              </a:xfrm>
              <a:prstGeom prst="rect">
                <a:avLst/>
              </a:prstGeom>
            </p:spPr>
          </p:pic>
          <p:pic>
            <p:nvPicPr>
              <p:cNvPr id="34" name="图形 33">
                <a:extLst>
                  <a:ext uri="{FF2B5EF4-FFF2-40B4-BE49-F238E27FC236}">
                    <a16:creationId xmlns:a16="http://schemas.microsoft.com/office/drawing/2014/main" id="{0331EB6B-330D-443E-9C9F-ADD4AF5998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618898" y="4928337"/>
                <a:ext cx="395262" cy="395262"/>
              </a:xfrm>
              <a:prstGeom prst="rect">
                <a:avLst/>
              </a:prstGeom>
            </p:spPr>
          </p:pic>
          <p:sp>
            <p:nvSpPr>
              <p:cNvPr id="31" name="椭圆 30">
                <a:extLst>
                  <a:ext uri="{FF2B5EF4-FFF2-40B4-BE49-F238E27FC236}">
                    <a16:creationId xmlns:a16="http://schemas.microsoft.com/office/drawing/2014/main" id="{397B108E-4610-4CE6-B3CC-B8E75B78F334}"/>
                  </a:ext>
                </a:extLst>
              </p:cNvPr>
              <p:cNvSpPr/>
              <p:nvPr/>
            </p:nvSpPr>
            <p:spPr>
              <a:xfrm>
                <a:off x="921976" y="4009188"/>
                <a:ext cx="2754378" cy="1798136"/>
              </a:xfrm>
              <a:prstGeom prst="ellipse">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D91569C-AD7F-451A-B85B-860ABA731D4B}"/>
                  </a:ext>
                </a:extLst>
              </p:cNvPr>
              <p:cNvSpPr/>
              <p:nvPr/>
            </p:nvSpPr>
            <p:spPr>
              <a:xfrm>
                <a:off x="3742672" y="4018700"/>
                <a:ext cx="2754378" cy="1798136"/>
              </a:xfrm>
              <a:prstGeom prst="ellipse">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B56026A6-2CE2-4602-B70F-B3D2F66EAC01}"/>
                  </a:ext>
                </a:extLst>
              </p:cNvPr>
              <p:cNvSpPr/>
              <p:nvPr/>
            </p:nvSpPr>
            <p:spPr>
              <a:xfrm>
                <a:off x="2012299" y="2879118"/>
                <a:ext cx="3267892" cy="2126242"/>
              </a:xfrm>
              <a:prstGeom prst="ellipse">
                <a:avLst/>
              </a:pr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5C1ECE0F-F5F4-4132-8472-A6D57D941646}"/>
                  </a:ext>
                </a:extLst>
              </p:cNvPr>
              <p:cNvCxnSpPr>
                <a:cxnSpLocks/>
              </p:cNvCxnSpPr>
              <p:nvPr/>
            </p:nvCxnSpPr>
            <p:spPr>
              <a:xfrm flipV="1">
                <a:off x="2878724" y="3790963"/>
                <a:ext cx="365221" cy="3701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1A73EABF-AC8A-4F5C-B3F8-4E2A601A2311}"/>
                  </a:ext>
                </a:extLst>
              </p:cNvPr>
              <p:cNvCxnSpPr>
                <a:cxnSpLocks/>
              </p:cNvCxnSpPr>
              <p:nvPr/>
            </p:nvCxnSpPr>
            <p:spPr>
              <a:xfrm>
                <a:off x="4118255" y="3823590"/>
                <a:ext cx="383474" cy="3490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27E8B404-CF7D-4F9E-9383-665B5AD3A9E6}"/>
                  </a:ext>
                </a:extLst>
              </p:cNvPr>
              <p:cNvSpPr txBox="1"/>
              <p:nvPr/>
            </p:nvSpPr>
            <p:spPr>
              <a:xfrm>
                <a:off x="3260030" y="3543556"/>
                <a:ext cx="1090048" cy="272895"/>
              </a:xfrm>
              <a:prstGeom prst="rect">
                <a:avLst/>
              </a:prstGeom>
              <a:noFill/>
            </p:spPr>
            <p:txBody>
              <a:bodyPr wrap="square" rtlCol="0">
                <a:spAutoFit/>
              </a:bodyPr>
              <a:lstStyle/>
              <a:p>
                <a:pPr algn="just" hangingPunct="0">
                  <a:lnSpc>
                    <a:spcPct val="130000"/>
                  </a:lnSpc>
                </a:pPr>
                <a:r>
                  <a:rPr lang="zh-CN" altLang="en-US" sz="1000" spc="100" dirty="0">
                    <a:latin typeface="思源黑体 CN Normal" panose="020B0400000000000000" pitchFamily="34" charset="-122"/>
                    <a:ea typeface="思源黑体 CN Normal" panose="020B0400000000000000" pitchFamily="34" charset="-122"/>
                  </a:rPr>
                  <a:t>分布式系统</a:t>
                </a:r>
              </a:p>
            </p:txBody>
          </p:sp>
          <p:sp>
            <p:nvSpPr>
              <p:cNvPr id="60" name="文本框 59">
                <a:extLst>
                  <a:ext uri="{FF2B5EF4-FFF2-40B4-BE49-F238E27FC236}">
                    <a16:creationId xmlns:a16="http://schemas.microsoft.com/office/drawing/2014/main" id="{A7004749-B9C1-4E40-8519-F14B1CA75906}"/>
                  </a:ext>
                </a:extLst>
              </p:cNvPr>
              <p:cNvSpPr txBox="1"/>
              <p:nvPr/>
            </p:nvSpPr>
            <p:spPr>
              <a:xfrm>
                <a:off x="4038600" y="4393662"/>
                <a:ext cx="542785"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AP2</a:t>
                </a:r>
                <a:endParaRPr lang="zh-CN" altLang="en-US" sz="1100" spc="100" dirty="0">
                  <a:latin typeface="思源黑体 CN Normal" panose="020B0400000000000000" pitchFamily="34" charset="-122"/>
                  <a:ea typeface="思源黑体 CN Normal" panose="020B0400000000000000" pitchFamily="34" charset="-122"/>
                </a:endParaRPr>
              </a:p>
            </p:txBody>
          </p:sp>
          <p:sp>
            <p:nvSpPr>
              <p:cNvPr id="61" name="文本框 60">
                <a:extLst>
                  <a:ext uri="{FF2B5EF4-FFF2-40B4-BE49-F238E27FC236}">
                    <a16:creationId xmlns:a16="http://schemas.microsoft.com/office/drawing/2014/main" id="{982ECA48-13E8-40B1-8C9F-8FCBEE17A430}"/>
                  </a:ext>
                </a:extLst>
              </p:cNvPr>
              <p:cNvSpPr txBox="1"/>
              <p:nvPr/>
            </p:nvSpPr>
            <p:spPr>
              <a:xfrm>
                <a:off x="1147156" y="5043715"/>
                <a:ext cx="601816"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STA1</a:t>
                </a:r>
                <a:endParaRPr lang="zh-CN" altLang="en-US" sz="1100" spc="100" dirty="0">
                  <a:latin typeface="思源黑体 CN Normal" panose="020B0400000000000000" pitchFamily="34" charset="-122"/>
                  <a:ea typeface="思源黑体 CN Normal" panose="020B0400000000000000" pitchFamily="34" charset="-122"/>
                </a:endParaRPr>
              </a:p>
            </p:txBody>
          </p:sp>
          <p:sp>
            <p:nvSpPr>
              <p:cNvPr id="62" name="文本框 61">
                <a:extLst>
                  <a:ext uri="{FF2B5EF4-FFF2-40B4-BE49-F238E27FC236}">
                    <a16:creationId xmlns:a16="http://schemas.microsoft.com/office/drawing/2014/main" id="{794FEAD6-E70F-4C1C-89CE-BE60D654301B}"/>
                  </a:ext>
                </a:extLst>
              </p:cNvPr>
              <p:cNvSpPr txBox="1"/>
              <p:nvPr/>
            </p:nvSpPr>
            <p:spPr>
              <a:xfrm>
                <a:off x="1818434" y="5432180"/>
                <a:ext cx="601816"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STA3</a:t>
                </a:r>
                <a:endParaRPr lang="zh-CN" altLang="en-US" sz="1100" spc="100" dirty="0">
                  <a:latin typeface="思源黑体 CN Normal" panose="020B0400000000000000" pitchFamily="34" charset="-122"/>
                  <a:ea typeface="思源黑体 CN Normal" panose="020B0400000000000000" pitchFamily="34" charset="-122"/>
                </a:endParaRPr>
              </a:p>
            </p:txBody>
          </p:sp>
          <p:sp>
            <p:nvSpPr>
              <p:cNvPr id="63" name="文本框 62">
                <a:extLst>
                  <a:ext uri="{FF2B5EF4-FFF2-40B4-BE49-F238E27FC236}">
                    <a16:creationId xmlns:a16="http://schemas.microsoft.com/office/drawing/2014/main" id="{B9BDFC37-2511-454C-B3E7-469CD3943877}"/>
                  </a:ext>
                </a:extLst>
              </p:cNvPr>
              <p:cNvSpPr txBox="1"/>
              <p:nvPr/>
            </p:nvSpPr>
            <p:spPr>
              <a:xfrm>
                <a:off x="2764646" y="5344055"/>
                <a:ext cx="601816"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STA2</a:t>
                </a:r>
                <a:endParaRPr lang="zh-CN" altLang="en-US" sz="1100" spc="100" dirty="0">
                  <a:latin typeface="思源黑体 CN Normal" panose="020B0400000000000000" pitchFamily="34" charset="-122"/>
                  <a:ea typeface="思源黑体 CN Normal" panose="020B0400000000000000" pitchFamily="34" charset="-122"/>
                </a:endParaRPr>
              </a:p>
            </p:txBody>
          </p:sp>
          <p:sp>
            <p:nvSpPr>
              <p:cNvPr id="64" name="文本框 63">
                <a:extLst>
                  <a:ext uri="{FF2B5EF4-FFF2-40B4-BE49-F238E27FC236}">
                    <a16:creationId xmlns:a16="http://schemas.microsoft.com/office/drawing/2014/main" id="{68518A1E-7327-4F2C-8B4D-58928A9B5D23}"/>
                  </a:ext>
                </a:extLst>
              </p:cNvPr>
              <p:cNvSpPr txBox="1"/>
              <p:nvPr/>
            </p:nvSpPr>
            <p:spPr>
              <a:xfrm>
                <a:off x="4153661" y="5400892"/>
                <a:ext cx="601816"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STA1</a:t>
                </a:r>
                <a:endParaRPr lang="zh-CN" altLang="en-US" sz="1100" spc="100" dirty="0">
                  <a:latin typeface="思源黑体 CN Normal" panose="020B0400000000000000" pitchFamily="34" charset="-122"/>
                  <a:ea typeface="思源黑体 CN Normal" panose="020B0400000000000000" pitchFamily="34" charset="-122"/>
                </a:endParaRPr>
              </a:p>
            </p:txBody>
          </p:sp>
          <p:sp>
            <p:nvSpPr>
              <p:cNvPr id="65" name="文本框 64">
                <a:extLst>
                  <a:ext uri="{FF2B5EF4-FFF2-40B4-BE49-F238E27FC236}">
                    <a16:creationId xmlns:a16="http://schemas.microsoft.com/office/drawing/2014/main" id="{2FB098E0-A5DB-4F53-B629-1C05EBE03634}"/>
                  </a:ext>
                </a:extLst>
              </p:cNvPr>
              <p:cNvSpPr txBox="1"/>
              <p:nvPr/>
            </p:nvSpPr>
            <p:spPr>
              <a:xfrm>
                <a:off x="4880257" y="5156450"/>
                <a:ext cx="601816"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STA3</a:t>
                </a:r>
                <a:endParaRPr lang="zh-CN" altLang="en-US" sz="1100" spc="100" dirty="0">
                  <a:latin typeface="思源黑体 CN Normal" panose="020B0400000000000000" pitchFamily="34" charset="-122"/>
                  <a:ea typeface="思源黑体 CN Normal" panose="020B0400000000000000" pitchFamily="34" charset="-122"/>
                </a:endParaRPr>
              </a:p>
            </p:txBody>
          </p:sp>
          <p:sp>
            <p:nvSpPr>
              <p:cNvPr id="66" name="文本框 65">
                <a:extLst>
                  <a:ext uri="{FF2B5EF4-FFF2-40B4-BE49-F238E27FC236}">
                    <a16:creationId xmlns:a16="http://schemas.microsoft.com/office/drawing/2014/main" id="{B356E23C-9D06-4D1B-AED6-4B3A2F419ADB}"/>
                  </a:ext>
                </a:extLst>
              </p:cNvPr>
              <p:cNvSpPr txBox="1"/>
              <p:nvPr/>
            </p:nvSpPr>
            <p:spPr>
              <a:xfrm>
                <a:off x="5549396" y="5257333"/>
                <a:ext cx="601816"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STA2</a:t>
                </a:r>
                <a:endParaRPr lang="zh-CN" altLang="en-US" sz="1100" spc="100" dirty="0">
                  <a:latin typeface="思源黑体 CN Normal" panose="020B0400000000000000" pitchFamily="34" charset="-122"/>
                  <a:ea typeface="思源黑体 CN Normal" panose="020B0400000000000000" pitchFamily="34" charset="-122"/>
                </a:endParaRPr>
              </a:p>
            </p:txBody>
          </p:sp>
          <p:pic>
            <p:nvPicPr>
              <p:cNvPr id="59" name="图形 58">
                <a:extLst>
                  <a:ext uri="{FF2B5EF4-FFF2-40B4-BE49-F238E27FC236}">
                    <a16:creationId xmlns:a16="http://schemas.microsoft.com/office/drawing/2014/main" id="{28D2872C-356F-4CF4-8738-9D17A99B218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50078" y="3195577"/>
                <a:ext cx="237658" cy="237658"/>
              </a:xfrm>
              <a:prstGeom prst="rect">
                <a:avLst/>
              </a:prstGeom>
            </p:spPr>
          </p:pic>
          <p:sp>
            <p:nvSpPr>
              <p:cNvPr id="67" name="文本框 66">
                <a:extLst>
                  <a:ext uri="{FF2B5EF4-FFF2-40B4-BE49-F238E27FC236}">
                    <a16:creationId xmlns:a16="http://schemas.microsoft.com/office/drawing/2014/main" id="{B175F296-74EF-4E37-87A1-DB39866CE22B}"/>
                  </a:ext>
                </a:extLst>
              </p:cNvPr>
              <p:cNvSpPr txBox="1"/>
              <p:nvPr/>
            </p:nvSpPr>
            <p:spPr>
              <a:xfrm>
                <a:off x="3845285" y="2989436"/>
                <a:ext cx="910192" cy="275781"/>
              </a:xfrm>
              <a:prstGeom prst="rect">
                <a:avLst/>
              </a:prstGeom>
              <a:noFill/>
            </p:spPr>
            <p:txBody>
              <a:bodyPr wrap="square" rtlCol="0">
                <a:spAutoFit/>
              </a:bodyPr>
              <a:lstStyle/>
              <a:p>
                <a:pPr algn="just" hangingPunct="0">
                  <a:lnSpc>
                    <a:spcPct val="130000"/>
                  </a:lnSpc>
                </a:pPr>
                <a:r>
                  <a:rPr lang="zh-CN" altLang="en-US" sz="1000" spc="100" dirty="0">
                    <a:ea typeface="思源黑体 CN Normal" panose="020B0400000000000000" pitchFamily="34" charset="-122"/>
                  </a:rPr>
                  <a:t>门户接口</a:t>
                </a:r>
              </a:p>
            </p:txBody>
          </p:sp>
          <p:cxnSp>
            <p:nvCxnSpPr>
              <p:cNvPr id="70" name="直接连接符 69">
                <a:extLst>
                  <a:ext uri="{FF2B5EF4-FFF2-40B4-BE49-F238E27FC236}">
                    <a16:creationId xmlns:a16="http://schemas.microsoft.com/office/drawing/2014/main" id="{413484C8-5BBB-4980-958D-1CD1FB4E356A}"/>
                  </a:ext>
                </a:extLst>
              </p:cNvPr>
              <p:cNvCxnSpPr>
                <a:cxnSpLocks/>
              </p:cNvCxnSpPr>
              <p:nvPr/>
            </p:nvCxnSpPr>
            <p:spPr>
              <a:xfrm>
                <a:off x="4641258" y="3306794"/>
                <a:ext cx="793423" cy="1264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8366555C-FFBF-4A4C-9B3C-DC0FD4E47F21}"/>
                  </a:ext>
                </a:extLst>
              </p:cNvPr>
              <p:cNvSpPr/>
              <p:nvPr/>
            </p:nvSpPr>
            <p:spPr>
              <a:xfrm>
                <a:off x="5434681" y="3127326"/>
                <a:ext cx="1634605" cy="828698"/>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spc="100" dirty="0">
                    <a:solidFill>
                      <a:schemeClr val="tx1"/>
                    </a:solidFill>
                    <a:ea typeface="思源黑体 CN Normal" panose="020B0400000000000000" pitchFamily="34" charset="-122"/>
                  </a:rPr>
                  <a:t>其他网络</a:t>
                </a:r>
              </a:p>
            </p:txBody>
          </p:sp>
        </p:grpSp>
      </p:grpSp>
      <p:sp>
        <p:nvSpPr>
          <p:cNvPr id="73" name="文本框 72">
            <a:extLst>
              <a:ext uri="{FF2B5EF4-FFF2-40B4-BE49-F238E27FC236}">
                <a16:creationId xmlns:a16="http://schemas.microsoft.com/office/drawing/2014/main" id="{28F43D4E-3F75-4C91-B1E7-CFE9D930DC8D}"/>
              </a:ext>
            </a:extLst>
          </p:cNvPr>
          <p:cNvSpPr txBox="1"/>
          <p:nvPr/>
        </p:nvSpPr>
        <p:spPr>
          <a:xfrm>
            <a:off x="2180503" y="6242299"/>
            <a:ext cx="2276211" cy="290977"/>
          </a:xfrm>
          <a:prstGeom prst="rect">
            <a:avLst/>
          </a:prstGeom>
          <a:noFill/>
        </p:spPr>
        <p:txBody>
          <a:bodyPr wrap="square" rtlCol="0">
            <a:spAutoFit/>
          </a:bodyPr>
          <a:lstStyle/>
          <a:p>
            <a:pPr algn="just" hangingPunct="0">
              <a:lnSpc>
                <a:spcPct val="130000"/>
              </a:lnSpc>
            </a:pPr>
            <a:r>
              <a:rPr lang="en-US" altLang="zh-CN" sz="1100" spc="100" dirty="0">
                <a:latin typeface="思源黑体 CN Normal" panose="020B0400000000000000" pitchFamily="34" charset="-122"/>
                <a:ea typeface="思源黑体 CN Normal" panose="020B0400000000000000" pitchFamily="34" charset="-122"/>
              </a:rPr>
              <a:t>Wi-Fi</a:t>
            </a:r>
            <a:r>
              <a:rPr lang="zh-CN" altLang="en-US" sz="1100" spc="100" dirty="0">
                <a:latin typeface="思源黑体 CN Normal" panose="020B0400000000000000" pitchFamily="34" charset="-122"/>
                <a:ea typeface="思源黑体 CN Normal" panose="020B0400000000000000" pitchFamily="34" charset="-122"/>
              </a:rPr>
              <a:t>网络中的专业术语和概念</a:t>
            </a:r>
          </a:p>
        </p:txBody>
      </p:sp>
    </p:spTree>
    <p:extLst>
      <p:ext uri="{BB962C8B-B14F-4D97-AF65-F5344CB8AC3E}">
        <p14:creationId xmlns:p14="http://schemas.microsoft.com/office/powerpoint/2010/main" val="29465478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794143" y="2523918"/>
            <a:ext cx="6508652" cy="2472855"/>
            <a:chOff x="1141828" y="924560"/>
            <a:chExt cx="6508652" cy="2472855"/>
          </a:xfrm>
        </p:grpSpPr>
        <p:sp>
          <p:nvSpPr>
            <p:cNvPr id="23" name="文本框 22"/>
            <p:cNvSpPr txBox="1"/>
            <p:nvPr/>
          </p:nvSpPr>
          <p:spPr>
            <a:xfrm>
              <a:off x="1385035" y="924560"/>
              <a:ext cx="603050" cy="1067343"/>
            </a:xfrm>
            <a:prstGeom prst="rect">
              <a:avLst/>
            </a:prstGeom>
            <a:noFill/>
          </p:spPr>
          <p:txBody>
            <a:bodyPr wrap="none" rtlCol="0">
              <a:spAutoFit/>
            </a:bodyPr>
            <a:lstStyle/>
            <a:p>
              <a:pPr algn="just" hangingPunct="0">
                <a:lnSpc>
                  <a:spcPct val="130000"/>
                </a:lnSpc>
              </a:pPr>
              <a:r>
                <a:rPr lang="en-US" altLang="zh-CN" sz="5400" i="1" spc="100" dirty="0">
                  <a:solidFill>
                    <a:schemeClr val="accent1"/>
                  </a:solidFill>
                  <a:latin typeface="思源宋体 Heavy" panose="02020900000000000000" pitchFamily="18" charset="-122"/>
                  <a:ea typeface="思源宋体 Heavy" panose="02020900000000000000" pitchFamily="18" charset="-122"/>
                </a:rPr>
                <a:t>4</a:t>
              </a:r>
              <a:endParaRPr lang="zh-CN" altLang="en-US" sz="5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4" name="文本框 23"/>
            <p:cNvSpPr txBox="1"/>
            <p:nvPr/>
          </p:nvSpPr>
          <p:spPr>
            <a:xfrm>
              <a:off x="1853143" y="1377240"/>
              <a:ext cx="1820755" cy="525657"/>
            </a:xfrm>
            <a:prstGeom prst="rect">
              <a:avLst/>
            </a:prstGeom>
            <a:noFill/>
          </p:spPr>
          <p:txBody>
            <a:bodyPr wrap="none" rtlCol="0">
              <a:spAutoFit/>
            </a:bodyPr>
            <a:lstStyle/>
            <a:p>
              <a:pPr algn="just" hangingPunct="0">
                <a:lnSpc>
                  <a:spcPct val="130000"/>
                </a:lnSpc>
              </a:pPr>
              <a:r>
                <a:rPr lang="en-US" altLang="zh-CN" sz="2400" i="1" spc="100" dirty="0">
                  <a:solidFill>
                    <a:schemeClr val="accent1"/>
                  </a:solidFill>
                  <a:latin typeface="思源宋体 Heavy" panose="02020900000000000000" pitchFamily="18" charset="-122"/>
                  <a:ea typeface="思源宋体 Heavy" panose="02020900000000000000" pitchFamily="18" charset="-122"/>
                </a:rPr>
                <a:t>Part Three</a:t>
              </a:r>
              <a:endParaRPr lang="zh-CN" altLang="en-US" sz="2400" i="1" spc="100" dirty="0">
                <a:solidFill>
                  <a:schemeClr val="accent1"/>
                </a:solidFill>
                <a:latin typeface="思源宋体 Heavy" panose="02020900000000000000" pitchFamily="18" charset="-122"/>
                <a:ea typeface="思源宋体 Heavy" panose="02020900000000000000" pitchFamily="18" charset="-122"/>
              </a:endParaRPr>
            </a:p>
          </p:txBody>
        </p:sp>
        <p:sp>
          <p:nvSpPr>
            <p:cNvPr id="25" name="文本框 24"/>
            <p:cNvSpPr txBox="1"/>
            <p:nvPr/>
          </p:nvSpPr>
          <p:spPr>
            <a:xfrm>
              <a:off x="1141828" y="2122947"/>
              <a:ext cx="5688801" cy="769441"/>
            </a:xfrm>
            <a:prstGeom prst="rect">
              <a:avLst/>
            </a:prstGeom>
            <a:noFill/>
          </p:spPr>
          <p:txBody>
            <a:bodyPr wrap="none" rtlCol="0">
              <a:spAutoFit/>
            </a:bodyPr>
            <a:lstStyle/>
            <a:p>
              <a:pPr algn="ctr">
                <a:defRPr/>
              </a:pPr>
              <a:r>
                <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Wi-Fi</a:t>
              </a:r>
              <a:r>
                <a:rPr lang="zh-CN" altLang="en-US"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rPr>
                <a:t>技术发展的展望</a:t>
              </a:r>
              <a:endParaRPr lang="en-US" altLang="zh-CN" sz="4400" b="1" spc="100" dirty="0">
                <a:solidFill>
                  <a:schemeClr val="accent1"/>
                </a:solidFill>
                <a:latin typeface="Times New Roman" panose="02020603050405020304" pitchFamily="18" charset="0"/>
                <a:ea typeface="思源宋体 Heavy" panose="02020900000000000000" pitchFamily="18" charset="-122"/>
                <a:cs typeface="Times New Roman" panose="02020603050405020304" pitchFamily="18" charset="0"/>
              </a:endParaRPr>
            </a:p>
          </p:txBody>
        </p:sp>
        <p:cxnSp>
          <p:nvCxnSpPr>
            <p:cNvPr id="26" name="直接连接符 25"/>
            <p:cNvCxnSpPr/>
            <p:nvPr/>
          </p:nvCxnSpPr>
          <p:spPr>
            <a:xfrm>
              <a:off x="1519414" y="2824480"/>
              <a:ext cx="6131066"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377020" y="2980057"/>
              <a:ext cx="6096000" cy="417358"/>
            </a:xfrm>
            <a:prstGeom prst="rect">
              <a:avLst/>
            </a:prstGeom>
          </p:spPr>
          <p:txBody>
            <a:bodyPr>
              <a:spAutoFit/>
            </a:bodyPr>
            <a:lstStyle/>
            <a:p>
              <a:pPr algn="just" hangingPunct="0">
                <a:lnSpc>
                  <a:spcPct val="130000"/>
                </a:lnSpc>
              </a:pPr>
              <a:endParaRPr lang="zh-CN" altLang="en-US" spc="100" dirty="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grpSp>
      <p:sp>
        <p:nvSpPr>
          <p:cNvPr id="47" name="矩形 46"/>
          <p:cNvSpPr/>
          <p:nvPr/>
        </p:nvSpPr>
        <p:spPr>
          <a:xfrm>
            <a:off x="0" y="6545484"/>
            <a:ext cx="12192000" cy="3125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rot="5400000">
            <a:off x="178349" y="-178349"/>
            <a:ext cx="815032" cy="1171729"/>
            <a:chOff x="136270" y="441325"/>
            <a:chExt cx="2690232" cy="1572670"/>
          </a:xfrm>
        </p:grpSpPr>
        <p:sp>
          <p:nvSpPr>
            <p:cNvPr id="49" name="矩形 48"/>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rot="16200000">
            <a:off x="10974982" y="5053481"/>
            <a:ext cx="1846660" cy="587375"/>
            <a:chOff x="136270" y="441325"/>
            <a:chExt cx="2690232" cy="1572670"/>
          </a:xfrm>
        </p:grpSpPr>
        <p:sp>
          <p:nvSpPr>
            <p:cNvPr id="55" name="矩形 54"/>
            <p:cNvSpPr/>
            <p:nvPr/>
          </p:nvSpPr>
          <p:spPr>
            <a:xfrm>
              <a:off x="13627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31812"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327355"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922897"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2465060" y="441325"/>
              <a:ext cx="361442" cy="15726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291250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68467" y="187987"/>
            <a:ext cx="9528571"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1</a:t>
            </a:r>
            <a:r>
              <a:rPr lang="zh-CN" altLang="en-US" sz="2799" b="1" kern="0" dirty="0">
                <a:solidFill>
                  <a:srgbClr val="990000"/>
                </a:solidFill>
                <a:latin typeface="微软雅黑" panose="020B0503020204020204" pitchFamily="34" charset="-122"/>
                <a:ea typeface="微软雅黑" panose="020B0503020204020204" pitchFamily="34" charset="-122"/>
              </a:rPr>
              <a:t>：根据业务分类和网络拓扑下的自适应多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合作方式</a:t>
            </a:r>
          </a:p>
        </p:txBody>
      </p:sp>
      <p:sp>
        <p:nvSpPr>
          <p:cNvPr id="100" name="文本框 99">
            <a:extLst>
              <a:ext uri="{FF2B5EF4-FFF2-40B4-BE49-F238E27FC236}">
                <a16:creationId xmlns:a16="http://schemas.microsoft.com/office/drawing/2014/main" id="{E95925D9-3FB2-41AA-A817-52D23646C9D9}"/>
              </a:ext>
            </a:extLst>
          </p:cNvPr>
          <p:cNvSpPr txBox="1"/>
          <p:nvPr/>
        </p:nvSpPr>
        <p:spPr>
          <a:xfrm>
            <a:off x="428880" y="1389754"/>
            <a:ext cx="5386516" cy="5363391"/>
          </a:xfrm>
          <a:prstGeom prst="rect">
            <a:avLst/>
          </a:prstGeom>
          <a:noFill/>
        </p:spPr>
        <p:txBody>
          <a:bodyPr wrap="square">
            <a:spAutoFit/>
          </a:bodyPr>
          <a:lstStyle/>
          <a:p>
            <a:pPr>
              <a:lnSpc>
                <a:spcPct val="150000"/>
              </a:lnSpc>
            </a:pPr>
            <a:r>
              <a:rPr kumimoji="1" lang="en-US" altLang="zh-CN" sz="1600" b="1" dirty="0">
                <a:solidFill>
                  <a:srgbClr val="C00000"/>
                </a:solidFill>
                <a:latin typeface="微软雅黑" panose="020B0503020204020204" pitchFamily="34" charset="-122"/>
                <a:ea typeface="微软雅黑" panose="020B0503020204020204" pitchFamily="34" charset="-122"/>
              </a:rPr>
              <a:t>Wi-Fi</a:t>
            </a:r>
            <a:r>
              <a:rPr kumimoji="1" lang="zh-CN" altLang="en-US" sz="1600" b="1" dirty="0">
                <a:solidFill>
                  <a:srgbClr val="C00000"/>
                </a:solidFill>
                <a:latin typeface="微软雅黑" panose="020B0503020204020204" pitchFamily="34" charset="-122"/>
                <a:ea typeface="微软雅黑" panose="020B0503020204020204" pitchFamily="34" charset="-122"/>
              </a:rPr>
              <a:t>６标准的主要目标之一就是关注高密集场景下的性能和业务质量：</a:t>
            </a:r>
            <a:endParaRPr kumimoji="1" lang="en-US" altLang="zh-CN" sz="1600" b="1" dirty="0">
              <a:solidFill>
                <a:srgbClr val="C00000"/>
              </a:solidFill>
              <a:latin typeface="微软雅黑" panose="020B0503020204020204" pitchFamily="34" charset="-122"/>
              <a:ea typeface="微软雅黑" panose="020B0503020204020204" pitchFamily="34" charset="-122"/>
            </a:endParaRPr>
          </a:p>
          <a:p>
            <a:pPr>
              <a:lnSpc>
                <a:spcPct val="150000"/>
              </a:lnSpc>
            </a:pPr>
            <a:r>
              <a:rPr kumimoji="1" lang="en-US" altLang="zh-CN" sz="1400" dirty="0">
                <a:latin typeface="微软雅黑" panose="020B0503020204020204" pitchFamily="34" charset="-122"/>
                <a:ea typeface="微软雅黑" panose="020B0503020204020204" pitchFamily="34" charset="-122"/>
              </a:rPr>
              <a:t>Wi</a:t>
            </a:r>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Fi</a:t>
            </a:r>
            <a:r>
              <a:rPr kumimoji="1" lang="zh-CN" altLang="en-US" sz="1400" dirty="0">
                <a:latin typeface="微软雅黑" panose="020B0503020204020204" pitchFamily="34" charset="-122"/>
                <a:ea typeface="微软雅黑" panose="020B0503020204020204" pitchFamily="34" charset="-122"/>
              </a:rPr>
              <a:t>６提出了一种多业务</a:t>
            </a:r>
            <a:r>
              <a:rPr kumimoji="1" lang="en-US" altLang="zh-CN" sz="1400" dirty="0">
                <a:latin typeface="微软雅黑" panose="020B0503020204020204" pitchFamily="34" charset="-122"/>
                <a:ea typeface="微软雅黑" panose="020B0503020204020204" pitchFamily="34" charset="-122"/>
              </a:rPr>
              <a:t>A-MPDU</a:t>
            </a:r>
            <a:r>
              <a:rPr kumimoji="1" lang="zh-CN" altLang="en-US" sz="1400" dirty="0">
                <a:latin typeface="微软雅黑" panose="020B0503020204020204" pitchFamily="34" charset="-122"/>
                <a:ea typeface="微软雅黑" panose="020B0503020204020204" pitchFamily="34" charset="-122"/>
              </a:rPr>
              <a:t>聚合技术，即发送端将不同优先级的业务数据聚合在一个</a:t>
            </a:r>
            <a:r>
              <a:rPr kumimoji="1" lang="en-US" altLang="zh-CN" sz="1400" dirty="0">
                <a:latin typeface="微软雅黑" panose="020B0503020204020204" pitchFamily="34" charset="-122"/>
                <a:ea typeface="微软雅黑" panose="020B0503020204020204" pitchFamily="34" charset="-122"/>
              </a:rPr>
              <a:t>A-MPDU</a:t>
            </a:r>
            <a:r>
              <a:rPr kumimoji="1" lang="zh-CN" altLang="en-US" sz="1400" dirty="0">
                <a:latin typeface="微软雅黑" panose="020B0503020204020204" pitchFamily="34" charset="-122"/>
                <a:ea typeface="微软雅黑" panose="020B0503020204020204" pitchFamily="34" charset="-122"/>
              </a:rPr>
              <a:t>中进行传输，降低混合业务中的时延，提高了吞吐量。</a:t>
            </a:r>
            <a:endParaRPr kumimoji="1" lang="en-US" altLang="zh-CN" sz="1400" dirty="0">
              <a:latin typeface="微软雅黑" panose="020B0503020204020204" pitchFamily="34" charset="-122"/>
              <a:ea typeface="微软雅黑" panose="020B0503020204020204" pitchFamily="34" charset="-122"/>
            </a:endParaRPr>
          </a:p>
          <a:p>
            <a:pPr>
              <a:lnSpc>
                <a:spcPct val="150000"/>
              </a:lnSpc>
            </a:pPr>
            <a:r>
              <a:rPr kumimoji="1" lang="en-US" altLang="zh-CN" sz="1600" b="1" dirty="0">
                <a:solidFill>
                  <a:srgbClr val="C00000"/>
                </a:solidFill>
                <a:latin typeface="微软雅黑" panose="020B0503020204020204" pitchFamily="34" charset="-122"/>
                <a:ea typeface="微软雅黑" panose="020B0503020204020204" pitchFamily="34" charset="-122"/>
              </a:rPr>
              <a:t>Wi</a:t>
            </a:r>
            <a:r>
              <a:rPr kumimoji="1" lang="zh-CN" altLang="en-US" sz="1600" b="1" dirty="0">
                <a:solidFill>
                  <a:srgbClr val="C00000"/>
                </a:solidFill>
                <a:latin typeface="微软雅黑" panose="020B0503020204020204" pitchFamily="34" charset="-122"/>
                <a:ea typeface="微软雅黑" panose="020B0503020204020204" pitchFamily="34" charset="-122"/>
              </a:rPr>
              <a:t>－</a:t>
            </a:r>
            <a:r>
              <a:rPr kumimoji="1" lang="en-US" altLang="zh-CN" sz="1600" b="1" dirty="0">
                <a:solidFill>
                  <a:srgbClr val="C00000"/>
                </a:solidFill>
                <a:latin typeface="微软雅黑" panose="020B0503020204020204" pitchFamily="34" charset="-122"/>
                <a:ea typeface="微软雅黑" panose="020B0503020204020204" pitchFamily="34" charset="-122"/>
              </a:rPr>
              <a:t>Fi</a:t>
            </a:r>
            <a:r>
              <a:rPr kumimoji="1" lang="zh-CN" altLang="en-US" sz="1600" b="1" dirty="0">
                <a:solidFill>
                  <a:srgbClr val="C00000"/>
                </a:solidFill>
                <a:latin typeface="微软雅黑" panose="020B0503020204020204" pitchFamily="34" charset="-122"/>
                <a:ea typeface="微软雅黑" panose="020B0503020204020204" pitchFamily="34" charset="-122"/>
              </a:rPr>
              <a:t>７中支持低时延业务识别技术的分类调度：</a:t>
            </a:r>
            <a:endParaRPr kumimoji="1" lang="en-US" altLang="zh-CN" sz="1600" b="1" dirty="0">
              <a:solidFill>
                <a:srgbClr val="C00000"/>
              </a:solidFill>
              <a:latin typeface="微软雅黑" panose="020B0503020204020204" pitchFamily="34" charset="-122"/>
              <a:ea typeface="微软雅黑" panose="020B0503020204020204" pitchFamily="34" charset="-122"/>
            </a:endParaRPr>
          </a:p>
          <a:p>
            <a:pPr>
              <a:lnSpc>
                <a:spcPct val="150000"/>
              </a:lnSpc>
            </a:pPr>
            <a:r>
              <a:rPr kumimoji="1" lang="zh-CN" altLang="en-US" sz="1400" dirty="0">
                <a:latin typeface="微软雅黑" panose="020B0503020204020204" pitchFamily="34" charset="-122"/>
                <a:ea typeface="微软雅黑" panose="020B0503020204020204" pitchFamily="34" charset="-122"/>
              </a:rPr>
              <a:t>传统</a:t>
            </a:r>
            <a:r>
              <a:rPr kumimoji="1" lang="en-US" altLang="zh-CN" sz="1400" dirty="0">
                <a:latin typeface="微软雅黑" panose="020B0503020204020204" pitchFamily="34" charset="-122"/>
                <a:ea typeface="微软雅黑" panose="020B0503020204020204" pitchFamily="34" charset="-122"/>
              </a:rPr>
              <a:t>Wi</a:t>
            </a:r>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Fi</a:t>
            </a:r>
            <a:r>
              <a:rPr kumimoji="1" lang="zh-CN" altLang="en-US" sz="1400" dirty="0">
                <a:latin typeface="微软雅黑" panose="020B0503020204020204" pitchFamily="34" charset="-122"/>
                <a:ea typeface="微软雅黑" panose="020B0503020204020204" pitchFamily="34" charset="-122"/>
              </a:rPr>
              <a:t>支持４种访问类型来区分数据流的优先级，并根据优先级进入相应的队列中等待发送。但４种优先级分类较为简单，没有针对业务对于时延的需求进一步的区分。</a:t>
            </a:r>
            <a:endParaRPr kumimoji="1" lang="en-US" altLang="zh-CN" sz="1400" dirty="0">
              <a:latin typeface="微软雅黑" panose="020B0503020204020204" pitchFamily="34" charset="-122"/>
              <a:ea typeface="微软雅黑" panose="020B0503020204020204" pitchFamily="34" charset="-122"/>
            </a:endParaRPr>
          </a:p>
          <a:p>
            <a:pPr>
              <a:lnSpc>
                <a:spcPct val="150000"/>
              </a:lnSpc>
            </a:pPr>
            <a:r>
              <a:rPr kumimoji="1" lang="zh-CN" altLang="en-US" sz="1400" dirty="0">
                <a:latin typeface="微软雅黑" panose="020B0503020204020204" pitchFamily="34" charset="-122"/>
                <a:ea typeface="微软雅黑" panose="020B0503020204020204" pitchFamily="34" charset="-122"/>
              </a:rPr>
              <a:t>针对上述问题，提出来</a:t>
            </a:r>
            <a:r>
              <a:rPr kumimoji="1" lang="en-US" altLang="zh-CN" sz="1400" dirty="0">
                <a:latin typeface="微软雅黑" panose="020B0503020204020204" pitchFamily="34" charset="-122"/>
                <a:ea typeface="微软雅黑" panose="020B0503020204020204" pitchFamily="34" charset="-122"/>
              </a:rPr>
              <a:t>Wi</a:t>
            </a:r>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Fi</a:t>
            </a:r>
            <a:r>
              <a:rPr kumimoji="1" lang="zh-CN" altLang="en-US" sz="1400" dirty="0">
                <a:latin typeface="微软雅黑" panose="020B0503020204020204" pitchFamily="34" charset="-122"/>
                <a:ea typeface="微软雅黑" panose="020B0503020204020204" pitchFamily="34" charset="-122"/>
              </a:rPr>
              <a:t>７支持低时延识别技术，它能基于业务来识别最大时延时间、服务起止时间、服务间隔、最高误包率等业务参数。</a:t>
            </a:r>
            <a:endParaRPr kumimoji="1" lang="en-US" altLang="zh-CN" sz="1400" dirty="0">
              <a:latin typeface="微软雅黑" panose="020B0503020204020204" pitchFamily="34" charset="-122"/>
              <a:ea typeface="微软雅黑" panose="020B0503020204020204" pitchFamily="34" charset="-122"/>
            </a:endParaRPr>
          </a:p>
          <a:p>
            <a:pPr>
              <a:lnSpc>
                <a:spcPct val="150000"/>
              </a:lnSpc>
            </a:pPr>
            <a:r>
              <a:rPr kumimoji="1" lang="en-US" altLang="zh-CN" sz="1400" b="1" dirty="0">
                <a:solidFill>
                  <a:srgbClr val="C00000"/>
                </a:solidFill>
                <a:latin typeface="微软雅黑" panose="020B0503020204020204" pitchFamily="34" charset="-122"/>
                <a:ea typeface="微软雅黑" panose="020B0503020204020204" pitchFamily="34" charset="-122"/>
              </a:rPr>
              <a:t>Wi</a:t>
            </a:r>
            <a:r>
              <a:rPr kumimoji="1" lang="zh-CN" altLang="en-US" sz="1400" b="1" dirty="0">
                <a:solidFill>
                  <a:srgbClr val="C00000"/>
                </a:solidFill>
                <a:latin typeface="微软雅黑" panose="020B0503020204020204" pitchFamily="34" charset="-122"/>
                <a:ea typeface="微软雅黑" panose="020B0503020204020204" pitchFamily="34" charset="-122"/>
              </a:rPr>
              <a:t>－</a:t>
            </a:r>
            <a:r>
              <a:rPr kumimoji="1" lang="en-US" altLang="zh-CN" sz="1400" b="1" dirty="0">
                <a:solidFill>
                  <a:srgbClr val="C00000"/>
                </a:solidFill>
                <a:latin typeface="微软雅黑" panose="020B0503020204020204" pitchFamily="34" charset="-122"/>
                <a:ea typeface="微软雅黑" panose="020B0503020204020204" pitchFamily="34" charset="-122"/>
              </a:rPr>
              <a:t>Fi</a:t>
            </a:r>
            <a:r>
              <a:rPr kumimoji="1" lang="zh-CN" altLang="en-US" sz="1400" b="1" dirty="0">
                <a:solidFill>
                  <a:srgbClr val="C00000"/>
                </a:solidFill>
                <a:latin typeface="微软雅黑" panose="020B0503020204020204" pitchFamily="34" charset="-122"/>
                <a:ea typeface="微软雅黑" panose="020B0503020204020204" pitchFamily="34" charset="-122"/>
              </a:rPr>
              <a:t>７中支持的严格唤醒时间技术（</a:t>
            </a:r>
            <a:r>
              <a:rPr kumimoji="1" lang="en-US" altLang="zh-CN" sz="1400" b="1" dirty="0">
                <a:solidFill>
                  <a:srgbClr val="C00000"/>
                </a:solidFill>
                <a:latin typeface="微软雅黑" panose="020B0503020204020204" pitchFamily="34" charset="-122"/>
                <a:ea typeface="微软雅黑" panose="020B0503020204020204" pitchFamily="34" charset="-122"/>
              </a:rPr>
              <a:t>r-TWT</a:t>
            </a:r>
            <a:r>
              <a:rPr kumimoji="1" lang="zh-CN" altLang="en-US" sz="1400" b="1" dirty="0">
                <a:solidFill>
                  <a:srgbClr val="C00000"/>
                </a:solidFill>
                <a:latin typeface="微软雅黑" panose="020B0503020204020204" pitchFamily="34" charset="-122"/>
                <a:ea typeface="微软雅黑" panose="020B0503020204020204" pitchFamily="34" charset="-122"/>
              </a:rPr>
              <a:t>）：</a:t>
            </a:r>
            <a:endParaRPr kumimoji="1" lang="en-US" altLang="zh-CN" sz="1400" b="1" dirty="0">
              <a:solidFill>
                <a:srgbClr val="C00000"/>
              </a:solidFill>
              <a:latin typeface="微软雅黑" panose="020B0503020204020204" pitchFamily="34" charset="-122"/>
              <a:ea typeface="微软雅黑" panose="020B0503020204020204" pitchFamily="34" charset="-122"/>
            </a:endParaRPr>
          </a:p>
          <a:p>
            <a:pPr>
              <a:lnSpc>
                <a:spcPct val="150000"/>
              </a:lnSpc>
            </a:pP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仍将整个服务时间分为多段，某些时间段专门用于低时延业务传输，低时延业务在这些时间段可以被高频次的调度，有更多机会访问信道。</a:t>
            </a:r>
            <a:endParaRPr kumimoji="1" lang="en-US" altLang="zh-CN" sz="1400" dirty="0">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242BBE6F-0DD3-4452-A3F8-9478C856C69F}"/>
              </a:ext>
            </a:extLst>
          </p:cNvPr>
          <p:cNvSpPr txBox="1"/>
          <p:nvPr/>
        </p:nvSpPr>
        <p:spPr>
          <a:xfrm>
            <a:off x="428880" y="1001329"/>
            <a:ext cx="7130954" cy="465448"/>
          </a:xfrm>
          <a:prstGeom prst="rect">
            <a:avLst/>
          </a:prstGeom>
          <a:noFill/>
        </p:spPr>
        <p:txBody>
          <a:bodyPr wrap="square">
            <a:spAutoFit/>
          </a:bodyPr>
          <a:lstStyle/>
          <a:p>
            <a:pPr>
              <a:lnSpc>
                <a:spcPct val="150000"/>
              </a:lnSpc>
            </a:pPr>
            <a:r>
              <a:rPr lang="zh-CN" altLang="en-US" b="1" dirty="0">
                <a:solidFill>
                  <a:srgbClr val="060607"/>
                </a:solidFill>
                <a:latin typeface="微软雅黑" panose="020B0503020204020204" pitchFamily="34" charset="-122"/>
                <a:ea typeface="微软雅黑" panose="020B0503020204020204" pitchFamily="34" charset="-122"/>
              </a:rPr>
              <a:t>研究背景</a:t>
            </a:r>
          </a:p>
        </p:txBody>
      </p:sp>
      <p:pic>
        <p:nvPicPr>
          <p:cNvPr id="3" name="图片 2">
            <a:extLst>
              <a:ext uri="{FF2B5EF4-FFF2-40B4-BE49-F238E27FC236}">
                <a16:creationId xmlns:a16="http://schemas.microsoft.com/office/drawing/2014/main" id="{955C8161-0C7B-4C89-8BBD-21EFD1F7D522}"/>
              </a:ext>
            </a:extLst>
          </p:cNvPr>
          <p:cNvPicPr>
            <a:picLocks noChangeAspect="1"/>
          </p:cNvPicPr>
          <p:nvPr/>
        </p:nvPicPr>
        <p:blipFill rotWithShape="1">
          <a:blip r:embed="rId3"/>
          <a:srcRect b="8537"/>
          <a:stretch/>
        </p:blipFill>
        <p:spPr>
          <a:xfrm>
            <a:off x="6236869" y="1178557"/>
            <a:ext cx="5709803" cy="1876295"/>
          </a:xfrm>
          <a:prstGeom prst="rect">
            <a:avLst/>
          </a:prstGeom>
        </p:spPr>
      </p:pic>
      <p:pic>
        <p:nvPicPr>
          <p:cNvPr id="5" name="图片 4">
            <a:extLst>
              <a:ext uri="{FF2B5EF4-FFF2-40B4-BE49-F238E27FC236}">
                <a16:creationId xmlns:a16="http://schemas.microsoft.com/office/drawing/2014/main" id="{ED9338FA-2D8C-46AE-BAB6-C956A3ED33E6}"/>
              </a:ext>
            </a:extLst>
          </p:cNvPr>
          <p:cNvPicPr>
            <a:picLocks noChangeAspect="1"/>
          </p:cNvPicPr>
          <p:nvPr/>
        </p:nvPicPr>
        <p:blipFill>
          <a:blip r:embed="rId4"/>
          <a:stretch>
            <a:fillRect/>
          </a:stretch>
        </p:blipFill>
        <p:spPr>
          <a:xfrm>
            <a:off x="6018317" y="3054852"/>
            <a:ext cx="5928355" cy="1590195"/>
          </a:xfrm>
          <a:prstGeom prst="rect">
            <a:avLst/>
          </a:prstGeom>
        </p:spPr>
      </p:pic>
      <p:pic>
        <p:nvPicPr>
          <p:cNvPr id="6" name="图片 5">
            <a:extLst>
              <a:ext uri="{FF2B5EF4-FFF2-40B4-BE49-F238E27FC236}">
                <a16:creationId xmlns:a16="http://schemas.microsoft.com/office/drawing/2014/main" id="{BD8E7059-2E90-4383-9C4A-854EB2D46A41}"/>
              </a:ext>
            </a:extLst>
          </p:cNvPr>
          <p:cNvPicPr>
            <a:picLocks noChangeAspect="1"/>
          </p:cNvPicPr>
          <p:nvPr/>
        </p:nvPicPr>
        <p:blipFill>
          <a:blip r:embed="rId5"/>
          <a:stretch>
            <a:fillRect/>
          </a:stretch>
        </p:blipFill>
        <p:spPr>
          <a:xfrm>
            <a:off x="6004928" y="4756163"/>
            <a:ext cx="6173683" cy="1589135"/>
          </a:xfrm>
          <a:prstGeom prst="rect">
            <a:avLst/>
          </a:prstGeom>
        </p:spPr>
      </p:pic>
    </p:spTree>
    <p:extLst>
      <p:ext uri="{BB962C8B-B14F-4D97-AF65-F5344CB8AC3E}">
        <p14:creationId xmlns:p14="http://schemas.microsoft.com/office/powerpoint/2010/main" val="35223898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68467" y="187987"/>
            <a:ext cx="9528571"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1</a:t>
            </a:r>
            <a:r>
              <a:rPr lang="zh-CN" altLang="en-US" sz="2799" b="1" kern="0" dirty="0">
                <a:solidFill>
                  <a:srgbClr val="990000"/>
                </a:solidFill>
                <a:latin typeface="微软雅黑" panose="020B0503020204020204" pitchFamily="34" charset="-122"/>
                <a:ea typeface="微软雅黑" panose="020B0503020204020204" pitchFamily="34" charset="-122"/>
              </a:rPr>
              <a:t>：根据业务分类和网络拓扑下的自适应多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合作方式</a:t>
            </a:r>
          </a:p>
        </p:txBody>
      </p:sp>
      <p:sp>
        <p:nvSpPr>
          <p:cNvPr id="6" name="文本框 5">
            <a:extLst>
              <a:ext uri="{FF2B5EF4-FFF2-40B4-BE49-F238E27FC236}">
                <a16:creationId xmlns:a16="http://schemas.microsoft.com/office/drawing/2014/main" id="{E32D8982-6017-4FBB-A66B-D53FC641A1B2}"/>
              </a:ext>
            </a:extLst>
          </p:cNvPr>
          <p:cNvSpPr txBox="1"/>
          <p:nvPr/>
        </p:nvSpPr>
        <p:spPr>
          <a:xfrm>
            <a:off x="721993" y="1166493"/>
            <a:ext cx="11137911" cy="3459024"/>
          </a:xfrm>
          <a:prstGeom prst="rect">
            <a:avLst/>
          </a:prstGeom>
          <a:noFill/>
        </p:spPr>
        <p:txBody>
          <a:bodyPr wrap="square">
            <a:spAutoFit/>
          </a:bodyPr>
          <a:lstStyle/>
          <a:p>
            <a:pPr>
              <a:lnSpc>
                <a:spcPct val="150000"/>
              </a:lnSpc>
            </a:pPr>
            <a:r>
              <a:rPr lang="en-US" altLang="zh-CN" b="1" i="0" dirty="0">
                <a:solidFill>
                  <a:srgbClr val="060607"/>
                </a:solidFill>
                <a:effectLst/>
                <a:latin typeface="微软雅黑" panose="020B0503020204020204" pitchFamily="34" charset="-122"/>
                <a:ea typeface="微软雅黑" panose="020B0503020204020204" pitchFamily="34" charset="-122"/>
              </a:rPr>
              <a:t>Motivation</a:t>
            </a:r>
            <a:r>
              <a:rPr lang="zh-CN" altLang="en-US" b="1" i="0" dirty="0">
                <a:solidFill>
                  <a:srgbClr val="060607"/>
                </a:solidFill>
                <a:effectLst/>
                <a:latin typeface="微软雅黑" panose="020B0503020204020204" pitchFamily="34" charset="-122"/>
                <a:ea typeface="微软雅黑" panose="020B0503020204020204" pitchFamily="34" charset="-122"/>
              </a:rPr>
              <a:t>：</a:t>
            </a:r>
            <a:endParaRPr lang="en-US" altLang="zh-CN" b="1" i="0" dirty="0">
              <a:solidFill>
                <a:srgbClr val="060607"/>
              </a:solidFill>
              <a:effectLst/>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kumimoji="1" lang="en-US" altLang="zh-CN" sz="1400" dirty="0">
                <a:latin typeface="微软雅黑" panose="020B0503020204020204" pitchFamily="34" charset="-122"/>
                <a:ea typeface="微软雅黑" panose="020B0503020204020204" pitchFamily="34" charset="-122"/>
              </a:rPr>
              <a:t>Wi</a:t>
            </a:r>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Fi</a:t>
            </a:r>
            <a:r>
              <a:rPr kumimoji="1" lang="zh-CN" altLang="en-US" sz="1400" dirty="0">
                <a:latin typeface="微软雅黑" panose="020B0503020204020204" pitchFamily="34" charset="-122"/>
                <a:ea typeface="微软雅黑" panose="020B0503020204020204" pitchFamily="34" charset="-122"/>
              </a:rPr>
              <a:t>７中实现的结果是每个</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可以很好的识别同一个</a:t>
            </a:r>
            <a:r>
              <a:rPr kumimoji="1" lang="en-US" altLang="zh-CN" sz="1400" dirty="0">
                <a:latin typeface="微软雅黑" panose="020B0503020204020204" pitchFamily="34" charset="-122"/>
                <a:ea typeface="微软雅黑" panose="020B0503020204020204" pitchFamily="34" charset="-122"/>
              </a:rPr>
              <a:t>BSS</a:t>
            </a:r>
            <a:r>
              <a:rPr kumimoji="1" lang="zh-CN" altLang="en-US" sz="1400" dirty="0">
                <a:latin typeface="微软雅黑" panose="020B0503020204020204" pitchFamily="34" charset="-122"/>
                <a:ea typeface="微软雅黑" panose="020B0503020204020204" pitchFamily="34" charset="-122"/>
              </a:rPr>
              <a:t>下的</a:t>
            </a:r>
            <a:r>
              <a:rPr kumimoji="1" lang="en-US" altLang="zh-CN" sz="1400" dirty="0">
                <a:latin typeface="微软雅黑" panose="020B0503020204020204" pitchFamily="34" charset="-122"/>
                <a:ea typeface="微软雅黑" panose="020B0503020204020204" pitchFamily="34" charset="-122"/>
              </a:rPr>
              <a:t>STA</a:t>
            </a:r>
            <a:r>
              <a:rPr kumimoji="1" lang="zh-CN" altLang="en-US" sz="1400" dirty="0">
                <a:latin typeface="微软雅黑" panose="020B0503020204020204" pitchFamily="34" charset="-122"/>
                <a:ea typeface="微软雅黑" panose="020B0503020204020204" pitchFamily="34" charset="-122"/>
              </a:rPr>
              <a:t>的业务情况并进行调度。但关于相邻</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之间同时进行</a:t>
            </a:r>
            <a:r>
              <a:rPr kumimoji="1" lang="en-US" altLang="zh-CN" sz="1400" dirty="0">
                <a:latin typeface="微软雅黑" panose="020B0503020204020204" pitchFamily="34" charset="-122"/>
                <a:ea typeface="微软雅黑" panose="020B0503020204020204" pitchFamily="34" charset="-122"/>
              </a:rPr>
              <a:t>R-TWT</a:t>
            </a:r>
            <a:r>
              <a:rPr kumimoji="1" lang="zh-CN" altLang="en-US" sz="1400" dirty="0">
                <a:latin typeface="微软雅黑" panose="020B0503020204020204" pitchFamily="34" charset="-122"/>
                <a:ea typeface="微软雅黑" panose="020B0503020204020204" pitchFamily="34" charset="-122"/>
              </a:rPr>
              <a:t>的干扰不能很好的解决。目前提案中关于多</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协调提出来关于</a:t>
            </a:r>
            <a:r>
              <a:rPr kumimoji="1" lang="en-US" altLang="zh-CN" sz="1400" dirty="0">
                <a:latin typeface="微软雅黑" panose="020B0503020204020204" pitchFamily="34" charset="-122"/>
                <a:ea typeface="微软雅黑" panose="020B0503020204020204" pitchFamily="34" charset="-122"/>
              </a:rPr>
              <a:t>C-R_TWT</a:t>
            </a:r>
            <a:r>
              <a:rPr kumimoji="1" lang="zh-CN" altLang="en-US" sz="1400" dirty="0">
                <a:latin typeface="微软雅黑" panose="020B0503020204020204" pitchFamily="34" charset="-122"/>
                <a:ea typeface="微软雅黑" panose="020B0503020204020204" pitchFamily="34" charset="-122"/>
              </a:rPr>
              <a:t>的相关概念，给出了关于不同</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之间的时间表进行协商的操作，但这种协商缺乏对业务的灵活性和公平性的探究，不是进行服务期的避免就是重叠，并且没有给出特定的服务期避免和重叠策略，以及动态调整多</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协调参数方案。此外在考虑服务期的重叠和避免时相对考虑较单一，并没有涉及网络拓扑相关思索。</a:t>
            </a:r>
            <a:endParaRPr kumimoji="1" lang="en-US" altLang="zh-CN" sz="1400" dirty="0">
              <a:latin typeface="微软雅黑" panose="020B0503020204020204" pitchFamily="34" charset="-122"/>
              <a:ea typeface="微软雅黑" panose="020B0503020204020204" pitchFamily="34" charset="-122"/>
            </a:endParaRPr>
          </a:p>
          <a:p>
            <a:pPr>
              <a:lnSpc>
                <a:spcPct val="200000"/>
              </a:lnSpc>
            </a:pPr>
            <a:endParaRPr kumimoji="1" lang="en-US" altLang="zh-CN" sz="14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p"/>
            </a:pPr>
            <a:r>
              <a:rPr kumimoji="1" lang="zh-CN" altLang="en-US" sz="1400" dirty="0">
                <a:latin typeface="微软雅黑" panose="020B0503020204020204" pitchFamily="34" charset="-122"/>
                <a:ea typeface="微软雅黑" panose="020B0503020204020204" pitchFamily="34" charset="-122"/>
              </a:rPr>
              <a:t>此外，并不是所有</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在任何时刻都适合去进行</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协作的相关考虑，缺乏对于是否进行多</a:t>
            </a:r>
            <a:r>
              <a:rPr kumimoji="1" lang="en-US" altLang="zh-CN" sz="1400" dirty="0">
                <a:latin typeface="微软雅黑" panose="020B0503020204020204" pitchFamily="34" charset="-122"/>
                <a:ea typeface="微软雅黑" panose="020B0503020204020204" pitchFamily="34" charset="-122"/>
              </a:rPr>
              <a:t>AP</a:t>
            </a:r>
            <a:r>
              <a:rPr kumimoji="1" lang="zh-CN" altLang="en-US" sz="1400" dirty="0">
                <a:latin typeface="微软雅黑" panose="020B0503020204020204" pitchFamily="34" charset="-122"/>
                <a:ea typeface="微软雅黑" panose="020B0503020204020204" pitchFamily="34" charset="-122"/>
              </a:rPr>
              <a:t>协调的探讨方案。（此处可考虑：简单网络环境、低成本和易于管理、实时性业务较低的应用，网络负载较轻的应用，隐私或安全层面的考虑）</a:t>
            </a:r>
          </a:p>
        </p:txBody>
      </p:sp>
    </p:spTree>
    <p:extLst>
      <p:ext uri="{BB962C8B-B14F-4D97-AF65-F5344CB8AC3E}">
        <p14:creationId xmlns:p14="http://schemas.microsoft.com/office/powerpoint/2010/main" val="1626899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 name="组合 309">
            <a:extLst>
              <a:ext uri="{FF2B5EF4-FFF2-40B4-BE49-F238E27FC236}">
                <a16:creationId xmlns:a16="http://schemas.microsoft.com/office/drawing/2014/main" id="{41765FFA-E97C-4548-B473-2FA6429211E9}"/>
              </a:ext>
            </a:extLst>
          </p:cNvPr>
          <p:cNvGrpSpPr/>
          <p:nvPr/>
        </p:nvGrpSpPr>
        <p:grpSpPr>
          <a:xfrm>
            <a:off x="1982229" y="2828239"/>
            <a:ext cx="315854" cy="379078"/>
            <a:chOff x="7100001" y="4755824"/>
            <a:chExt cx="441583" cy="529973"/>
          </a:xfrm>
          <a:noFill/>
        </p:grpSpPr>
        <p:sp>
          <p:nvSpPr>
            <p:cNvPr id="311" name="任意多边形: 形状 310">
              <a:extLst>
                <a:ext uri="{FF2B5EF4-FFF2-40B4-BE49-F238E27FC236}">
                  <a16:creationId xmlns:a16="http://schemas.microsoft.com/office/drawing/2014/main" id="{0D22010B-E28A-41A3-ABC9-6F5AB2D54F8D}"/>
                </a:ext>
              </a:extLst>
            </p:cNvPr>
            <p:cNvSpPr/>
            <p:nvPr/>
          </p:nvSpPr>
          <p:spPr>
            <a:xfrm>
              <a:off x="7100001" y="4755824"/>
              <a:ext cx="441583" cy="529973"/>
            </a:xfrm>
            <a:custGeom>
              <a:avLst/>
              <a:gdLst>
                <a:gd name="connsiteX0" fmla="*/ 0 w 441583"/>
                <a:gd name="connsiteY0" fmla="*/ 44195 h 529973"/>
                <a:gd name="connsiteX1" fmla="*/ 44143 w 441583"/>
                <a:gd name="connsiteY1" fmla="*/ 0 h 529973"/>
                <a:gd name="connsiteX2" fmla="*/ 397441 w 441583"/>
                <a:gd name="connsiteY2" fmla="*/ 0 h 529973"/>
                <a:gd name="connsiteX3" fmla="*/ 441584 w 441583"/>
                <a:gd name="connsiteY3" fmla="*/ 44195 h 529973"/>
                <a:gd name="connsiteX4" fmla="*/ 441584 w 441583"/>
                <a:gd name="connsiteY4" fmla="*/ 485778 h 529973"/>
                <a:gd name="connsiteX5" fmla="*/ 397441 w 441583"/>
                <a:gd name="connsiteY5" fmla="*/ 529973 h 529973"/>
                <a:gd name="connsiteX6" fmla="*/ 44143 w 441583"/>
                <a:gd name="connsiteY6" fmla="*/ 529973 h 529973"/>
                <a:gd name="connsiteX7" fmla="*/ 0 w 441583"/>
                <a:gd name="connsiteY7" fmla="*/ 485778 h 529973"/>
                <a:gd name="connsiteX8" fmla="*/ 0 w 441583"/>
                <a:gd name="connsiteY8" fmla="*/ 44195 h 52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583" h="529973">
                  <a:moveTo>
                    <a:pt x="0" y="44195"/>
                  </a:moveTo>
                  <a:cubicBezTo>
                    <a:pt x="0" y="19820"/>
                    <a:pt x="19769" y="0"/>
                    <a:pt x="44143" y="0"/>
                  </a:cubicBezTo>
                  <a:lnTo>
                    <a:pt x="397441" y="0"/>
                  </a:lnTo>
                  <a:cubicBezTo>
                    <a:pt x="421815" y="0"/>
                    <a:pt x="441584" y="19769"/>
                    <a:pt x="441584" y="44195"/>
                  </a:cubicBezTo>
                  <a:lnTo>
                    <a:pt x="441584" y="485778"/>
                  </a:lnTo>
                  <a:cubicBezTo>
                    <a:pt x="441584" y="510153"/>
                    <a:pt x="421815" y="529973"/>
                    <a:pt x="397441" y="529973"/>
                  </a:cubicBezTo>
                  <a:lnTo>
                    <a:pt x="44143" y="529973"/>
                  </a:lnTo>
                  <a:cubicBezTo>
                    <a:pt x="19769" y="529973"/>
                    <a:pt x="0" y="510205"/>
                    <a:pt x="0" y="485778"/>
                  </a:cubicBezTo>
                  <a:lnTo>
                    <a:pt x="0" y="44195"/>
                  </a:lnTo>
                  <a:close/>
                </a:path>
              </a:pathLst>
            </a:custGeom>
            <a:grpFill/>
            <a:ln w="512" cap="flat">
              <a:noFill/>
              <a:prstDash val="solid"/>
              <a:miter/>
            </a:ln>
          </p:spPr>
          <p:txBody>
            <a:bodyPr rtlCol="0" anchor="ctr"/>
            <a:lstStyle/>
            <a:p>
              <a:endParaRPr lang="zh-CN" altLang="en-US"/>
            </a:p>
          </p:txBody>
        </p:sp>
        <p:sp>
          <p:nvSpPr>
            <p:cNvPr id="312" name="任意多边形: 形状 311">
              <a:extLst>
                <a:ext uri="{FF2B5EF4-FFF2-40B4-BE49-F238E27FC236}">
                  <a16:creationId xmlns:a16="http://schemas.microsoft.com/office/drawing/2014/main" id="{82957FDC-C99F-4026-9A96-B07E6ECB6B49}"/>
                </a:ext>
              </a:extLst>
            </p:cNvPr>
            <p:cNvSpPr/>
            <p:nvPr/>
          </p:nvSpPr>
          <p:spPr>
            <a:xfrm>
              <a:off x="7122047" y="4777921"/>
              <a:ext cx="397492" cy="485778"/>
            </a:xfrm>
            <a:custGeom>
              <a:avLst/>
              <a:gdLst>
                <a:gd name="connsiteX0" fmla="*/ 52 w 397492"/>
                <a:gd name="connsiteY0" fmla="*/ 22097 h 485778"/>
                <a:gd name="connsiteX1" fmla="*/ 22149 w 397492"/>
                <a:gd name="connsiteY1" fmla="*/ 0 h 485778"/>
                <a:gd name="connsiteX2" fmla="*/ 375395 w 397492"/>
                <a:gd name="connsiteY2" fmla="*/ 0 h 485778"/>
                <a:gd name="connsiteX3" fmla="*/ 397493 w 397492"/>
                <a:gd name="connsiteY3" fmla="*/ 22097 h 485778"/>
                <a:gd name="connsiteX4" fmla="*/ 397493 w 397492"/>
                <a:gd name="connsiteY4" fmla="*/ 463681 h 485778"/>
                <a:gd name="connsiteX5" fmla="*/ 375395 w 397492"/>
                <a:gd name="connsiteY5" fmla="*/ 485778 h 485778"/>
                <a:gd name="connsiteX6" fmla="*/ 22097 w 397492"/>
                <a:gd name="connsiteY6" fmla="*/ 485778 h 485778"/>
                <a:gd name="connsiteX7" fmla="*/ 0 w 397492"/>
                <a:gd name="connsiteY7" fmla="*/ 463681 h 485778"/>
                <a:gd name="connsiteX8" fmla="*/ 0 w 397492"/>
                <a:gd name="connsiteY8" fmla="*/ 22097 h 485778"/>
                <a:gd name="connsiteX9" fmla="*/ 52 w 397492"/>
                <a:gd name="connsiteY9" fmla="*/ 22097 h 48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92" h="485778">
                  <a:moveTo>
                    <a:pt x="52" y="22097"/>
                  </a:moveTo>
                  <a:cubicBezTo>
                    <a:pt x="52" y="9884"/>
                    <a:pt x="9936" y="0"/>
                    <a:pt x="22149" y="0"/>
                  </a:cubicBezTo>
                  <a:lnTo>
                    <a:pt x="375395" y="0"/>
                  </a:lnTo>
                  <a:cubicBezTo>
                    <a:pt x="387608" y="0"/>
                    <a:pt x="397493" y="9884"/>
                    <a:pt x="397493" y="22097"/>
                  </a:cubicBezTo>
                  <a:lnTo>
                    <a:pt x="397493" y="463681"/>
                  </a:lnTo>
                  <a:cubicBezTo>
                    <a:pt x="397493" y="475894"/>
                    <a:pt x="387608" y="485778"/>
                    <a:pt x="375395" y="485778"/>
                  </a:cubicBezTo>
                  <a:lnTo>
                    <a:pt x="22097" y="485778"/>
                  </a:lnTo>
                  <a:cubicBezTo>
                    <a:pt x="9884" y="485778"/>
                    <a:pt x="0" y="475894"/>
                    <a:pt x="0" y="463681"/>
                  </a:cubicBezTo>
                  <a:lnTo>
                    <a:pt x="0" y="22097"/>
                  </a:lnTo>
                  <a:lnTo>
                    <a:pt x="52" y="22097"/>
                  </a:lnTo>
                  <a:close/>
                </a:path>
              </a:pathLst>
            </a:custGeom>
            <a:grpFill/>
            <a:ln w="512" cap="flat">
              <a:noFill/>
              <a:prstDash val="solid"/>
              <a:miter/>
            </a:ln>
          </p:spPr>
          <p:txBody>
            <a:bodyPr rtlCol="0" anchor="ctr"/>
            <a:lstStyle/>
            <a:p>
              <a:endParaRPr lang="zh-CN" altLang="en-US"/>
            </a:p>
          </p:txBody>
        </p:sp>
        <p:sp>
          <p:nvSpPr>
            <p:cNvPr id="313" name="任意多边形: 形状 312">
              <a:extLst>
                <a:ext uri="{FF2B5EF4-FFF2-40B4-BE49-F238E27FC236}">
                  <a16:creationId xmlns:a16="http://schemas.microsoft.com/office/drawing/2014/main" id="{D56AF4B2-E384-4F0B-A8D7-D406844FC91D}"/>
                </a:ext>
              </a:extLst>
            </p:cNvPr>
            <p:cNvSpPr/>
            <p:nvPr/>
          </p:nvSpPr>
          <p:spPr>
            <a:xfrm>
              <a:off x="7298721" y="5197407"/>
              <a:ext cx="44194" cy="44194"/>
            </a:xfrm>
            <a:custGeom>
              <a:avLst/>
              <a:gdLst>
                <a:gd name="connsiteX0" fmla="*/ 22097 w 44194"/>
                <a:gd name="connsiteY0" fmla="*/ 0 h 44194"/>
                <a:gd name="connsiteX1" fmla="*/ 44195 w 44194"/>
                <a:gd name="connsiteY1" fmla="*/ 22097 h 44194"/>
                <a:gd name="connsiteX2" fmla="*/ 22097 w 44194"/>
                <a:gd name="connsiteY2" fmla="*/ 44194 h 44194"/>
                <a:gd name="connsiteX3" fmla="*/ 0 w 44194"/>
                <a:gd name="connsiteY3" fmla="*/ 22097 h 44194"/>
                <a:gd name="connsiteX4" fmla="*/ 22097 w 44194"/>
                <a:gd name="connsiteY4" fmla="*/ 0 h 44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4" h="44194">
                  <a:moveTo>
                    <a:pt x="22097" y="0"/>
                  </a:moveTo>
                  <a:cubicBezTo>
                    <a:pt x="34311" y="0"/>
                    <a:pt x="44195" y="9884"/>
                    <a:pt x="44195" y="22097"/>
                  </a:cubicBezTo>
                  <a:cubicBezTo>
                    <a:pt x="44195" y="34310"/>
                    <a:pt x="34311" y="44194"/>
                    <a:pt x="22097" y="44194"/>
                  </a:cubicBezTo>
                  <a:cubicBezTo>
                    <a:pt x="9884" y="44194"/>
                    <a:pt x="0" y="34310"/>
                    <a:pt x="0" y="22097"/>
                  </a:cubicBezTo>
                  <a:cubicBezTo>
                    <a:pt x="0" y="9884"/>
                    <a:pt x="9884" y="0"/>
                    <a:pt x="22097" y="0"/>
                  </a:cubicBezTo>
                  <a:close/>
                </a:path>
              </a:pathLst>
            </a:custGeom>
            <a:grpFill/>
            <a:ln w="512" cap="flat">
              <a:noFill/>
              <a:prstDash val="solid"/>
              <a:miter/>
            </a:ln>
          </p:spPr>
          <p:txBody>
            <a:bodyPr rtlCol="0" anchor="ctr"/>
            <a:lstStyle/>
            <a:p>
              <a:endParaRPr lang="zh-CN" altLang="en-US"/>
            </a:p>
          </p:txBody>
        </p:sp>
        <p:sp>
          <p:nvSpPr>
            <p:cNvPr id="314" name="任意多边形: 形状 313">
              <a:extLst>
                <a:ext uri="{FF2B5EF4-FFF2-40B4-BE49-F238E27FC236}">
                  <a16:creationId xmlns:a16="http://schemas.microsoft.com/office/drawing/2014/main" id="{1BE0F1B8-DEA7-4AB4-BFCD-62214A472D19}"/>
                </a:ext>
              </a:extLst>
            </p:cNvPr>
            <p:cNvSpPr/>
            <p:nvPr/>
          </p:nvSpPr>
          <p:spPr>
            <a:xfrm>
              <a:off x="7166241" y="4822064"/>
              <a:ext cx="309103" cy="331200"/>
            </a:xfrm>
            <a:custGeom>
              <a:avLst/>
              <a:gdLst>
                <a:gd name="connsiteX0" fmla="*/ 0 w 309103"/>
                <a:gd name="connsiteY0" fmla="*/ 0 h 331200"/>
                <a:gd name="connsiteX1" fmla="*/ 309104 w 309103"/>
                <a:gd name="connsiteY1" fmla="*/ 0 h 331200"/>
                <a:gd name="connsiteX2" fmla="*/ 309104 w 309103"/>
                <a:gd name="connsiteY2" fmla="*/ 331201 h 331200"/>
                <a:gd name="connsiteX3" fmla="*/ 0 w 309103"/>
                <a:gd name="connsiteY3" fmla="*/ 331201 h 331200"/>
              </a:gdLst>
              <a:ahLst/>
              <a:cxnLst>
                <a:cxn ang="0">
                  <a:pos x="connsiteX0" y="connsiteY0"/>
                </a:cxn>
                <a:cxn ang="0">
                  <a:pos x="connsiteX1" y="connsiteY1"/>
                </a:cxn>
                <a:cxn ang="0">
                  <a:pos x="connsiteX2" y="connsiteY2"/>
                </a:cxn>
                <a:cxn ang="0">
                  <a:pos x="connsiteX3" y="connsiteY3"/>
                </a:cxn>
              </a:cxnLst>
              <a:rect l="l" t="t" r="r" b="b"/>
              <a:pathLst>
                <a:path w="309103" h="331200">
                  <a:moveTo>
                    <a:pt x="0" y="0"/>
                  </a:moveTo>
                  <a:lnTo>
                    <a:pt x="309104" y="0"/>
                  </a:lnTo>
                  <a:lnTo>
                    <a:pt x="309104" y="331201"/>
                  </a:lnTo>
                  <a:lnTo>
                    <a:pt x="0" y="331201"/>
                  </a:lnTo>
                  <a:close/>
                </a:path>
              </a:pathLst>
            </a:custGeom>
            <a:grpFill/>
            <a:ln w="512" cap="flat">
              <a:noFill/>
              <a:prstDash val="solid"/>
              <a:miter/>
            </a:ln>
          </p:spPr>
          <p:txBody>
            <a:bodyPr rtlCol="0" anchor="ctr"/>
            <a:lstStyle/>
            <a:p>
              <a:endParaRPr lang="zh-CN" altLang="en-US"/>
            </a:p>
          </p:txBody>
        </p:sp>
      </p:grpSp>
      <p:grpSp>
        <p:nvGrpSpPr>
          <p:cNvPr id="320" name="组合 319">
            <a:extLst>
              <a:ext uri="{FF2B5EF4-FFF2-40B4-BE49-F238E27FC236}">
                <a16:creationId xmlns:a16="http://schemas.microsoft.com/office/drawing/2014/main" id="{E0CF07AF-C4F4-4969-B4AC-28AB75F0A037}"/>
              </a:ext>
            </a:extLst>
          </p:cNvPr>
          <p:cNvGrpSpPr/>
          <p:nvPr/>
        </p:nvGrpSpPr>
        <p:grpSpPr>
          <a:xfrm>
            <a:off x="2850612" y="2090990"/>
            <a:ext cx="203470" cy="293724"/>
            <a:chOff x="9468492" y="4379990"/>
            <a:chExt cx="353245" cy="529971"/>
          </a:xfrm>
          <a:noFill/>
        </p:grpSpPr>
        <p:sp>
          <p:nvSpPr>
            <p:cNvPr id="321" name="任意多边形: 形状 320">
              <a:extLst>
                <a:ext uri="{FF2B5EF4-FFF2-40B4-BE49-F238E27FC236}">
                  <a16:creationId xmlns:a16="http://schemas.microsoft.com/office/drawing/2014/main" id="{8C7F2514-417B-4DB0-82DF-54709BBD048C}"/>
                </a:ext>
              </a:extLst>
            </p:cNvPr>
            <p:cNvSpPr/>
            <p:nvPr/>
          </p:nvSpPr>
          <p:spPr>
            <a:xfrm>
              <a:off x="9468492" y="4379990"/>
              <a:ext cx="353245" cy="529971"/>
            </a:xfrm>
            <a:custGeom>
              <a:avLst/>
              <a:gdLst>
                <a:gd name="connsiteX0" fmla="*/ 0 w 353245"/>
                <a:gd name="connsiteY0" fmla="*/ 44194 h 529971"/>
                <a:gd name="connsiteX1" fmla="*/ 44143 w 353245"/>
                <a:gd name="connsiteY1" fmla="*/ 0 h 529971"/>
                <a:gd name="connsiteX2" fmla="*/ 309103 w 353245"/>
                <a:gd name="connsiteY2" fmla="*/ 0 h 529971"/>
                <a:gd name="connsiteX3" fmla="*/ 353245 w 353245"/>
                <a:gd name="connsiteY3" fmla="*/ 44194 h 529971"/>
                <a:gd name="connsiteX4" fmla="*/ 353245 w 353245"/>
                <a:gd name="connsiteY4" fmla="*/ 485776 h 529971"/>
                <a:gd name="connsiteX5" fmla="*/ 309103 w 353245"/>
                <a:gd name="connsiteY5" fmla="*/ 529971 h 529971"/>
                <a:gd name="connsiteX6" fmla="*/ 44143 w 353245"/>
                <a:gd name="connsiteY6" fmla="*/ 529971 h 529971"/>
                <a:gd name="connsiteX7" fmla="*/ 0 w 353245"/>
                <a:gd name="connsiteY7" fmla="*/ 485776 h 529971"/>
                <a:gd name="connsiteX8" fmla="*/ 0 w 353245"/>
                <a:gd name="connsiteY8" fmla="*/ 44194 h 52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245" h="529971">
                  <a:moveTo>
                    <a:pt x="0" y="44194"/>
                  </a:moveTo>
                  <a:cubicBezTo>
                    <a:pt x="0" y="19820"/>
                    <a:pt x="19769" y="0"/>
                    <a:pt x="44143" y="0"/>
                  </a:cubicBezTo>
                  <a:lnTo>
                    <a:pt x="309103" y="0"/>
                  </a:lnTo>
                  <a:cubicBezTo>
                    <a:pt x="333476" y="0"/>
                    <a:pt x="353245" y="19768"/>
                    <a:pt x="353245" y="44194"/>
                  </a:cubicBezTo>
                  <a:lnTo>
                    <a:pt x="353245" y="485776"/>
                  </a:lnTo>
                  <a:cubicBezTo>
                    <a:pt x="353245" y="510151"/>
                    <a:pt x="333476" y="529971"/>
                    <a:pt x="309103" y="529971"/>
                  </a:cubicBezTo>
                  <a:lnTo>
                    <a:pt x="44143" y="529971"/>
                  </a:lnTo>
                  <a:cubicBezTo>
                    <a:pt x="19769" y="529971"/>
                    <a:pt x="0" y="510203"/>
                    <a:pt x="0" y="485776"/>
                  </a:cubicBezTo>
                  <a:lnTo>
                    <a:pt x="0" y="44194"/>
                  </a:lnTo>
                  <a:close/>
                </a:path>
              </a:pathLst>
            </a:custGeom>
            <a:grpFill/>
            <a:ln w="512" cap="flat">
              <a:noFill/>
              <a:prstDash val="solid"/>
              <a:miter/>
            </a:ln>
          </p:spPr>
          <p:txBody>
            <a:bodyPr rtlCol="0" anchor="ctr"/>
            <a:lstStyle/>
            <a:p>
              <a:endParaRPr lang="zh-CN" altLang="en-US"/>
            </a:p>
          </p:txBody>
        </p:sp>
        <p:sp>
          <p:nvSpPr>
            <p:cNvPr id="322" name="任意多边形: 形状 321">
              <a:extLst>
                <a:ext uri="{FF2B5EF4-FFF2-40B4-BE49-F238E27FC236}">
                  <a16:creationId xmlns:a16="http://schemas.microsoft.com/office/drawing/2014/main" id="{1715B9D3-CEC3-45EB-A7BA-AE0E18D69747}"/>
                </a:ext>
              </a:extLst>
            </p:cNvPr>
            <p:cNvSpPr/>
            <p:nvPr/>
          </p:nvSpPr>
          <p:spPr>
            <a:xfrm>
              <a:off x="9490589" y="4402087"/>
              <a:ext cx="309154" cy="485776"/>
            </a:xfrm>
            <a:custGeom>
              <a:avLst/>
              <a:gdLst>
                <a:gd name="connsiteX0" fmla="*/ 0 w 309154"/>
                <a:gd name="connsiteY0" fmla="*/ 22097 h 485776"/>
                <a:gd name="connsiteX1" fmla="*/ 22097 w 309154"/>
                <a:gd name="connsiteY1" fmla="*/ 0 h 485776"/>
                <a:gd name="connsiteX2" fmla="*/ 287057 w 309154"/>
                <a:gd name="connsiteY2" fmla="*/ 0 h 485776"/>
                <a:gd name="connsiteX3" fmla="*/ 309154 w 309154"/>
                <a:gd name="connsiteY3" fmla="*/ 22097 h 485776"/>
                <a:gd name="connsiteX4" fmla="*/ 309154 w 309154"/>
                <a:gd name="connsiteY4" fmla="*/ 463679 h 485776"/>
                <a:gd name="connsiteX5" fmla="*/ 287057 w 309154"/>
                <a:gd name="connsiteY5" fmla="*/ 485777 h 485776"/>
                <a:gd name="connsiteX6" fmla="*/ 22097 w 309154"/>
                <a:gd name="connsiteY6" fmla="*/ 485777 h 485776"/>
                <a:gd name="connsiteX7" fmla="*/ 0 w 309154"/>
                <a:gd name="connsiteY7" fmla="*/ 463679 h 485776"/>
                <a:gd name="connsiteX8" fmla="*/ 0 w 309154"/>
                <a:gd name="connsiteY8" fmla="*/ 22097 h 48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154" h="485776">
                  <a:moveTo>
                    <a:pt x="0" y="22097"/>
                  </a:moveTo>
                  <a:cubicBezTo>
                    <a:pt x="0" y="9884"/>
                    <a:pt x="9884" y="0"/>
                    <a:pt x="22097" y="0"/>
                  </a:cubicBezTo>
                  <a:lnTo>
                    <a:pt x="287057" y="0"/>
                  </a:lnTo>
                  <a:cubicBezTo>
                    <a:pt x="299270" y="0"/>
                    <a:pt x="309154" y="9884"/>
                    <a:pt x="309154" y="22097"/>
                  </a:cubicBezTo>
                  <a:lnTo>
                    <a:pt x="309154" y="463679"/>
                  </a:lnTo>
                  <a:cubicBezTo>
                    <a:pt x="309154" y="475892"/>
                    <a:pt x="299270" y="485777"/>
                    <a:pt x="287057" y="485777"/>
                  </a:cubicBezTo>
                  <a:lnTo>
                    <a:pt x="22097" y="485777"/>
                  </a:lnTo>
                  <a:cubicBezTo>
                    <a:pt x="9884" y="485777"/>
                    <a:pt x="0" y="475892"/>
                    <a:pt x="0" y="463679"/>
                  </a:cubicBezTo>
                  <a:lnTo>
                    <a:pt x="0" y="22097"/>
                  </a:lnTo>
                  <a:close/>
                </a:path>
              </a:pathLst>
            </a:custGeom>
            <a:grpFill/>
            <a:ln w="512" cap="flat">
              <a:noFill/>
              <a:prstDash val="solid"/>
              <a:miter/>
            </a:ln>
          </p:spPr>
          <p:txBody>
            <a:bodyPr rtlCol="0" anchor="ctr"/>
            <a:lstStyle/>
            <a:p>
              <a:endParaRPr lang="zh-CN" altLang="en-US"/>
            </a:p>
          </p:txBody>
        </p:sp>
        <p:sp>
          <p:nvSpPr>
            <p:cNvPr id="323" name="任意多边形: 形状 322">
              <a:extLst>
                <a:ext uri="{FF2B5EF4-FFF2-40B4-BE49-F238E27FC236}">
                  <a16:creationId xmlns:a16="http://schemas.microsoft.com/office/drawing/2014/main" id="{38932846-44C3-4DC8-BA38-D8A6FA7752E4}"/>
                </a:ext>
              </a:extLst>
            </p:cNvPr>
            <p:cNvSpPr/>
            <p:nvPr/>
          </p:nvSpPr>
          <p:spPr>
            <a:xfrm>
              <a:off x="9534732" y="4468326"/>
              <a:ext cx="220816" cy="309102"/>
            </a:xfrm>
            <a:custGeom>
              <a:avLst/>
              <a:gdLst>
                <a:gd name="connsiteX0" fmla="*/ 0 w 220816"/>
                <a:gd name="connsiteY0" fmla="*/ 0 h 309102"/>
                <a:gd name="connsiteX1" fmla="*/ 220817 w 220816"/>
                <a:gd name="connsiteY1" fmla="*/ 0 h 309102"/>
                <a:gd name="connsiteX2" fmla="*/ 220817 w 220816"/>
                <a:gd name="connsiteY2" fmla="*/ 309102 h 309102"/>
                <a:gd name="connsiteX3" fmla="*/ 0 w 220816"/>
                <a:gd name="connsiteY3" fmla="*/ 309102 h 309102"/>
              </a:gdLst>
              <a:ahLst/>
              <a:cxnLst>
                <a:cxn ang="0">
                  <a:pos x="connsiteX0" y="connsiteY0"/>
                </a:cxn>
                <a:cxn ang="0">
                  <a:pos x="connsiteX1" y="connsiteY1"/>
                </a:cxn>
                <a:cxn ang="0">
                  <a:pos x="connsiteX2" y="connsiteY2"/>
                </a:cxn>
                <a:cxn ang="0">
                  <a:pos x="connsiteX3" y="connsiteY3"/>
                </a:cxn>
              </a:cxnLst>
              <a:rect l="l" t="t" r="r" b="b"/>
              <a:pathLst>
                <a:path w="220816" h="309102">
                  <a:moveTo>
                    <a:pt x="0" y="0"/>
                  </a:moveTo>
                  <a:lnTo>
                    <a:pt x="220817" y="0"/>
                  </a:lnTo>
                  <a:lnTo>
                    <a:pt x="220817" y="309102"/>
                  </a:lnTo>
                  <a:lnTo>
                    <a:pt x="0" y="309102"/>
                  </a:lnTo>
                  <a:close/>
                </a:path>
              </a:pathLst>
            </a:custGeom>
            <a:grpFill/>
            <a:ln w="512" cap="flat">
              <a:noFill/>
              <a:prstDash val="solid"/>
              <a:miter/>
            </a:ln>
          </p:spPr>
          <p:txBody>
            <a:bodyPr rtlCol="0" anchor="ctr"/>
            <a:lstStyle/>
            <a:p>
              <a:endParaRPr lang="zh-CN" altLang="en-US"/>
            </a:p>
          </p:txBody>
        </p:sp>
        <p:sp>
          <p:nvSpPr>
            <p:cNvPr id="324" name="任意多边形: 形状 323">
              <a:extLst>
                <a:ext uri="{FF2B5EF4-FFF2-40B4-BE49-F238E27FC236}">
                  <a16:creationId xmlns:a16="http://schemas.microsoft.com/office/drawing/2014/main" id="{C27AD246-CC2A-4DF4-B5EB-6CF68DDDCADC}"/>
                </a:ext>
              </a:extLst>
            </p:cNvPr>
            <p:cNvSpPr/>
            <p:nvPr/>
          </p:nvSpPr>
          <p:spPr>
            <a:xfrm>
              <a:off x="9623017" y="4821572"/>
              <a:ext cx="44194" cy="44194"/>
            </a:xfrm>
            <a:custGeom>
              <a:avLst/>
              <a:gdLst>
                <a:gd name="connsiteX0" fmla="*/ 22097 w 44194"/>
                <a:gd name="connsiteY0" fmla="*/ 0 h 44194"/>
                <a:gd name="connsiteX1" fmla="*/ 44195 w 44194"/>
                <a:gd name="connsiteY1" fmla="*/ 22097 h 44194"/>
                <a:gd name="connsiteX2" fmla="*/ 22097 w 44194"/>
                <a:gd name="connsiteY2" fmla="*/ 44194 h 44194"/>
                <a:gd name="connsiteX3" fmla="*/ 0 w 44194"/>
                <a:gd name="connsiteY3" fmla="*/ 22097 h 44194"/>
                <a:gd name="connsiteX4" fmla="*/ 22097 w 44194"/>
                <a:gd name="connsiteY4" fmla="*/ 0 h 44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4" h="44194">
                  <a:moveTo>
                    <a:pt x="22097" y="0"/>
                  </a:moveTo>
                  <a:cubicBezTo>
                    <a:pt x="34310" y="0"/>
                    <a:pt x="44195" y="9884"/>
                    <a:pt x="44195" y="22097"/>
                  </a:cubicBezTo>
                  <a:cubicBezTo>
                    <a:pt x="44195" y="34310"/>
                    <a:pt x="34310" y="44194"/>
                    <a:pt x="22097" y="44194"/>
                  </a:cubicBezTo>
                  <a:cubicBezTo>
                    <a:pt x="9884" y="44194"/>
                    <a:pt x="0" y="34310"/>
                    <a:pt x="0" y="22097"/>
                  </a:cubicBezTo>
                  <a:cubicBezTo>
                    <a:pt x="52" y="9884"/>
                    <a:pt x="9936" y="0"/>
                    <a:pt x="22097" y="0"/>
                  </a:cubicBezTo>
                  <a:close/>
                </a:path>
              </a:pathLst>
            </a:custGeom>
            <a:grpFill/>
            <a:ln w="512" cap="flat">
              <a:noFill/>
              <a:prstDash val="solid"/>
              <a:miter/>
            </a:ln>
          </p:spPr>
          <p:txBody>
            <a:bodyPr rtlCol="0" anchor="ctr"/>
            <a:lstStyle/>
            <a:p>
              <a:endParaRPr lang="zh-CN" altLang="en-US"/>
            </a:p>
          </p:txBody>
        </p:sp>
      </p:grpSp>
      <p:sp>
        <p:nvSpPr>
          <p:cNvPr id="325" name="等腰三角形 324">
            <a:extLst>
              <a:ext uri="{FF2B5EF4-FFF2-40B4-BE49-F238E27FC236}">
                <a16:creationId xmlns:a16="http://schemas.microsoft.com/office/drawing/2014/main" id="{37B7708D-AAE0-455A-A0F9-F1F34C377101}"/>
              </a:ext>
            </a:extLst>
          </p:cNvPr>
          <p:cNvSpPr/>
          <p:nvPr/>
        </p:nvSpPr>
        <p:spPr>
          <a:xfrm>
            <a:off x="2839483" y="2867295"/>
            <a:ext cx="246307" cy="222483"/>
          </a:xfrm>
          <a:prstGeom prst="triangle">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800">
              <a:solidFill>
                <a:srgbClr val="666666"/>
              </a:solidFill>
              <a:latin typeface="Calibri"/>
              <a:ea typeface="等线" panose="02010600030101010101" pitchFamily="2" charset="-122"/>
            </a:endParaRPr>
          </a:p>
        </p:txBody>
      </p:sp>
      <p:sp>
        <p:nvSpPr>
          <p:cNvPr id="13" name="矩形 12"/>
          <p:cNvSpPr/>
          <p:nvPr/>
        </p:nvSpPr>
        <p:spPr>
          <a:xfrm>
            <a:off x="268467" y="187987"/>
            <a:ext cx="9528571"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1</a:t>
            </a:r>
            <a:r>
              <a:rPr lang="zh-CN" altLang="en-US" sz="2799" b="1" kern="0" dirty="0">
                <a:solidFill>
                  <a:srgbClr val="990000"/>
                </a:solidFill>
                <a:latin typeface="微软雅黑" panose="020B0503020204020204" pitchFamily="34" charset="-122"/>
                <a:ea typeface="微软雅黑" panose="020B0503020204020204" pitchFamily="34" charset="-122"/>
              </a:rPr>
              <a:t>：根据业务分类和网络拓扑下的自适应多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合作方式</a:t>
            </a:r>
          </a:p>
        </p:txBody>
      </p:sp>
      <p:sp>
        <p:nvSpPr>
          <p:cNvPr id="21" name="文本框 20">
            <a:extLst>
              <a:ext uri="{FF2B5EF4-FFF2-40B4-BE49-F238E27FC236}">
                <a16:creationId xmlns:a16="http://schemas.microsoft.com/office/drawing/2014/main" id="{C3FE03CB-1475-4E42-BF92-C155F184E414}"/>
              </a:ext>
            </a:extLst>
          </p:cNvPr>
          <p:cNvSpPr txBox="1"/>
          <p:nvPr/>
        </p:nvSpPr>
        <p:spPr>
          <a:xfrm>
            <a:off x="449804" y="1009811"/>
            <a:ext cx="1379855" cy="325667"/>
          </a:xfrm>
          <a:prstGeom prst="rect">
            <a:avLst/>
          </a:prstGeom>
          <a:noFill/>
        </p:spPr>
        <p:txBody>
          <a:bodyPr wrap="square" lIns="0" tIns="0" rIns="0" bIns="0" rtlCol="0">
            <a:spAutoFit/>
          </a:bodyPr>
          <a:lstStyle/>
          <a:p>
            <a:pPr marL="285636" indent="-285636" defTabSz="914034">
              <a:lnSpc>
                <a:spcPct val="150000"/>
              </a:lnSpc>
              <a:spcAft>
                <a:spcPts val="300"/>
              </a:spcAft>
              <a:buClr>
                <a:srgbClr val="002060"/>
              </a:buClr>
              <a:buFont typeface="Wingdings" panose="05000000000000000000" pitchFamily="2" charset="2"/>
              <a:buChar char="Ø"/>
            </a:pPr>
            <a:r>
              <a:rPr kumimoji="1" lang="zh-CN" altLang="en-US" sz="1599" b="1" dirty="0">
                <a:solidFill>
                  <a:srgbClr val="002060"/>
                </a:solidFill>
                <a:latin typeface="微软雅黑" panose="020B0503020204020204" pitchFamily="34" charset="-122"/>
                <a:ea typeface="微软雅黑" panose="020B0503020204020204" pitchFamily="34" charset="-122"/>
              </a:rPr>
              <a:t>解决方案</a:t>
            </a:r>
          </a:p>
        </p:txBody>
      </p:sp>
      <p:sp>
        <p:nvSpPr>
          <p:cNvPr id="15" name="流程图: 接点 14">
            <a:extLst>
              <a:ext uri="{FF2B5EF4-FFF2-40B4-BE49-F238E27FC236}">
                <a16:creationId xmlns:a16="http://schemas.microsoft.com/office/drawing/2014/main" id="{D3241301-F0DE-42F7-8C9E-8B16E6A78D58}"/>
              </a:ext>
            </a:extLst>
          </p:cNvPr>
          <p:cNvSpPr/>
          <p:nvPr/>
        </p:nvSpPr>
        <p:spPr>
          <a:xfrm>
            <a:off x="504802" y="2384714"/>
            <a:ext cx="1524000" cy="184153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文本框 64">
            <a:extLst>
              <a:ext uri="{FF2B5EF4-FFF2-40B4-BE49-F238E27FC236}">
                <a16:creationId xmlns:a16="http://schemas.microsoft.com/office/drawing/2014/main" id="{2519CF15-B66A-413B-8691-BF4591ACBF67}"/>
              </a:ext>
            </a:extLst>
          </p:cNvPr>
          <p:cNvSpPr txBox="1"/>
          <p:nvPr/>
        </p:nvSpPr>
        <p:spPr>
          <a:xfrm>
            <a:off x="321922" y="1332131"/>
            <a:ext cx="2088175" cy="418000"/>
          </a:xfrm>
          <a:prstGeom prst="rect">
            <a:avLst/>
          </a:prstGeom>
          <a:noFill/>
        </p:spPr>
        <p:txBody>
          <a:bodyPr wrap="square">
            <a:spAutoFit/>
          </a:bodyPr>
          <a:lstStyle/>
          <a:p>
            <a:pPr marL="285750" indent="-285750" defTabSz="914034">
              <a:lnSpc>
                <a:spcPct val="150000"/>
              </a:lnSpc>
              <a:spcAft>
                <a:spcPts val="300"/>
              </a:spcAft>
              <a:buClr>
                <a:srgbClr val="002060"/>
              </a:buClr>
              <a:buFont typeface="Wingdings" panose="05000000000000000000" pitchFamily="2" charset="2"/>
              <a:buChar char="u"/>
            </a:pPr>
            <a:r>
              <a:rPr kumimoji="1" lang="en-US" altLang="zh-CN" sz="1599" b="1" dirty="0">
                <a:solidFill>
                  <a:srgbClr val="002060"/>
                </a:solidFill>
                <a:latin typeface="微软雅黑" panose="020B0503020204020204" pitchFamily="34" charset="-122"/>
                <a:ea typeface="微软雅黑" panose="020B0503020204020204" pitchFamily="34" charset="-122"/>
              </a:rPr>
              <a:t>AP</a:t>
            </a:r>
            <a:r>
              <a:rPr kumimoji="1" lang="zh-CN" altLang="en-US" sz="1599" b="1" dirty="0">
                <a:solidFill>
                  <a:srgbClr val="002060"/>
                </a:solidFill>
                <a:latin typeface="微软雅黑" panose="020B0503020204020204" pitchFamily="34" charset="-122"/>
                <a:ea typeface="微软雅黑" panose="020B0503020204020204" pitchFamily="34" charset="-122"/>
              </a:rPr>
              <a:t>协作判定模型</a:t>
            </a:r>
          </a:p>
        </p:txBody>
      </p:sp>
      <p:pic>
        <p:nvPicPr>
          <p:cNvPr id="3" name="图形 2">
            <a:extLst>
              <a:ext uri="{FF2B5EF4-FFF2-40B4-BE49-F238E27FC236}">
                <a16:creationId xmlns:a16="http://schemas.microsoft.com/office/drawing/2014/main" id="{7053BFC9-2E9B-4B82-885D-EDD775F4CE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7359" y="2712088"/>
            <a:ext cx="696686" cy="696686"/>
          </a:xfrm>
          <a:prstGeom prst="rect">
            <a:avLst/>
          </a:prstGeom>
        </p:spPr>
      </p:pic>
      <p:pic>
        <p:nvPicPr>
          <p:cNvPr id="7" name="图形 6">
            <a:extLst>
              <a:ext uri="{FF2B5EF4-FFF2-40B4-BE49-F238E27FC236}">
                <a16:creationId xmlns:a16="http://schemas.microsoft.com/office/drawing/2014/main" id="{70034EB7-D27C-4984-AA81-E749A7A709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3454" y="3744620"/>
            <a:ext cx="296918" cy="296918"/>
          </a:xfrm>
          <a:prstGeom prst="rect">
            <a:avLst/>
          </a:prstGeom>
        </p:spPr>
      </p:pic>
      <p:pic>
        <p:nvPicPr>
          <p:cNvPr id="68" name="图形 67">
            <a:extLst>
              <a:ext uri="{FF2B5EF4-FFF2-40B4-BE49-F238E27FC236}">
                <a16:creationId xmlns:a16="http://schemas.microsoft.com/office/drawing/2014/main" id="{1378D4B8-DCEE-401C-9142-0EE4602EDE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0029" y="3792036"/>
            <a:ext cx="467390" cy="467390"/>
          </a:xfrm>
          <a:prstGeom prst="rect">
            <a:avLst/>
          </a:prstGeom>
        </p:spPr>
      </p:pic>
      <p:pic>
        <p:nvPicPr>
          <p:cNvPr id="70" name="图形 69">
            <a:extLst>
              <a:ext uri="{FF2B5EF4-FFF2-40B4-BE49-F238E27FC236}">
                <a16:creationId xmlns:a16="http://schemas.microsoft.com/office/drawing/2014/main" id="{1F1E8B82-F378-434D-9752-CD16905152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778" y="2637273"/>
            <a:ext cx="467390" cy="467390"/>
          </a:xfrm>
          <a:prstGeom prst="rect">
            <a:avLst/>
          </a:prstGeom>
        </p:spPr>
      </p:pic>
      <p:pic>
        <p:nvPicPr>
          <p:cNvPr id="71" name="图形 70">
            <a:extLst>
              <a:ext uri="{FF2B5EF4-FFF2-40B4-BE49-F238E27FC236}">
                <a16:creationId xmlns:a16="http://schemas.microsoft.com/office/drawing/2014/main" id="{75CC73EA-3F76-4193-A773-458ED4D3A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4982" y="3206688"/>
            <a:ext cx="300500" cy="300500"/>
          </a:xfrm>
          <a:prstGeom prst="rect">
            <a:avLst/>
          </a:prstGeom>
        </p:spPr>
      </p:pic>
      <p:pic>
        <p:nvPicPr>
          <p:cNvPr id="73" name="图形 72">
            <a:extLst>
              <a:ext uri="{FF2B5EF4-FFF2-40B4-BE49-F238E27FC236}">
                <a16:creationId xmlns:a16="http://schemas.microsoft.com/office/drawing/2014/main" id="{93D16DD0-4B94-4049-8392-7F55391B29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7027" y="2756687"/>
            <a:ext cx="696686" cy="696686"/>
          </a:xfrm>
          <a:prstGeom prst="rect">
            <a:avLst/>
          </a:prstGeom>
        </p:spPr>
      </p:pic>
      <p:pic>
        <p:nvPicPr>
          <p:cNvPr id="75" name="图形 74">
            <a:extLst>
              <a:ext uri="{FF2B5EF4-FFF2-40B4-BE49-F238E27FC236}">
                <a16:creationId xmlns:a16="http://schemas.microsoft.com/office/drawing/2014/main" id="{16F528A1-E960-428F-9EE5-1F8255916B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7100" y="3865172"/>
            <a:ext cx="289508" cy="289508"/>
          </a:xfrm>
          <a:prstGeom prst="rect">
            <a:avLst/>
          </a:prstGeom>
        </p:spPr>
      </p:pic>
      <p:pic>
        <p:nvPicPr>
          <p:cNvPr id="76" name="图形 75">
            <a:extLst>
              <a:ext uri="{FF2B5EF4-FFF2-40B4-BE49-F238E27FC236}">
                <a16:creationId xmlns:a16="http://schemas.microsoft.com/office/drawing/2014/main" id="{0BFE082D-62F6-44BC-9A29-C519745F14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5740" y="2522992"/>
            <a:ext cx="467390" cy="467390"/>
          </a:xfrm>
          <a:prstGeom prst="rect">
            <a:avLst/>
          </a:prstGeom>
        </p:spPr>
      </p:pic>
      <p:sp>
        <p:nvSpPr>
          <p:cNvPr id="9" name="弧形 8">
            <a:extLst>
              <a:ext uri="{FF2B5EF4-FFF2-40B4-BE49-F238E27FC236}">
                <a16:creationId xmlns:a16="http://schemas.microsoft.com/office/drawing/2014/main" id="{EC321C07-964C-4A3F-A26E-D8702066014D}"/>
              </a:ext>
            </a:extLst>
          </p:cNvPr>
          <p:cNvSpPr/>
          <p:nvPr/>
        </p:nvSpPr>
        <p:spPr>
          <a:xfrm rot="18754680">
            <a:off x="7922805" y="2396159"/>
            <a:ext cx="1845620" cy="1794785"/>
          </a:xfrm>
          <a:prstGeom prst="arc">
            <a:avLst/>
          </a:prstGeom>
          <a:solidFill>
            <a:schemeClr val="bg1"/>
          </a:solidFill>
          <a:ln w="28575">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D7BE90A-3B70-44B8-87AD-747296D2FACE}"/>
              </a:ext>
            </a:extLst>
          </p:cNvPr>
          <p:cNvSpPr txBox="1"/>
          <p:nvPr/>
        </p:nvSpPr>
        <p:spPr>
          <a:xfrm>
            <a:off x="8784719" y="1920130"/>
            <a:ext cx="338784" cy="492443"/>
          </a:xfrm>
          <a:prstGeom prst="rect">
            <a:avLst/>
          </a:prstGeom>
          <a:noFill/>
        </p:spPr>
        <p:txBody>
          <a:bodyPr wrap="square" lIns="0" tIns="0" rIns="0" bIns="0" rtlCol="0">
            <a:spAutoFit/>
          </a:bodyPr>
          <a:lstStyle/>
          <a:p>
            <a:pPr algn="l"/>
            <a:r>
              <a:rPr kumimoji="1" lang="en-US" altLang="zh-CN" sz="3200" b="1" dirty="0">
                <a:solidFill>
                  <a:srgbClr val="000000"/>
                </a:solidFill>
                <a:latin typeface="微软雅黑" panose="020B0503020204020204" pitchFamily="34" charset="-122"/>
                <a:ea typeface="微软雅黑" panose="020B0503020204020204" pitchFamily="34" charset="-122"/>
              </a:rPr>
              <a:t>?</a:t>
            </a:r>
            <a:endParaRPr kumimoji="1" lang="zh-CN" altLang="en-US" sz="3200" b="1" dirty="0">
              <a:solidFill>
                <a:srgbClr val="000000"/>
              </a:solidFill>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2225DE7C-BF84-4204-9400-1C6C163C4703}"/>
              </a:ext>
            </a:extLst>
          </p:cNvPr>
          <p:cNvSpPr txBox="1"/>
          <p:nvPr/>
        </p:nvSpPr>
        <p:spPr>
          <a:xfrm>
            <a:off x="321922" y="1805411"/>
            <a:ext cx="5744457" cy="1398011"/>
          </a:xfrm>
          <a:prstGeom prst="rect">
            <a:avLst/>
          </a:prstGeom>
          <a:noFill/>
        </p:spPr>
        <p:txBody>
          <a:bodyPr wrap="square">
            <a:spAutoFit/>
          </a:bodyPr>
          <a:lstStyle/>
          <a:p>
            <a:pPr marL="285750" indent="-285750" defTabSz="914034">
              <a:lnSpc>
                <a:spcPct val="150000"/>
              </a:lnSpc>
              <a:spcAft>
                <a:spcPts val="300"/>
              </a:spcAft>
              <a:buClr>
                <a:srgbClr val="002060"/>
              </a:buClr>
              <a:buFont typeface="Wingdings" panose="05000000000000000000" pitchFamily="2" charset="2"/>
              <a:buChar char="u"/>
            </a:pPr>
            <a:r>
              <a:rPr kumimoji="1" lang="zh-CN" altLang="en-US" sz="1599" b="1" dirty="0">
                <a:latin typeface="微软雅黑" panose="020B0503020204020204" pitchFamily="34" charset="-122"/>
                <a:ea typeface="微软雅黑" panose="020B0503020204020204" pitchFamily="34" charset="-122"/>
              </a:rPr>
              <a:t>场景描述：</a:t>
            </a:r>
            <a:r>
              <a:rPr lang="zh-CN" altLang="en-US" sz="1400" dirty="0"/>
              <a:t>假设一个</a:t>
            </a:r>
            <a:r>
              <a:rPr lang="en-US" altLang="zh-CN" sz="1400" dirty="0"/>
              <a:t>Wi-Fi</a:t>
            </a:r>
            <a:r>
              <a:rPr lang="zh-CN" altLang="en-US" sz="1400" dirty="0"/>
              <a:t>网络中有多个</a:t>
            </a:r>
            <a:r>
              <a:rPr lang="en-US" altLang="zh-CN" sz="1400" dirty="0"/>
              <a:t>AP</a:t>
            </a:r>
            <a:r>
              <a:rPr lang="zh-CN" altLang="en-US" sz="1400" dirty="0"/>
              <a:t>（接入点），每个</a:t>
            </a:r>
            <a:r>
              <a:rPr lang="en-US" altLang="zh-CN" sz="1400" dirty="0"/>
              <a:t>AP</a:t>
            </a:r>
            <a:r>
              <a:rPr lang="zh-CN" altLang="en-US" sz="1400" dirty="0"/>
              <a:t>都有多个</a:t>
            </a:r>
            <a:r>
              <a:rPr lang="en-US" altLang="zh-CN" sz="1400" dirty="0"/>
              <a:t>STA</a:t>
            </a:r>
            <a:r>
              <a:rPr lang="zh-CN" altLang="en-US" sz="1400" dirty="0"/>
              <a:t>（客户端设备）连接。利用深度学习技术，对整个</a:t>
            </a:r>
            <a:r>
              <a:rPr lang="en-US" altLang="zh-CN" sz="1400" dirty="0"/>
              <a:t>BSS</a:t>
            </a:r>
            <a:r>
              <a:rPr lang="zh-CN" altLang="en-US" sz="1400" dirty="0"/>
              <a:t>（基本服务集）进行评估，以判断</a:t>
            </a:r>
            <a:r>
              <a:rPr lang="en-US" altLang="zh-CN" sz="1400" dirty="0"/>
              <a:t>AP</a:t>
            </a:r>
            <a:r>
              <a:rPr lang="zh-CN" altLang="en-US" sz="1400" dirty="0"/>
              <a:t>是否需要与其他</a:t>
            </a:r>
            <a:r>
              <a:rPr lang="en-US" altLang="zh-CN" sz="1400" dirty="0"/>
              <a:t>AP</a:t>
            </a:r>
            <a:r>
              <a:rPr lang="zh-CN" altLang="en-US" sz="1400" dirty="0"/>
              <a:t>进行协作传输。衡量指标包括：</a:t>
            </a:r>
            <a:endParaRPr lang="en-US" altLang="zh-CN" sz="1400" dirty="0"/>
          </a:p>
        </p:txBody>
      </p:sp>
      <p:sp>
        <p:nvSpPr>
          <p:cNvPr id="22" name="文本框 21">
            <a:extLst>
              <a:ext uri="{FF2B5EF4-FFF2-40B4-BE49-F238E27FC236}">
                <a16:creationId xmlns:a16="http://schemas.microsoft.com/office/drawing/2014/main" id="{BC1332C9-DB2F-4DB6-884D-97BA1CF10838}"/>
              </a:ext>
            </a:extLst>
          </p:cNvPr>
          <p:cNvSpPr txBox="1"/>
          <p:nvPr/>
        </p:nvSpPr>
        <p:spPr>
          <a:xfrm>
            <a:off x="1211630" y="3361442"/>
            <a:ext cx="4854748" cy="1582421"/>
          </a:xfrm>
          <a:prstGeom prst="rect">
            <a:avLst/>
          </a:prstGeom>
          <a:noFill/>
        </p:spPr>
        <p:txBody>
          <a:bodyPr wrap="square" lIns="0" tIns="0" rIns="0" bIns="0" rtlCol="0">
            <a:spAutoFit/>
          </a:bodyPr>
          <a:lstStyle/>
          <a:p>
            <a:pPr algn="l">
              <a:lnSpc>
                <a:spcPct val="150000"/>
              </a:lnSpc>
            </a:pPr>
            <a:r>
              <a:rPr lang="en-US" altLang="zh-CN" sz="1400" dirty="0"/>
              <a:t>1.</a:t>
            </a:r>
            <a:r>
              <a:rPr lang="zh-CN" altLang="en-US" sz="1400" b="1" dirty="0"/>
              <a:t>网络负载</a:t>
            </a:r>
            <a:r>
              <a:rPr lang="zh-CN" altLang="en-US" sz="1400" dirty="0"/>
              <a:t>：各个</a:t>
            </a:r>
            <a:r>
              <a:rPr lang="en-US" altLang="zh-CN" sz="1400" dirty="0"/>
              <a:t>STA</a:t>
            </a:r>
            <a:r>
              <a:rPr lang="zh-CN" altLang="en-US" sz="1400" dirty="0"/>
              <a:t>的流量需求和当前网络负载（监控）</a:t>
            </a:r>
            <a:endParaRPr lang="en-US" altLang="zh-CN" sz="1400" dirty="0"/>
          </a:p>
          <a:p>
            <a:pPr algn="l">
              <a:lnSpc>
                <a:spcPct val="150000"/>
              </a:lnSpc>
            </a:pPr>
            <a:r>
              <a:rPr lang="en-US" altLang="zh-CN" sz="1400" dirty="0"/>
              <a:t>2.</a:t>
            </a:r>
            <a:r>
              <a:rPr lang="zh-CN" altLang="en-US" sz="1400" b="1" dirty="0"/>
              <a:t>干扰程度</a:t>
            </a:r>
            <a:r>
              <a:rPr lang="zh-CN" altLang="en-US" sz="1400" dirty="0"/>
              <a:t>：获得所有参与的</a:t>
            </a:r>
            <a:r>
              <a:rPr lang="en-US" altLang="zh-CN" sz="1400" dirty="0"/>
              <a:t>STA</a:t>
            </a:r>
            <a:r>
              <a:rPr lang="zh-CN" altLang="en-US" sz="1400" dirty="0"/>
              <a:t>的</a:t>
            </a:r>
            <a:r>
              <a:rPr lang="en-US" altLang="zh-CN" sz="1400" dirty="0"/>
              <a:t>CSI</a:t>
            </a:r>
            <a:r>
              <a:rPr lang="zh-CN" altLang="en-US" sz="1400" dirty="0"/>
              <a:t>的反馈来自其他其他</a:t>
            </a:r>
            <a:r>
              <a:rPr lang="en-US" altLang="zh-CN" sz="1400" dirty="0"/>
              <a:t>AP</a:t>
            </a:r>
            <a:r>
              <a:rPr lang="zh-CN" altLang="en-US" sz="1400" dirty="0"/>
              <a:t>的反馈信息（</a:t>
            </a:r>
            <a:r>
              <a:rPr lang="en-US" altLang="zh-CN" sz="1400" dirty="0"/>
              <a:t>GNN</a:t>
            </a:r>
            <a:r>
              <a:rPr lang="zh-CN" altLang="en-US" sz="1400" dirty="0"/>
              <a:t>模型）</a:t>
            </a:r>
            <a:endParaRPr lang="en-US" altLang="zh-CN" sz="1400" dirty="0"/>
          </a:p>
          <a:p>
            <a:pPr algn="l">
              <a:lnSpc>
                <a:spcPct val="150000"/>
              </a:lnSpc>
            </a:pPr>
            <a:r>
              <a:rPr lang="en-US" altLang="zh-CN" sz="1400" dirty="0"/>
              <a:t>3.</a:t>
            </a:r>
            <a:r>
              <a:rPr lang="zh-CN" altLang="en-US" sz="1400" b="1" dirty="0"/>
              <a:t>业务识别</a:t>
            </a:r>
            <a:r>
              <a:rPr lang="zh-CN" altLang="en-US" sz="1400" dirty="0"/>
              <a:t>：连接到</a:t>
            </a:r>
            <a:r>
              <a:rPr lang="en-US" altLang="zh-CN" sz="1400" dirty="0"/>
              <a:t>AP </a:t>
            </a:r>
            <a:r>
              <a:rPr lang="zh-CN" altLang="en-US" sz="1400" dirty="0"/>
              <a:t>的</a:t>
            </a:r>
            <a:r>
              <a:rPr lang="en-US" altLang="zh-CN" sz="1400" dirty="0"/>
              <a:t>STA</a:t>
            </a:r>
            <a:r>
              <a:rPr lang="zh-CN" altLang="en-US" sz="1400" dirty="0"/>
              <a:t>的业务类型识别是否存在低时延业务（</a:t>
            </a:r>
            <a:r>
              <a:rPr lang="en-US" altLang="zh-CN" sz="1400" dirty="0"/>
              <a:t>CNN</a:t>
            </a:r>
            <a:r>
              <a:rPr lang="zh-CN" altLang="en-US" sz="1400" dirty="0"/>
              <a:t>）</a:t>
            </a:r>
          </a:p>
        </p:txBody>
      </p:sp>
      <p:sp>
        <p:nvSpPr>
          <p:cNvPr id="23" name="矩形 22">
            <a:extLst>
              <a:ext uri="{FF2B5EF4-FFF2-40B4-BE49-F238E27FC236}">
                <a16:creationId xmlns:a16="http://schemas.microsoft.com/office/drawing/2014/main" id="{65DB1C81-8A69-485B-A507-AC17F8A3B638}"/>
              </a:ext>
            </a:extLst>
          </p:cNvPr>
          <p:cNvSpPr/>
          <p:nvPr/>
        </p:nvSpPr>
        <p:spPr>
          <a:xfrm>
            <a:off x="542503" y="5365650"/>
            <a:ext cx="11047751" cy="338554"/>
          </a:xfrm>
          <a:prstGeom prst="rect">
            <a:avLst/>
          </a:prstGeom>
        </p:spPr>
        <p:txBody>
          <a:bodyPr wrap="square">
            <a:spAutoFit/>
          </a:bodyPr>
          <a:lstStyle/>
          <a:p>
            <a:r>
              <a:rPr kumimoji="1" lang="zh-CN" altLang="en-US" sz="1600" b="1" dirty="0">
                <a:solidFill>
                  <a:srgbClr val="C00000"/>
                </a:solidFill>
                <a:latin typeface="微软雅黑" panose="020B0503020204020204" pitchFamily="34" charset="-122"/>
                <a:ea typeface="微软雅黑" panose="020B0503020204020204" pitchFamily="34" charset="-122"/>
              </a:rPr>
              <a:t>确保</a:t>
            </a:r>
            <a:r>
              <a:rPr kumimoji="1" lang="en-US" altLang="zh-CN" sz="1600" b="1" dirty="0">
                <a:solidFill>
                  <a:srgbClr val="C00000"/>
                </a:solidFill>
                <a:latin typeface="微软雅黑" panose="020B0503020204020204" pitchFamily="34" charset="-122"/>
                <a:ea typeface="微软雅黑" panose="020B0503020204020204" pitchFamily="34" charset="-122"/>
              </a:rPr>
              <a:t>AP</a:t>
            </a:r>
            <a:r>
              <a:rPr kumimoji="1" lang="zh-CN" altLang="en-US" sz="1600" b="1" dirty="0">
                <a:solidFill>
                  <a:srgbClr val="C00000"/>
                </a:solidFill>
                <a:latin typeface="微软雅黑" panose="020B0503020204020204" pitchFamily="34" charset="-122"/>
                <a:ea typeface="微软雅黑" panose="020B0503020204020204" pitchFamily="34" charset="-122"/>
              </a:rPr>
              <a:t>之间的协作传输在网络负载、干扰程度和业务需求的综合平衡下进行，有效提升</a:t>
            </a:r>
            <a:r>
              <a:rPr kumimoji="1" lang="en-US" altLang="zh-CN" sz="1600" b="1" dirty="0">
                <a:solidFill>
                  <a:srgbClr val="C00000"/>
                </a:solidFill>
                <a:latin typeface="微软雅黑" panose="020B0503020204020204" pitchFamily="34" charset="-122"/>
                <a:ea typeface="微软雅黑" panose="020B0503020204020204" pitchFamily="34" charset="-122"/>
              </a:rPr>
              <a:t>Wi-Fi</a:t>
            </a:r>
            <a:r>
              <a:rPr kumimoji="1" lang="zh-CN" altLang="en-US" sz="1600" b="1" dirty="0">
                <a:solidFill>
                  <a:srgbClr val="C00000"/>
                </a:solidFill>
                <a:latin typeface="微软雅黑" panose="020B0503020204020204" pitchFamily="34" charset="-122"/>
                <a:ea typeface="微软雅黑" panose="020B0503020204020204" pitchFamily="34" charset="-122"/>
              </a:rPr>
              <a:t>网络的整体性能和用户体验。</a:t>
            </a:r>
          </a:p>
        </p:txBody>
      </p:sp>
    </p:spTree>
    <p:extLst>
      <p:ext uri="{BB962C8B-B14F-4D97-AF65-F5344CB8AC3E}">
        <p14:creationId xmlns:p14="http://schemas.microsoft.com/office/powerpoint/2010/main" val="30287269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68467" y="187987"/>
            <a:ext cx="9528571"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1</a:t>
            </a:r>
            <a:r>
              <a:rPr lang="zh-CN" altLang="en-US" sz="2799" b="1" kern="0" dirty="0">
                <a:solidFill>
                  <a:srgbClr val="990000"/>
                </a:solidFill>
                <a:latin typeface="微软雅黑" panose="020B0503020204020204" pitchFamily="34" charset="-122"/>
                <a:ea typeface="微软雅黑" panose="020B0503020204020204" pitchFamily="34" charset="-122"/>
              </a:rPr>
              <a:t>：根据业务分类和网络拓扑下的自适应多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合作方式</a:t>
            </a:r>
          </a:p>
        </p:txBody>
      </p:sp>
      <p:sp>
        <p:nvSpPr>
          <p:cNvPr id="21" name="文本框 20">
            <a:extLst>
              <a:ext uri="{FF2B5EF4-FFF2-40B4-BE49-F238E27FC236}">
                <a16:creationId xmlns:a16="http://schemas.microsoft.com/office/drawing/2014/main" id="{C3FE03CB-1475-4E42-BF92-C155F184E414}"/>
              </a:ext>
            </a:extLst>
          </p:cNvPr>
          <p:cNvSpPr txBox="1"/>
          <p:nvPr/>
        </p:nvSpPr>
        <p:spPr>
          <a:xfrm>
            <a:off x="449804" y="1009811"/>
            <a:ext cx="1379855" cy="325667"/>
          </a:xfrm>
          <a:prstGeom prst="rect">
            <a:avLst/>
          </a:prstGeom>
          <a:noFill/>
        </p:spPr>
        <p:txBody>
          <a:bodyPr wrap="square" lIns="0" tIns="0" rIns="0" bIns="0" rtlCol="0">
            <a:spAutoFit/>
          </a:bodyPr>
          <a:lstStyle/>
          <a:p>
            <a:pPr marL="285636" indent="-285636" defTabSz="914034">
              <a:lnSpc>
                <a:spcPct val="150000"/>
              </a:lnSpc>
              <a:spcAft>
                <a:spcPts val="300"/>
              </a:spcAft>
              <a:buClr>
                <a:srgbClr val="002060"/>
              </a:buClr>
              <a:buFont typeface="Wingdings" panose="05000000000000000000" pitchFamily="2" charset="2"/>
              <a:buChar char="Ø"/>
            </a:pPr>
            <a:r>
              <a:rPr kumimoji="1" lang="zh-CN" altLang="en-US" sz="1599" b="1" dirty="0">
                <a:solidFill>
                  <a:srgbClr val="002060"/>
                </a:solidFill>
                <a:latin typeface="微软雅黑" panose="020B0503020204020204" pitchFamily="34" charset="-122"/>
                <a:ea typeface="微软雅黑" panose="020B0503020204020204" pitchFamily="34" charset="-122"/>
              </a:rPr>
              <a:t>解决方案</a:t>
            </a:r>
          </a:p>
        </p:txBody>
      </p:sp>
      <p:sp>
        <p:nvSpPr>
          <p:cNvPr id="15" name="流程图: 接点 14">
            <a:extLst>
              <a:ext uri="{FF2B5EF4-FFF2-40B4-BE49-F238E27FC236}">
                <a16:creationId xmlns:a16="http://schemas.microsoft.com/office/drawing/2014/main" id="{D3241301-F0DE-42F7-8C9E-8B16E6A78D58}"/>
              </a:ext>
            </a:extLst>
          </p:cNvPr>
          <p:cNvSpPr/>
          <p:nvPr/>
        </p:nvSpPr>
        <p:spPr>
          <a:xfrm>
            <a:off x="504802" y="2384714"/>
            <a:ext cx="1524000" cy="1841532"/>
          </a:xfrm>
          <a:prstGeom prst="flowChartConnec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5" name="文本框 64">
            <a:extLst>
              <a:ext uri="{FF2B5EF4-FFF2-40B4-BE49-F238E27FC236}">
                <a16:creationId xmlns:a16="http://schemas.microsoft.com/office/drawing/2014/main" id="{2519CF15-B66A-413B-8691-BF4591ACBF67}"/>
              </a:ext>
            </a:extLst>
          </p:cNvPr>
          <p:cNvSpPr txBox="1"/>
          <p:nvPr/>
        </p:nvSpPr>
        <p:spPr>
          <a:xfrm>
            <a:off x="321922" y="1332131"/>
            <a:ext cx="11870078" cy="787139"/>
          </a:xfrm>
          <a:prstGeom prst="rect">
            <a:avLst/>
          </a:prstGeom>
          <a:noFill/>
        </p:spPr>
        <p:txBody>
          <a:bodyPr wrap="square">
            <a:spAutoFit/>
          </a:bodyPr>
          <a:lstStyle/>
          <a:p>
            <a:pPr marL="285750" indent="-285750" defTabSz="914034">
              <a:lnSpc>
                <a:spcPct val="150000"/>
              </a:lnSpc>
              <a:spcAft>
                <a:spcPts val="300"/>
              </a:spcAft>
              <a:buClr>
                <a:srgbClr val="002060"/>
              </a:buClr>
              <a:buFont typeface="Wingdings" panose="05000000000000000000" pitchFamily="2" charset="2"/>
              <a:buChar char="u"/>
            </a:pPr>
            <a:r>
              <a:rPr kumimoji="1" lang="zh-CN" altLang="en-US" sz="1599" b="1" dirty="0">
                <a:solidFill>
                  <a:srgbClr val="002060"/>
                </a:solidFill>
                <a:latin typeface="微软雅黑" panose="020B0503020204020204" pitchFamily="34" charset="-122"/>
                <a:ea typeface="微软雅黑" panose="020B0503020204020204" pitchFamily="34" charset="-122"/>
              </a:rPr>
              <a:t>基于时间表和位置拓扑的自适应</a:t>
            </a:r>
            <a:r>
              <a:rPr kumimoji="1" lang="en-US" altLang="zh-CN" sz="1599" b="1" dirty="0">
                <a:solidFill>
                  <a:srgbClr val="002060"/>
                </a:solidFill>
                <a:latin typeface="微软雅黑" panose="020B0503020204020204" pitchFamily="34" charset="-122"/>
                <a:ea typeface="微软雅黑" panose="020B0503020204020204" pitchFamily="34" charset="-122"/>
              </a:rPr>
              <a:t>C-R-TWT</a:t>
            </a:r>
            <a:r>
              <a:rPr kumimoji="1" lang="zh-CN" altLang="en-US" sz="1599" b="1" dirty="0">
                <a:solidFill>
                  <a:srgbClr val="002060"/>
                </a:solidFill>
                <a:latin typeface="微软雅黑" panose="020B0503020204020204" pitchFamily="34" charset="-122"/>
                <a:ea typeface="微软雅黑" panose="020B0503020204020204" pitchFamily="34" charset="-122"/>
              </a:rPr>
              <a:t>动态调参模型（此处考虑</a:t>
            </a:r>
            <a:r>
              <a:rPr kumimoji="1" lang="en-US" altLang="zh-CN" sz="1599" b="1" dirty="0">
                <a:solidFill>
                  <a:srgbClr val="002060"/>
                </a:solidFill>
                <a:latin typeface="微软雅黑" panose="020B0503020204020204" pitchFamily="34" charset="-122"/>
                <a:ea typeface="微软雅黑" panose="020B0503020204020204" pitchFamily="34" charset="-122"/>
              </a:rPr>
              <a:t>SP,</a:t>
            </a:r>
            <a:r>
              <a:rPr kumimoji="1" lang="zh-CN" altLang="en-US" sz="1599" b="1" dirty="0">
                <a:solidFill>
                  <a:srgbClr val="002060"/>
                </a:solidFill>
                <a:latin typeface="微软雅黑" panose="020B0503020204020204" pitchFamily="34" charset="-122"/>
                <a:ea typeface="微软雅黑" panose="020B0503020204020204" pitchFamily="34" charset="-122"/>
              </a:rPr>
              <a:t>以及功率，</a:t>
            </a:r>
            <a:r>
              <a:rPr kumimoji="1" lang="en-US" altLang="zh-CN" sz="1599" b="1" dirty="0">
                <a:solidFill>
                  <a:srgbClr val="002060"/>
                </a:solidFill>
                <a:latin typeface="微软雅黑" panose="020B0503020204020204" pitchFamily="34" charset="-122"/>
                <a:ea typeface="微软雅黑" panose="020B0503020204020204" pitchFamily="34" charset="-122"/>
              </a:rPr>
              <a:t>SP</a:t>
            </a:r>
            <a:r>
              <a:rPr kumimoji="1" lang="zh-CN" altLang="en-US" sz="1599" b="1" dirty="0">
                <a:solidFill>
                  <a:srgbClr val="002060"/>
                </a:solidFill>
                <a:latin typeface="微软雅黑" panose="020B0503020204020204" pitchFamily="34" charset="-122"/>
                <a:ea typeface="微软雅黑" panose="020B0503020204020204" pitchFamily="34" charset="-122"/>
              </a:rPr>
              <a:t>中考虑不同长度的时间隙和频次，以及公平性）</a:t>
            </a:r>
          </a:p>
        </p:txBody>
      </p:sp>
      <p:sp>
        <p:nvSpPr>
          <p:cNvPr id="20" name="文本框 19">
            <a:extLst>
              <a:ext uri="{FF2B5EF4-FFF2-40B4-BE49-F238E27FC236}">
                <a16:creationId xmlns:a16="http://schemas.microsoft.com/office/drawing/2014/main" id="{1EE287AC-C506-41DC-9071-D637C2BA47C2}"/>
              </a:ext>
            </a:extLst>
          </p:cNvPr>
          <p:cNvSpPr txBox="1"/>
          <p:nvPr/>
        </p:nvSpPr>
        <p:spPr>
          <a:xfrm>
            <a:off x="536311" y="5067263"/>
            <a:ext cx="4799866" cy="1107996"/>
          </a:xfrm>
          <a:prstGeom prst="rect">
            <a:avLst/>
          </a:prstGeom>
          <a:noFill/>
        </p:spPr>
        <p:txBody>
          <a:bodyPr wrap="square" lIns="0" tIns="0" rIns="0" bIns="0" rtlCol="0">
            <a:spAutoFit/>
          </a:bodyPr>
          <a:lstStyle/>
          <a:p>
            <a:pPr algn="l"/>
            <a:r>
              <a:rPr kumimoji="1" lang="zh-CN" altLang="en-US" sz="1200" b="1" dirty="0">
                <a:solidFill>
                  <a:srgbClr val="000000"/>
                </a:solidFill>
                <a:latin typeface="微软雅黑" panose="020B0503020204020204" pitchFamily="34" charset="-122"/>
                <a:ea typeface="微软雅黑" panose="020B0503020204020204" pitchFamily="34" charset="-122"/>
              </a:rPr>
              <a:t>图示说明：</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sta1</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sta2</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sta3</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sta4</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sta5</a:t>
            </a:r>
            <a:r>
              <a:rPr kumimoji="1" lang="zh-CN" altLang="en-US" sz="1200" b="1" dirty="0">
                <a:solidFill>
                  <a:srgbClr val="000000"/>
                </a:solidFill>
                <a:latin typeface="微软雅黑" panose="020B0503020204020204" pitchFamily="34" charset="-122"/>
                <a:ea typeface="微软雅黑" panose="020B0503020204020204" pitchFamily="34" charset="-122"/>
              </a:rPr>
              <a:t>隶属于</a:t>
            </a:r>
            <a:r>
              <a:rPr kumimoji="1" lang="en-US" altLang="zh-CN" sz="1200" b="1" dirty="0">
                <a:solidFill>
                  <a:srgbClr val="000000"/>
                </a:solidFill>
                <a:latin typeface="微软雅黑" panose="020B0503020204020204" pitchFamily="34" charset="-122"/>
                <a:ea typeface="微软雅黑" panose="020B0503020204020204" pitchFamily="34" charset="-122"/>
              </a:rPr>
              <a:t>AP1</a:t>
            </a: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sta6</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sta7</a:t>
            </a:r>
            <a:r>
              <a:rPr kumimoji="1" lang="zh-CN" altLang="en-US" sz="1200" b="1" dirty="0">
                <a:solidFill>
                  <a:srgbClr val="000000"/>
                </a:solidFill>
                <a:latin typeface="微软雅黑" panose="020B0503020204020204" pitchFamily="34" charset="-122"/>
                <a:ea typeface="微软雅黑" panose="020B0503020204020204" pitchFamily="34" charset="-122"/>
              </a:rPr>
              <a:t>隶属于</a:t>
            </a:r>
            <a:r>
              <a:rPr kumimoji="1" lang="en-US" altLang="zh-CN" sz="1200" b="1" dirty="0">
                <a:solidFill>
                  <a:srgbClr val="000000"/>
                </a:solidFill>
                <a:latin typeface="微软雅黑" panose="020B0503020204020204" pitchFamily="34" charset="-122"/>
                <a:ea typeface="微软雅黑" panose="020B0503020204020204" pitchFamily="34" charset="-122"/>
              </a:rPr>
              <a:t>AP2.</a:t>
            </a: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AP1</a:t>
            </a:r>
            <a:r>
              <a:rPr kumimoji="1" lang="zh-CN" altLang="en-US" sz="1200" b="1" dirty="0">
                <a:solidFill>
                  <a:srgbClr val="000000"/>
                </a:solidFill>
                <a:latin typeface="微软雅黑" panose="020B0503020204020204" pitchFamily="34" charset="-122"/>
                <a:ea typeface="微软雅黑" panose="020B0503020204020204" pitchFamily="34" charset="-122"/>
              </a:rPr>
              <a:t>已经掌握内部</a:t>
            </a:r>
            <a:r>
              <a:rPr kumimoji="1" lang="en-US" altLang="zh-CN" sz="1200" b="1" dirty="0" err="1">
                <a:solidFill>
                  <a:srgbClr val="000000"/>
                </a:solidFill>
                <a:latin typeface="微软雅黑" panose="020B0503020204020204" pitchFamily="34" charset="-122"/>
                <a:ea typeface="微软雅黑" panose="020B0503020204020204" pitchFamily="34" charset="-122"/>
              </a:rPr>
              <a:t>sta</a:t>
            </a:r>
            <a:r>
              <a:rPr kumimoji="1" lang="zh-CN" altLang="en-US" sz="1200" b="1" dirty="0">
                <a:solidFill>
                  <a:srgbClr val="000000"/>
                </a:solidFill>
                <a:latin typeface="微软雅黑" panose="020B0503020204020204" pitchFamily="34" charset="-122"/>
                <a:ea typeface="微软雅黑" panose="020B0503020204020204" pitchFamily="34" charset="-122"/>
              </a:rPr>
              <a:t>的业务类型和时间表。</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AP2</a:t>
            </a:r>
            <a:r>
              <a:rPr kumimoji="1" lang="zh-CN" altLang="en-US" sz="1200" b="1" dirty="0">
                <a:solidFill>
                  <a:srgbClr val="000000"/>
                </a:solidFill>
                <a:latin typeface="微软雅黑" panose="020B0503020204020204" pitchFamily="34" charset="-122"/>
                <a:ea typeface="微软雅黑" panose="020B0503020204020204" pitchFamily="34" charset="-122"/>
              </a:rPr>
              <a:t>也已经掌握所属内部</a:t>
            </a:r>
            <a:r>
              <a:rPr kumimoji="1" lang="en-US" altLang="zh-CN" sz="1200" b="1" dirty="0" err="1">
                <a:solidFill>
                  <a:srgbClr val="000000"/>
                </a:solidFill>
                <a:latin typeface="微软雅黑" panose="020B0503020204020204" pitchFamily="34" charset="-122"/>
                <a:ea typeface="微软雅黑" panose="020B0503020204020204" pitchFamily="34" charset="-122"/>
              </a:rPr>
              <a:t>sta</a:t>
            </a:r>
            <a:r>
              <a:rPr kumimoji="1" lang="zh-CN" altLang="en-US" sz="1200" b="1" dirty="0">
                <a:solidFill>
                  <a:srgbClr val="000000"/>
                </a:solidFill>
                <a:latin typeface="微软雅黑" panose="020B0503020204020204" pitchFamily="34" charset="-122"/>
                <a:ea typeface="微软雅黑" panose="020B0503020204020204" pitchFamily="34" charset="-122"/>
              </a:rPr>
              <a:t>的业务类型和时间表</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algn="l"/>
            <a:r>
              <a:rPr kumimoji="1" lang="zh-CN" altLang="en-US" sz="1200" b="1" dirty="0">
                <a:solidFill>
                  <a:srgbClr val="000000"/>
                </a:solidFill>
                <a:latin typeface="微软雅黑" panose="020B0503020204020204" pitchFamily="34" charset="-122"/>
                <a:ea typeface="微软雅黑" panose="020B0503020204020204" pitchFamily="34" charset="-122"/>
              </a:rPr>
              <a:t>假设</a:t>
            </a:r>
            <a:r>
              <a:rPr kumimoji="1" lang="en-US" altLang="zh-CN" sz="1200" b="1" dirty="0">
                <a:solidFill>
                  <a:srgbClr val="000000"/>
                </a:solidFill>
                <a:latin typeface="微软雅黑" panose="020B0503020204020204" pitchFamily="34" charset="-122"/>
                <a:ea typeface="微软雅黑" panose="020B0503020204020204" pitchFamily="34" charset="-122"/>
              </a:rPr>
              <a:t>sta2</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sta3</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sta5</a:t>
            </a:r>
            <a:r>
              <a:rPr kumimoji="1" lang="zh-CN" altLang="en-US" sz="1200" b="1" dirty="0">
                <a:solidFill>
                  <a:srgbClr val="000000"/>
                </a:solidFill>
                <a:latin typeface="微软雅黑" panose="020B0503020204020204" pitchFamily="34" charset="-122"/>
                <a:ea typeface="微软雅黑" panose="020B0503020204020204" pitchFamily="34" charset="-122"/>
              </a:rPr>
              <a:t>是低时延业务，</a:t>
            </a:r>
            <a:r>
              <a:rPr kumimoji="1" lang="en-US" altLang="zh-CN" sz="1200" b="1" dirty="0">
                <a:solidFill>
                  <a:srgbClr val="000000"/>
                </a:solidFill>
                <a:latin typeface="微软雅黑" panose="020B0503020204020204" pitchFamily="34" charset="-122"/>
                <a:ea typeface="微软雅黑" panose="020B0503020204020204" pitchFamily="34" charset="-122"/>
              </a:rPr>
              <a:t>sta6</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sta7</a:t>
            </a:r>
            <a:r>
              <a:rPr kumimoji="1" lang="zh-CN" altLang="en-US" sz="1200" b="1" dirty="0">
                <a:solidFill>
                  <a:srgbClr val="000000"/>
                </a:solidFill>
                <a:latin typeface="微软雅黑" panose="020B0503020204020204" pitchFamily="34" charset="-122"/>
                <a:ea typeface="微软雅黑" panose="020B0503020204020204" pitchFamily="34" charset="-122"/>
              </a:rPr>
              <a:t>也是低时延业务。</a:t>
            </a:r>
          </a:p>
        </p:txBody>
      </p:sp>
      <p:grpSp>
        <p:nvGrpSpPr>
          <p:cNvPr id="25" name="组合 24">
            <a:extLst>
              <a:ext uri="{FF2B5EF4-FFF2-40B4-BE49-F238E27FC236}">
                <a16:creationId xmlns:a16="http://schemas.microsoft.com/office/drawing/2014/main" id="{AFF8718F-CD4D-48DA-81E3-AB6B70C10B08}"/>
              </a:ext>
            </a:extLst>
          </p:cNvPr>
          <p:cNvGrpSpPr/>
          <p:nvPr/>
        </p:nvGrpSpPr>
        <p:grpSpPr>
          <a:xfrm>
            <a:off x="268467" y="2303310"/>
            <a:ext cx="4197827" cy="2756508"/>
            <a:chOff x="6563154" y="1029237"/>
            <a:chExt cx="4774853" cy="3018378"/>
          </a:xfrm>
        </p:grpSpPr>
        <p:pic>
          <p:nvPicPr>
            <p:cNvPr id="4" name="图形 3">
              <a:extLst>
                <a:ext uri="{FF2B5EF4-FFF2-40B4-BE49-F238E27FC236}">
                  <a16:creationId xmlns:a16="http://schemas.microsoft.com/office/drawing/2014/main" id="{9088F146-65EB-4B8B-8B99-462FC45276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9337" y="1747553"/>
              <a:ext cx="555784" cy="555784"/>
            </a:xfrm>
            <a:prstGeom prst="rect">
              <a:avLst/>
            </a:prstGeom>
          </p:spPr>
        </p:pic>
        <p:pic>
          <p:nvPicPr>
            <p:cNvPr id="6" name="图形 5">
              <a:extLst>
                <a:ext uri="{FF2B5EF4-FFF2-40B4-BE49-F238E27FC236}">
                  <a16:creationId xmlns:a16="http://schemas.microsoft.com/office/drawing/2014/main" id="{4FDB6F4E-37C8-4F48-97D0-DBFB66C1B3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626" y="3524523"/>
              <a:ext cx="523092" cy="523092"/>
            </a:xfrm>
            <a:prstGeom prst="rect">
              <a:avLst/>
            </a:prstGeom>
          </p:spPr>
        </p:pic>
        <p:pic>
          <p:nvPicPr>
            <p:cNvPr id="35" name="图形 34">
              <a:extLst>
                <a:ext uri="{FF2B5EF4-FFF2-40B4-BE49-F238E27FC236}">
                  <a16:creationId xmlns:a16="http://schemas.microsoft.com/office/drawing/2014/main" id="{EB8DBDF5-03DE-432D-9FCF-BB65B21A2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706" y="1924341"/>
              <a:ext cx="386920" cy="386920"/>
            </a:xfrm>
            <a:prstGeom prst="rect">
              <a:avLst/>
            </a:prstGeom>
          </p:spPr>
        </p:pic>
        <p:pic>
          <p:nvPicPr>
            <p:cNvPr id="36" name="图形 35">
              <a:extLst>
                <a:ext uri="{FF2B5EF4-FFF2-40B4-BE49-F238E27FC236}">
                  <a16:creationId xmlns:a16="http://schemas.microsoft.com/office/drawing/2014/main" id="{F1DC9F66-E3DA-4953-B803-55EF1C5925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283" y="2753619"/>
              <a:ext cx="341892" cy="341892"/>
            </a:xfrm>
            <a:prstGeom prst="rect">
              <a:avLst/>
            </a:prstGeom>
          </p:spPr>
        </p:pic>
        <p:pic>
          <p:nvPicPr>
            <p:cNvPr id="37" name="图形 36">
              <a:extLst>
                <a:ext uri="{FF2B5EF4-FFF2-40B4-BE49-F238E27FC236}">
                  <a16:creationId xmlns:a16="http://schemas.microsoft.com/office/drawing/2014/main" id="{B677F66F-FFCF-427C-A15C-54336D6F73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3154" y="1029237"/>
              <a:ext cx="523092" cy="523092"/>
            </a:xfrm>
            <a:prstGeom prst="rect">
              <a:avLst/>
            </a:prstGeom>
          </p:spPr>
        </p:pic>
        <p:pic>
          <p:nvPicPr>
            <p:cNvPr id="38" name="图形 37">
              <a:extLst>
                <a:ext uri="{FF2B5EF4-FFF2-40B4-BE49-F238E27FC236}">
                  <a16:creationId xmlns:a16="http://schemas.microsoft.com/office/drawing/2014/main" id="{8C41970C-931F-4F90-9274-7D860DEF5D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0784" y="1999997"/>
              <a:ext cx="355404" cy="355404"/>
            </a:xfrm>
            <a:prstGeom prst="rect">
              <a:avLst/>
            </a:prstGeom>
          </p:spPr>
        </p:pic>
        <p:pic>
          <p:nvPicPr>
            <p:cNvPr id="39" name="图形 38">
              <a:extLst>
                <a:ext uri="{FF2B5EF4-FFF2-40B4-BE49-F238E27FC236}">
                  <a16:creationId xmlns:a16="http://schemas.microsoft.com/office/drawing/2014/main" id="{6DCA0CA1-1F94-44BB-B2FE-8A5B09BD14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297" y="1780340"/>
              <a:ext cx="522997" cy="522997"/>
            </a:xfrm>
            <a:prstGeom prst="rect">
              <a:avLst/>
            </a:prstGeom>
          </p:spPr>
        </p:pic>
        <p:pic>
          <p:nvPicPr>
            <p:cNvPr id="40" name="图形 39">
              <a:extLst>
                <a:ext uri="{FF2B5EF4-FFF2-40B4-BE49-F238E27FC236}">
                  <a16:creationId xmlns:a16="http://schemas.microsoft.com/office/drawing/2014/main" id="{1C2281F5-1902-41A6-A82E-E4F0AF5179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4419" y="2719928"/>
              <a:ext cx="455907" cy="455907"/>
            </a:xfrm>
            <a:prstGeom prst="rect">
              <a:avLst/>
            </a:prstGeom>
          </p:spPr>
        </p:pic>
        <p:pic>
          <p:nvPicPr>
            <p:cNvPr id="41" name="图形 40">
              <a:extLst>
                <a:ext uri="{FF2B5EF4-FFF2-40B4-BE49-F238E27FC236}">
                  <a16:creationId xmlns:a16="http://schemas.microsoft.com/office/drawing/2014/main" id="{30B9F544-5917-4526-843A-7D6B32BA4A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660" y="1830844"/>
              <a:ext cx="341892" cy="341892"/>
            </a:xfrm>
            <a:prstGeom prst="rect">
              <a:avLst/>
            </a:prstGeom>
          </p:spPr>
        </p:pic>
        <p:sp>
          <p:nvSpPr>
            <p:cNvPr id="8" name="椭圆 7">
              <a:extLst>
                <a:ext uri="{FF2B5EF4-FFF2-40B4-BE49-F238E27FC236}">
                  <a16:creationId xmlns:a16="http://schemas.microsoft.com/office/drawing/2014/main" id="{76F0F252-1947-48C0-A12F-E11A32065BB7}"/>
                </a:ext>
              </a:extLst>
            </p:cNvPr>
            <p:cNvSpPr/>
            <p:nvPr/>
          </p:nvSpPr>
          <p:spPr>
            <a:xfrm>
              <a:off x="7759626" y="1267097"/>
              <a:ext cx="1492755" cy="13781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a:extLst>
                <a:ext uri="{FF2B5EF4-FFF2-40B4-BE49-F238E27FC236}">
                  <a16:creationId xmlns:a16="http://schemas.microsoft.com/office/drawing/2014/main" id="{7EAA82F9-FAA7-4155-8FB6-40C224919875}"/>
                </a:ext>
              </a:extLst>
            </p:cNvPr>
            <p:cNvSpPr/>
            <p:nvPr/>
          </p:nvSpPr>
          <p:spPr>
            <a:xfrm>
              <a:off x="7628709" y="1267097"/>
              <a:ext cx="1492755" cy="174389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a:extLst>
                <a:ext uri="{FF2B5EF4-FFF2-40B4-BE49-F238E27FC236}">
                  <a16:creationId xmlns:a16="http://schemas.microsoft.com/office/drawing/2014/main" id="{8D301E50-1909-4FE4-A8AC-9C35AFFB122A}"/>
                </a:ext>
              </a:extLst>
            </p:cNvPr>
            <p:cNvSpPr/>
            <p:nvPr/>
          </p:nvSpPr>
          <p:spPr>
            <a:xfrm>
              <a:off x="9235197" y="1267097"/>
              <a:ext cx="2005195" cy="1985554"/>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 name="椭圆 47">
              <a:extLst>
                <a:ext uri="{FF2B5EF4-FFF2-40B4-BE49-F238E27FC236}">
                  <a16:creationId xmlns:a16="http://schemas.microsoft.com/office/drawing/2014/main" id="{51DB1DE3-8824-4BC9-8A88-EBD295B36A08}"/>
                </a:ext>
              </a:extLst>
            </p:cNvPr>
            <p:cNvSpPr/>
            <p:nvPr/>
          </p:nvSpPr>
          <p:spPr>
            <a:xfrm>
              <a:off x="7372707" y="1103811"/>
              <a:ext cx="2443620" cy="2059578"/>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a:extLst>
                <a:ext uri="{FF2B5EF4-FFF2-40B4-BE49-F238E27FC236}">
                  <a16:creationId xmlns:a16="http://schemas.microsoft.com/office/drawing/2014/main" id="{6F4E2692-38EA-4918-A847-6EAAC8BCBD49}"/>
                </a:ext>
              </a:extLst>
            </p:cNvPr>
            <p:cNvSpPr txBox="1"/>
            <p:nvPr/>
          </p:nvSpPr>
          <p:spPr>
            <a:xfrm>
              <a:off x="6726937" y="1090260"/>
              <a:ext cx="267789"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1</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D5C90EA5-A5BC-488D-B1BD-DFE879DEDF22}"/>
                </a:ext>
              </a:extLst>
            </p:cNvPr>
            <p:cNvSpPr txBox="1"/>
            <p:nvPr/>
          </p:nvSpPr>
          <p:spPr>
            <a:xfrm>
              <a:off x="7461114" y="1938874"/>
              <a:ext cx="267789"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2</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6278BACA-930D-486A-B147-1E6774AE34E5}"/>
                </a:ext>
              </a:extLst>
            </p:cNvPr>
            <p:cNvSpPr txBox="1"/>
            <p:nvPr/>
          </p:nvSpPr>
          <p:spPr>
            <a:xfrm>
              <a:off x="8563136" y="2753619"/>
              <a:ext cx="267789"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3</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955B4C51-470A-4E14-AC9E-F235DE84C4F4}"/>
                </a:ext>
              </a:extLst>
            </p:cNvPr>
            <p:cNvSpPr txBox="1"/>
            <p:nvPr/>
          </p:nvSpPr>
          <p:spPr>
            <a:xfrm>
              <a:off x="7938296" y="3556121"/>
              <a:ext cx="267789"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4</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73EB613E-F26B-415E-82FC-856CB6610DE5}"/>
                </a:ext>
              </a:extLst>
            </p:cNvPr>
            <p:cNvSpPr txBox="1"/>
            <p:nvPr/>
          </p:nvSpPr>
          <p:spPr>
            <a:xfrm>
              <a:off x="9459713" y="1995100"/>
              <a:ext cx="267789"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5</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82CB7088-1B21-4AD3-8118-409AD79D8505}"/>
                </a:ext>
              </a:extLst>
            </p:cNvPr>
            <p:cNvSpPr txBox="1"/>
            <p:nvPr/>
          </p:nvSpPr>
          <p:spPr>
            <a:xfrm>
              <a:off x="10321866" y="2757410"/>
              <a:ext cx="267789"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6</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22E5A93C-F2A1-49D5-BF0A-DCDF19D92735}"/>
                </a:ext>
              </a:extLst>
            </p:cNvPr>
            <p:cNvSpPr txBox="1"/>
            <p:nvPr/>
          </p:nvSpPr>
          <p:spPr>
            <a:xfrm>
              <a:off x="11070218" y="1817663"/>
              <a:ext cx="267789"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7</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2453F2EC-231E-4114-B901-53247884582E}"/>
                </a:ext>
              </a:extLst>
            </p:cNvPr>
            <p:cNvSpPr txBox="1"/>
            <p:nvPr/>
          </p:nvSpPr>
          <p:spPr>
            <a:xfrm>
              <a:off x="8505074" y="1507060"/>
              <a:ext cx="448838" cy="215444"/>
            </a:xfrm>
            <a:prstGeom prst="rect">
              <a:avLst/>
            </a:prstGeom>
            <a:noFill/>
          </p:spPr>
          <p:txBody>
            <a:bodyPr wrap="square" lIns="0" tIns="0" rIns="0" bIns="0" rtlCol="0">
              <a:spAutoFit/>
            </a:bodyPr>
            <a:lstStyle/>
            <a:p>
              <a:pPr algn="l"/>
              <a:r>
                <a:rPr kumimoji="1" lang="en-US" altLang="zh-CN" sz="1400" dirty="0">
                  <a:solidFill>
                    <a:srgbClr val="000000"/>
                  </a:solidFill>
                  <a:latin typeface="微软雅黑" panose="020B0503020204020204" pitchFamily="34" charset="-122"/>
                  <a:ea typeface="微软雅黑" panose="020B0503020204020204" pitchFamily="34" charset="-122"/>
                </a:rPr>
                <a:t>AP1</a:t>
              </a:r>
              <a:endParaRPr kumimoji="1"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6E5082F4-5745-415A-8B1E-6BD61A084188}"/>
                </a:ext>
              </a:extLst>
            </p:cNvPr>
            <p:cNvSpPr txBox="1"/>
            <p:nvPr/>
          </p:nvSpPr>
          <p:spPr>
            <a:xfrm>
              <a:off x="10072329" y="1552795"/>
              <a:ext cx="448838" cy="215444"/>
            </a:xfrm>
            <a:prstGeom prst="rect">
              <a:avLst/>
            </a:prstGeom>
            <a:noFill/>
          </p:spPr>
          <p:txBody>
            <a:bodyPr wrap="square" lIns="0" tIns="0" rIns="0" bIns="0" rtlCol="0">
              <a:spAutoFit/>
            </a:bodyPr>
            <a:lstStyle/>
            <a:p>
              <a:pPr algn="l"/>
              <a:r>
                <a:rPr kumimoji="1" lang="en-US" altLang="zh-CN" sz="1400" dirty="0">
                  <a:solidFill>
                    <a:srgbClr val="000000"/>
                  </a:solidFill>
                  <a:latin typeface="微软雅黑" panose="020B0503020204020204" pitchFamily="34" charset="-122"/>
                  <a:ea typeface="微软雅黑" panose="020B0503020204020204" pitchFamily="34" charset="-122"/>
                </a:rPr>
                <a:t>AP2</a:t>
              </a:r>
              <a:endParaRPr kumimoji="1" lang="zh-CN" altLang="en-US" sz="1400" dirty="0">
                <a:solidFill>
                  <a:srgbClr val="000000"/>
                </a:solidFill>
                <a:latin typeface="微软雅黑" panose="020B0503020204020204" pitchFamily="34" charset="-122"/>
                <a:ea typeface="微软雅黑" panose="020B0503020204020204" pitchFamily="34" charset="-122"/>
              </a:endParaRPr>
            </a:p>
          </p:txBody>
        </p:sp>
      </p:grpSp>
      <p:graphicFrame>
        <p:nvGraphicFramePr>
          <p:cNvPr id="7" name="表格 6">
            <a:extLst>
              <a:ext uri="{FF2B5EF4-FFF2-40B4-BE49-F238E27FC236}">
                <a16:creationId xmlns:a16="http://schemas.microsoft.com/office/drawing/2014/main" id="{38499E3F-A9EA-4662-A929-ECA93433297B}"/>
              </a:ext>
            </a:extLst>
          </p:cNvPr>
          <p:cNvGraphicFramePr>
            <a:graphicFrameLocks noGrp="1"/>
          </p:cNvGraphicFramePr>
          <p:nvPr>
            <p:extLst/>
          </p:nvPr>
        </p:nvGraphicFramePr>
        <p:xfrm>
          <a:off x="5628069" y="2206461"/>
          <a:ext cx="6254108" cy="1459938"/>
        </p:xfrm>
        <a:graphic>
          <a:graphicData uri="http://schemas.openxmlformats.org/drawingml/2006/table">
            <a:tbl>
              <a:tblPr firstRow="1" bandRow="1">
                <a:tableStyleId>{5C22544A-7EE6-4342-B048-85BDC9FD1C3A}</a:tableStyleId>
              </a:tblPr>
              <a:tblGrid>
                <a:gridCol w="1579268">
                  <a:extLst>
                    <a:ext uri="{9D8B030D-6E8A-4147-A177-3AD203B41FA5}">
                      <a16:colId xmlns:a16="http://schemas.microsoft.com/office/drawing/2014/main" val="1469042009"/>
                    </a:ext>
                  </a:extLst>
                </a:gridCol>
                <a:gridCol w="1558280">
                  <a:extLst>
                    <a:ext uri="{9D8B030D-6E8A-4147-A177-3AD203B41FA5}">
                      <a16:colId xmlns:a16="http://schemas.microsoft.com/office/drawing/2014/main" val="2335324634"/>
                    </a:ext>
                  </a:extLst>
                </a:gridCol>
                <a:gridCol w="1558280">
                  <a:extLst>
                    <a:ext uri="{9D8B030D-6E8A-4147-A177-3AD203B41FA5}">
                      <a16:colId xmlns:a16="http://schemas.microsoft.com/office/drawing/2014/main" val="734772869"/>
                    </a:ext>
                  </a:extLst>
                </a:gridCol>
                <a:gridCol w="1558280">
                  <a:extLst>
                    <a:ext uri="{9D8B030D-6E8A-4147-A177-3AD203B41FA5}">
                      <a16:colId xmlns:a16="http://schemas.microsoft.com/office/drawing/2014/main" val="1376718346"/>
                    </a:ext>
                  </a:extLst>
                </a:gridCol>
              </a:tblGrid>
              <a:tr h="243323">
                <a:tc>
                  <a:txBody>
                    <a:bodyPr/>
                    <a:lstStyle/>
                    <a:p>
                      <a:pPr algn="ctr"/>
                      <a:r>
                        <a:rPr lang="zh-CN" altLang="en-US" sz="1400" dirty="0">
                          <a:solidFill>
                            <a:schemeClr val="tx1"/>
                          </a:solidFill>
                        </a:rPr>
                        <a:t>时隙</a:t>
                      </a:r>
                    </a:p>
                  </a:txBody>
                  <a:tcPr marL="23515" marR="23515" marT="11769" marB="11769"/>
                </a:tc>
                <a:tc>
                  <a:txBody>
                    <a:bodyPr/>
                    <a:lstStyle/>
                    <a:p>
                      <a:pPr algn="ctr"/>
                      <a:r>
                        <a:rPr lang="en-US" altLang="zh-CN" sz="1400" dirty="0">
                          <a:solidFill>
                            <a:schemeClr val="tx1"/>
                          </a:solidFill>
                        </a:rPr>
                        <a:t>STA</a:t>
                      </a:r>
                      <a:endParaRPr lang="zh-CN" altLang="en-US" sz="1400" dirty="0">
                        <a:solidFill>
                          <a:schemeClr val="tx1"/>
                        </a:solidFill>
                      </a:endParaRPr>
                    </a:p>
                  </a:txBody>
                  <a:tcPr marL="23515" marR="23515" marT="11769" marB="11769"/>
                </a:tc>
                <a:tc>
                  <a:txBody>
                    <a:bodyPr/>
                    <a:lstStyle/>
                    <a:p>
                      <a:pPr algn="ctr"/>
                      <a:r>
                        <a:rPr lang="zh-CN" altLang="en-US" sz="1400" dirty="0">
                          <a:solidFill>
                            <a:schemeClr val="tx1"/>
                          </a:solidFill>
                        </a:rPr>
                        <a:t>业务类型</a:t>
                      </a:r>
                    </a:p>
                  </a:txBody>
                  <a:tcPr marL="23515" marR="23515" marT="11769" marB="11769"/>
                </a:tc>
                <a:tc>
                  <a:txBody>
                    <a:bodyPr/>
                    <a:lstStyle/>
                    <a:p>
                      <a:pPr algn="ctr"/>
                      <a:r>
                        <a:rPr lang="zh-CN" altLang="en-US" sz="1400" dirty="0">
                          <a:solidFill>
                            <a:schemeClr val="tx1"/>
                          </a:solidFill>
                        </a:rPr>
                        <a:t>时隙长度</a:t>
                      </a:r>
                    </a:p>
                  </a:txBody>
                  <a:tcPr marL="23515" marR="23515" marT="11769" marB="11769"/>
                </a:tc>
                <a:extLst>
                  <a:ext uri="{0D108BD9-81ED-4DB2-BD59-A6C34878D82A}">
                    <a16:rowId xmlns:a16="http://schemas.microsoft.com/office/drawing/2014/main" val="2561377799"/>
                  </a:ext>
                </a:extLst>
              </a:tr>
              <a:tr h="243323">
                <a:tc>
                  <a:txBody>
                    <a:bodyPr/>
                    <a:lstStyle/>
                    <a:p>
                      <a:pPr algn="ctr"/>
                      <a:r>
                        <a:rPr lang="en-US" altLang="zh-CN" sz="1400" dirty="0"/>
                        <a:t>1</a:t>
                      </a:r>
                      <a:endParaRPr lang="zh-CN" altLang="en-US" sz="1400" dirty="0"/>
                    </a:p>
                  </a:txBody>
                  <a:tcPr marL="23515" marR="23515" marT="11769" marB="11769"/>
                </a:tc>
                <a:tc>
                  <a:txBody>
                    <a:bodyPr/>
                    <a:lstStyle/>
                    <a:p>
                      <a:pPr algn="ctr"/>
                      <a:r>
                        <a:rPr lang="en-US" altLang="zh-CN" sz="1400" dirty="0"/>
                        <a:t>sta2</a:t>
                      </a:r>
                      <a:endParaRPr lang="zh-CN" altLang="en-US" sz="1400" dirty="0"/>
                    </a:p>
                  </a:txBody>
                  <a:tcPr marL="23515" marR="23515" marT="11769" marB="11769"/>
                </a:tc>
                <a:tc>
                  <a:txBody>
                    <a:bodyPr/>
                    <a:lstStyle/>
                    <a:p>
                      <a:pPr algn="ctr"/>
                      <a:r>
                        <a:rPr lang="zh-CN" altLang="en-US" sz="1100" b="1" dirty="0"/>
                        <a:t>低时延</a:t>
                      </a:r>
                    </a:p>
                  </a:txBody>
                  <a:tcPr marL="23515" marR="23515" marT="11769" marB="11769"/>
                </a:tc>
                <a:tc>
                  <a:txBody>
                    <a:bodyPr/>
                    <a:lstStyle/>
                    <a:p>
                      <a:pPr algn="ctr"/>
                      <a:r>
                        <a:rPr lang="zh-CN" altLang="en-US" sz="1100" b="1" dirty="0"/>
                        <a:t>长</a:t>
                      </a:r>
                    </a:p>
                  </a:txBody>
                  <a:tcPr marL="23515" marR="23515" marT="11769" marB="11769"/>
                </a:tc>
                <a:extLst>
                  <a:ext uri="{0D108BD9-81ED-4DB2-BD59-A6C34878D82A}">
                    <a16:rowId xmlns:a16="http://schemas.microsoft.com/office/drawing/2014/main" val="610544264"/>
                  </a:ext>
                </a:extLst>
              </a:tr>
              <a:tr h="243323">
                <a:tc>
                  <a:txBody>
                    <a:bodyPr/>
                    <a:lstStyle/>
                    <a:p>
                      <a:pPr algn="ctr"/>
                      <a:r>
                        <a:rPr lang="en-US" altLang="zh-CN" sz="1400" dirty="0"/>
                        <a:t>2</a:t>
                      </a:r>
                      <a:endParaRPr lang="zh-CN" altLang="en-US" sz="1400" dirty="0"/>
                    </a:p>
                  </a:txBody>
                  <a:tcPr marL="23515" marR="23515" marT="11769" marB="11769"/>
                </a:tc>
                <a:tc>
                  <a:txBody>
                    <a:bodyPr/>
                    <a:lstStyle/>
                    <a:p>
                      <a:pPr algn="ctr"/>
                      <a:r>
                        <a:rPr lang="en-US" altLang="zh-CN" sz="1400" dirty="0"/>
                        <a:t>sta3</a:t>
                      </a:r>
                      <a:endParaRPr lang="zh-CN" altLang="en-US" sz="1400" dirty="0"/>
                    </a:p>
                  </a:txBody>
                  <a:tcPr marL="23515" marR="23515" marT="11769" marB="11769"/>
                </a:tc>
                <a:tc>
                  <a:txBody>
                    <a:bodyPr/>
                    <a:lstStyle/>
                    <a:p>
                      <a:pPr algn="ctr"/>
                      <a:r>
                        <a:rPr lang="zh-CN" altLang="en-US" sz="1100" b="1" dirty="0"/>
                        <a:t>低时延</a:t>
                      </a:r>
                    </a:p>
                  </a:txBody>
                  <a:tcPr marL="23515" marR="23515" marT="11769" marB="11769"/>
                </a:tc>
                <a:tc>
                  <a:txBody>
                    <a:bodyPr/>
                    <a:lstStyle/>
                    <a:p>
                      <a:pPr algn="ctr"/>
                      <a:r>
                        <a:rPr lang="zh-CN" altLang="en-US" sz="1100" b="1" dirty="0"/>
                        <a:t>长</a:t>
                      </a:r>
                    </a:p>
                  </a:txBody>
                  <a:tcPr marL="23515" marR="23515" marT="11769" marB="11769"/>
                </a:tc>
                <a:extLst>
                  <a:ext uri="{0D108BD9-81ED-4DB2-BD59-A6C34878D82A}">
                    <a16:rowId xmlns:a16="http://schemas.microsoft.com/office/drawing/2014/main" val="2373786486"/>
                  </a:ext>
                </a:extLst>
              </a:tr>
              <a:tr h="243323">
                <a:tc>
                  <a:txBody>
                    <a:bodyPr/>
                    <a:lstStyle/>
                    <a:p>
                      <a:pPr algn="ctr"/>
                      <a:r>
                        <a:rPr lang="en-US" altLang="zh-CN" sz="1400" dirty="0"/>
                        <a:t>3</a:t>
                      </a:r>
                      <a:endParaRPr lang="zh-CN" altLang="en-US" sz="1400" dirty="0"/>
                    </a:p>
                  </a:txBody>
                  <a:tcPr marL="23515" marR="23515" marT="11769" marB="11769"/>
                </a:tc>
                <a:tc>
                  <a:txBody>
                    <a:bodyPr/>
                    <a:lstStyle/>
                    <a:p>
                      <a:pPr algn="ctr"/>
                      <a:r>
                        <a:rPr lang="en-US" altLang="zh-CN" sz="1400" dirty="0"/>
                        <a:t>sta5</a:t>
                      </a:r>
                      <a:endParaRPr lang="zh-CN" altLang="en-US" sz="1400" dirty="0"/>
                    </a:p>
                  </a:txBody>
                  <a:tcPr marL="23515" marR="23515" marT="11769" marB="11769"/>
                </a:tc>
                <a:tc>
                  <a:txBody>
                    <a:bodyPr/>
                    <a:lstStyle/>
                    <a:p>
                      <a:pPr algn="ctr"/>
                      <a:r>
                        <a:rPr lang="zh-CN" altLang="en-US" sz="1100" b="1" dirty="0"/>
                        <a:t>低时延</a:t>
                      </a:r>
                    </a:p>
                  </a:txBody>
                  <a:tcPr marL="23515" marR="23515" marT="11769" marB="11769"/>
                </a:tc>
                <a:tc>
                  <a:txBody>
                    <a:bodyPr/>
                    <a:lstStyle/>
                    <a:p>
                      <a:pPr algn="ctr"/>
                      <a:r>
                        <a:rPr lang="zh-CN" altLang="en-US" sz="1100" b="1" dirty="0"/>
                        <a:t>长</a:t>
                      </a:r>
                    </a:p>
                  </a:txBody>
                  <a:tcPr marL="23515" marR="23515" marT="11769" marB="11769"/>
                </a:tc>
                <a:extLst>
                  <a:ext uri="{0D108BD9-81ED-4DB2-BD59-A6C34878D82A}">
                    <a16:rowId xmlns:a16="http://schemas.microsoft.com/office/drawing/2014/main" val="2125213625"/>
                  </a:ext>
                </a:extLst>
              </a:tr>
              <a:tr h="243323">
                <a:tc>
                  <a:txBody>
                    <a:bodyPr/>
                    <a:lstStyle/>
                    <a:p>
                      <a:pPr algn="ctr"/>
                      <a:r>
                        <a:rPr lang="en-US" altLang="zh-CN" sz="1400" dirty="0"/>
                        <a:t>4</a:t>
                      </a:r>
                      <a:endParaRPr lang="zh-CN" altLang="en-US" sz="1400" dirty="0"/>
                    </a:p>
                  </a:txBody>
                  <a:tcPr marL="23515" marR="23515" marT="11769" marB="11769"/>
                </a:tc>
                <a:tc>
                  <a:txBody>
                    <a:bodyPr/>
                    <a:lstStyle/>
                    <a:p>
                      <a:pPr algn="ctr"/>
                      <a:r>
                        <a:rPr lang="en-US" altLang="zh-CN" sz="1400" dirty="0"/>
                        <a:t>sta1</a:t>
                      </a:r>
                      <a:endParaRPr lang="zh-CN" altLang="en-US" sz="1400" dirty="0"/>
                    </a:p>
                  </a:txBody>
                  <a:tcPr marL="23515" marR="23515" marT="11769" marB="11769"/>
                </a:tc>
                <a:tc>
                  <a:txBody>
                    <a:bodyPr/>
                    <a:lstStyle/>
                    <a:p>
                      <a:pPr algn="ctr"/>
                      <a:r>
                        <a:rPr lang="zh-CN" altLang="en-US" sz="1100" b="1" dirty="0"/>
                        <a:t>普通</a:t>
                      </a:r>
                    </a:p>
                  </a:txBody>
                  <a:tcPr marL="23515" marR="23515" marT="11769" marB="11769"/>
                </a:tc>
                <a:tc>
                  <a:txBody>
                    <a:bodyPr/>
                    <a:lstStyle/>
                    <a:p>
                      <a:pPr algn="ctr"/>
                      <a:r>
                        <a:rPr lang="zh-CN" altLang="en-US" sz="1100" b="1" dirty="0"/>
                        <a:t>短</a:t>
                      </a:r>
                    </a:p>
                  </a:txBody>
                  <a:tcPr marL="23515" marR="23515" marT="11769" marB="11769"/>
                </a:tc>
                <a:extLst>
                  <a:ext uri="{0D108BD9-81ED-4DB2-BD59-A6C34878D82A}">
                    <a16:rowId xmlns:a16="http://schemas.microsoft.com/office/drawing/2014/main" val="2428550397"/>
                  </a:ext>
                </a:extLst>
              </a:tr>
              <a:tr h="243323">
                <a:tc>
                  <a:txBody>
                    <a:bodyPr/>
                    <a:lstStyle/>
                    <a:p>
                      <a:pPr algn="ctr"/>
                      <a:r>
                        <a:rPr lang="en-US" altLang="zh-CN" sz="1400" dirty="0"/>
                        <a:t>5</a:t>
                      </a:r>
                      <a:endParaRPr lang="zh-CN" altLang="en-US" sz="1400" dirty="0"/>
                    </a:p>
                  </a:txBody>
                  <a:tcPr marL="23515" marR="23515" marT="11769" marB="11769"/>
                </a:tc>
                <a:tc>
                  <a:txBody>
                    <a:bodyPr/>
                    <a:lstStyle/>
                    <a:p>
                      <a:pPr algn="ctr"/>
                      <a:r>
                        <a:rPr lang="en-US" altLang="zh-CN" sz="1400" dirty="0"/>
                        <a:t>sta4</a:t>
                      </a:r>
                      <a:endParaRPr lang="zh-CN" altLang="en-US" sz="1400" dirty="0"/>
                    </a:p>
                  </a:txBody>
                  <a:tcPr marL="23515" marR="23515" marT="11769" marB="11769"/>
                </a:tc>
                <a:tc>
                  <a:txBody>
                    <a:bodyPr/>
                    <a:lstStyle/>
                    <a:p>
                      <a:pPr algn="ctr"/>
                      <a:r>
                        <a:rPr lang="zh-CN" altLang="en-US" sz="1100" b="1" dirty="0"/>
                        <a:t>普通</a:t>
                      </a:r>
                    </a:p>
                  </a:txBody>
                  <a:tcPr marL="23515" marR="23515" marT="11769" marB="11769"/>
                </a:tc>
                <a:tc>
                  <a:txBody>
                    <a:bodyPr/>
                    <a:lstStyle/>
                    <a:p>
                      <a:pPr algn="ctr"/>
                      <a:r>
                        <a:rPr lang="zh-CN" altLang="en-US" sz="1100" b="1" dirty="0"/>
                        <a:t>短</a:t>
                      </a:r>
                    </a:p>
                  </a:txBody>
                  <a:tcPr marL="23515" marR="23515" marT="11769" marB="11769"/>
                </a:tc>
                <a:extLst>
                  <a:ext uri="{0D108BD9-81ED-4DB2-BD59-A6C34878D82A}">
                    <a16:rowId xmlns:a16="http://schemas.microsoft.com/office/drawing/2014/main" val="3412065588"/>
                  </a:ext>
                </a:extLst>
              </a:tr>
            </a:tbl>
          </a:graphicData>
        </a:graphic>
      </p:graphicFrame>
      <p:sp>
        <p:nvSpPr>
          <p:cNvPr id="9" name="文本框 8">
            <a:extLst>
              <a:ext uri="{FF2B5EF4-FFF2-40B4-BE49-F238E27FC236}">
                <a16:creationId xmlns:a16="http://schemas.microsoft.com/office/drawing/2014/main" id="{83C04756-4B15-4B03-863E-833734ED4B2A}"/>
              </a:ext>
            </a:extLst>
          </p:cNvPr>
          <p:cNvSpPr txBox="1"/>
          <p:nvPr/>
        </p:nvSpPr>
        <p:spPr>
          <a:xfrm>
            <a:off x="5628069" y="1934291"/>
            <a:ext cx="1300457" cy="184666"/>
          </a:xfrm>
          <a:prstGeom prst="rect">
            <a:avLst/>
          </a:prstGeom>
          <a:noFill/>
        </p:spPr>
        <p:txBody>
          <a:bodyPr wrap="square" lIns="0" tIns="0" rIns="0" bIns="0" rtlCol="0">
            <a:spAutoFit/>
          </a:bodyPr>
          <a:lstStyle/>
          <a:p>
            <a:pPr algn="l"/>
            <a:r>
              <a:rPr kumimoji="1" lang="en-US" altLang="zh-CN" sz="1200" b="1" dirty="0">
                <a:solidFill>
                  <a:srgbClr val="000000"/>
                </a:solidFill>
                <a:latin typeface="微软雅黑" panose="020B0503020204020204" pitchFamily="34" charset="-122"/>
                <a:ea typeface="微软雅黑" panose="020B0503020204020204" pitchFamily="34" charset="-122"/>
              </a:rPr>
              <a:t>AP1</a:t>
            </a:r>
            <a:r>
              <a:rPr kumimoji="1" lang="zh-CN" altLang="en-US" sz="1200" b="1" dirty="0">
                <a:solidFill>
                  <a:srgbClr val="000000"/>
                </a:solidFill>
                <a:latin typeface="微软雅黑" panose="020B0503020204020204" pitchFamily="34" charset="-122"/>
                <a:ea typeface="微软雅黑" panose="020B0503020204020204" pitchFamily="34" charset="-122"/>
              </a:rPr>
              <a:t>时间表</a:t>
            </a:r>
          </a:p>
        </p:txBody>
      </p:sp>
      <p:graphicFrame>
        <p:nvGraphicFramePr>
          <p:cNvPr id="10" name="表格 9">
            <a:extLst>
              <a:ext uri="{FF2B5EF4-FFF2-40B4-BE49-F238E27FC236}">
                <a16:creationId xmlns:a16="http://schemas.microsoft.com/office/drawing/2014/main" id="{22FBA529-4A11-456A-9C83-FAA42F0F5776}"/>
              </a:ext>
            </a:extLst>
          </p:cNvPr>
          <p:cNvGraphicFramePr>
            <a:graphicFrameLocks noGrp="1"/>
          </p:cNvGraphicFramePr>
          <p:nvPr>
            <p:extLst>
              <p:ext uri="{D42A27DB-BD31-4B8C-83A1-F6EECF244321}">
                <p14:modId xmlns:p14="http://schemas.microsoft.com/office/powerpoint/2010/main" val="2635346290"/>
              </p:ext>
            </p:extLst>
          </p:nvPr>
        </p:nvGraphicFramePr>
        <p:xfrm>
          <a:off x="5623560" y="4138748"/>
          <a:ext cx="6258617" cy="1524000"/>
        </p:xfrm>
        <a:graphic>
          <a:graphicData uri="http://schemas.openxmlformats.org/drawingml/2006/table">
            <a:tbl>
              <a:tblPr firstRow="1" bandRow="1">
                <a:tableStyleId>{5940675A-B579-460E-94D1-54222C63F5DA}</a:tableStyleId>
              </a:tblPr>
              <a:tblGrid>
                <a:gridCol w="1567543">
                  <a:extLst>
                    <a:ext uri="{9D8B030D-6E8A-4147-A177-3AD203B41FA5}">
                      <a16:colId xmlns:a16="http://schemas.microsoft.com/office/drawing/2014/main" val="4137469327"/>
                    </a:ext>
                  </a:extLst>
                </a:gridCol>
                <a:gridCol w="1564020">
                  <a:extLst>
                    <a:ext uri="{9D8B030D-6E8A-4147-A177-3AD203B41FA5}">
                      <a16:colId xmlns:a16="http://schemas.microsoft.com/office/drawing/2014/main" val="1708978067"/>
                    </a:ext>
                  </a:extLst>
                </a:gridCol>
                <a:gridCol w="1563527">
                  <a:extLst>
                    <a:ext uri="{9D8B030D-6E8A-4147-A177-3AD203B41FA5}">
                      <a16:colId xmlns:a16="http://schemas.microsoft.com/office/drawing/2014/main" val="3456780594"/>
                    </a:ext>
                  </a:extLst>
                </a:gridCol>
                <a:gridCol w="1563527">
                  <a:extLst>
                    <a:ext uri="{9D8B030D-6E8A-4147-A177-3AD203B41FA5}">
                      <a16:colId xmlns:a16="http://schemas.microsoft.com/office/drawing/2014/main" val="2622581558"/>
                    </a:ext>
                  </a:extLst>
                </a:gridCol>
              </a:tblGrid>
              <a:tr h="277424">
                <a:tc>
                  <a:txBody>
                    <a:bodyPr/>
                    <a:lstStyle/>
                    <a:p>
                      <a:pPr algn="ctr"/>
                      <a:r>
                        <a:rPr lang="zh-CN" altLang="en-US" sz="1400" b="1" dirty="0">
                          <a:solidFill>
                            <a:schemeClr val="tx1"/>
                          </a:solidFill>
                        </a:rPr>
                        <a:t>时隙</a:t>
                      </a:r>
                    </a:p>
                  </a:txBody>
                  <a:tcPr>
                    <a:solidFill>
                      <a:schemeClr val="bg2">
                        <a:lumMod val="90000"/>
                      </a:schemeClr>
                    </a:solidFill>
                  </a:tcPr>
                </a:tc>
                <a:tc>
                  <a:txBody>
                    <a:bodyPr/>
                    <a:lstStyle/>
                    <a:p>
                      <a:pPr algn="ctr"/>
                      <a:r>
                        <a:rPr lang="en-US" altLang="zh-CN" sz="1400" b="1" dirty="0">
                          <a:solidFill>
                            <a:schemeClr val="tx1"/>
                          </a:solidFill>
                        </a:rPr>
                        <a:t>STA</a:t>
                      </a:r>
                      <a:endParaRPr lang="zh-CN" altLang="en-US" sz="1400" b="1" dirty="0">
                        <a:solidFill>
                          <a:schemeClr val="tx1"/>
                        </a:solidFill>
                      </a:endParaRPr>
                    </a:p>
                  </a:txBody>
                  <a:tcPr>
                    <a:solidFill>
                      <a:schemeClr val="bg2">
                        <a:lumMod val="90000"/>
                      </a:schemeClr>
                    </a:solidFill>
                  </a:tcPr>
                </a:tc>
                <a:tc>
                  <a:txBody>
                    <a:bodyPr/>
                    <a:lstStyle/>
                    <a:p>
                      <a:pPr algn="ctr"/>
                      <a:r>
                        <a:rPr lang="zh-CN" altLang="en-US" sz="1400" b="1" dirty="0">
                          <a:solidFill>
                            <a:schemeClr val="tx1"/>
                          </a:solidFill>
                        </a:rPr>
                        <a:t>业务类型</a:t>
                      </a:r>
                    </a:p>
                  </a:txBody>
                  <a:tcPr>
                    <a:solidFill>
                      <a:schemeClr val="bg2">
                        <a:lumMod val="90000"/>
                      </a:schemeClr>
                    </a:solidFill>
                  </a:tcPr>
                </a:tc>
                <a:tc>
                  <a:txBody>
                    <a:bodyPr/>
                    <a:lstStyle/>
                    <a:p>
                      <a:pPr algn="ctr"/>
                      <a:r>
                        <a:rPr lang="zh-CN" altLang="en-US" sz="1400" b="1" dirty="0">
                          <a:solidFill>
                            <a:schemeClr val="tx1"/>
                          </a:solidFill>
                        </a:rPr>
                        <a:t>时隙长度</a:t>
                      </a:r>
                    </a:p>
                  </a:txBody>
                  <a:tcPr>
                    <a:solidFill>
                      <a:schemeClr val="bg2">
                        <a:lumMod val="90000"/>
                      </a:schemeClr>
                    </a:solidFill>
                  </a:tcPr>
                </a:tc>
                <a:extLst>
                  <a:ext uri="{0D108BD9-81ED-4DB2-BD59-A6C34878D82A}">
                    <a16:rowId xmlns:a16="http://schemas.microsoft.com/office/drawing/2014/main" val="2140300058"/>
                  </a:ext>
                </a:extLst>
              </a:tr>
              <a:tr h="277424">
                <a:tc>
                  <a:txBody>
                    <a:bodyPr/>
                    <a:lstStyle/>
                    <a:p>
                      <a:pPr algn="ctr"/>
                      <a:r>
                        <a:rPr lang="en-US" altLang="zh-CN" sz="1400" dirty="0"/>
                        <a:t>1</a:t>
                      </a:r>
                      <a:endParaRPr lang="zh-CN" altLang="en-US" sz="1400" dirty="0"/>
                    </a:p>
                  </a:txBody>
                  <a:tcPr/>
                </a:tc>
                <a:tc>
                  <a:txBody>
                    <a:bodyPr/>
                    <a:lstStyle/>
                    <a:p>
                      <a:pPr algn="ctr"/>
                      <a:r>
                        <a:rPr lang="en-US" altLang="zh-CN" sz="1400" dirty="0"/>
                        <a:t>sta6</a:t>
                      </a:r>
                      <a:endParaRPr lang="zh-CN" altLang="en-US" sz="1400" dirty="0"/>
                    </a:p>
                  </a:txBody>
                  <a:tcPr/>
                </a:tc>
                <a:tc>
                  <a:txBody>
                    <a:bodyPr/>
                    <a:lstStyle/>
                    <a:p>
                      <a:pPr algn="ctr"/>
                      <a:r>
                        <a:rPr lang="zh-CN" altLang="en-US" sz="1100" b="1" kern="1200" dirty="0">
                          <a:solidFill>
                            <a:schemeClr val="dk1"/>
                          </a:solidFill>
                          <a:latin typeface="+mn-lt"/>
                          <a:ea typeface="+mn-ea"/>
                          <a:cs typeface="+mn-cs"/>
                        </a:rPr>
                        <a:t>低时延</a:t>
                      </a:r>
                    </a:p>
                  </a:txBody>
                  <a:tcPr/>
                </a:tc>
                <a:tc>
                  <a:txBody>
                    <a:bodyPr/>
                    <a:lstStyle/>
                    <a:p>
                      <a:pPr marL="0" algn="ctr" defTabSz="1187610" rtl="0" eaLnBrk="1" latinLnBrk="0" hangingPunct="1"/>
                      <a:r>
                        <a:rPr lang="zh-CN" altLang="en-US" sz="1100" b="1" kern="1200" dirty="0">
                          <a:solidFill>
                            <a:schemeClr val="dk1"/>
                          </a:solidFill>
                          <a:latin typeface="+mn-lt"/>
                          <a:ea typeface="+mn-ea"/>
                          <a:cs typeface="+mn-cs"/>
                        </a:rPr>
                        <a:t>长</a:t>
                      </a:r>
                    </a:p>
                  </a:txBody>
                  <a:tcPr/>
                </a:tc>
                <a:extLst>
                  <a:ext uri="{0D108BD9-81ED-4DB2-BD59-A6C34878D82A}">
                    <a16:rowId xmlns:a16="http://schemas.microsoft.com/office/drawing/2014/main" val="2931336627"/>
                  </a:ext>
                </a:extLst>
              </a:tr>
              <a:tr h="277424">
                <a:tc>
                  <a:txBody>
                    <a:bodyPr/>
                    <a:lstStyle/>
                    <a:p>
                      <a:pPr algn="ctr"/>
                      <a:r>
                        <a:rPr lang="en-US" altLang="zh-CN" sz="1400" dirty="0"/>
                        <a:t>2</a:t>
                      </a:r>
                      <a:endParaRPr lang="zh-CN" altLang="en-US" sz="1400" dirty="0"/>
                    </a:p>
                  </a:txBody>
                  <a:tcPr/>
                </a:tc>
                <a:tc>
                  <a:txBody>
                    <a:bodyPr/>
                    <a:lstStyle/>
                    <a:p>
                      <a:pPr algn="ctr"/>
                      <a:r>
                        <a:rPr lang="en-US" altLang="zh-CN" sz="1400" dirty="0"/>
                        <a:t>sta7</a:t>
                      </a:r>
                      <a:endParaRPr lang="zh-CN" altLang="en-US" sz="1400" dirty="0"/>
                    </a:p>
                  </a:txBody>
                  <a:tcPr/>
                </a:tc>
                <a:tc>
                  <a:txBody>
                    <a:bodyPr/>
                    <a:lstStyle/>
                    <a:p>
                      <a:pPr marL="0" algn="ctr" defTabSz="1187610" rtl="0" eaLnBrk="1" latinLnBrk="0" hangingPunct="1"/>
                      <a:r>
                        <a:rPr lang="zh-CN" altLang="en-US" sz="1100" b="1" kern="1200" dirty="0">
                          <a:solidFill>
                            <a:schemeClr val="dk1"/>
                          </a:solidFill>
                          <a:latin typeface="+mn-lt"/>
                          <a:ea typeface="+mn-ea"/>
                          <a:cs typeface="+mn-cs"/>
                        </a:rPr>
                        <a:t>低时延</a:t>
                      </a:r>
                    </a:p>
                  </a:txBody>
                  <a:tcPr/>
                </a:tc>
                <a:tc>
                  <a:txBody>
                    <a:bodyPr/>
                    <a:lstStyle/>
                    <a:p>
                      <a:pPr marL="0" algn="ctr" defTabSz="1187610" rtl="0" eaLnBrk="1" latinLnBrk="0" hangingPunct="1"/>
                      <a:r>
                        <a:rPr lang="zh-CN" altLang="en-US" sz="1100" b="1" kern="1200" dirty="0">
                          <a:solidFill>
                            <a:schemeClr val="dk1"/>
                          </a:solidFill>
                          <a:latin typeface="+mn-lt"/>
                          <a:ea typeface="+mn-ea"/>
                          <a:cs typeface="+mn-cs"/>
                        </a:rPr>
                        <a:t>长</a:t>
                      </a:r>
                    </a:p>
                  </a:txBody>
                  <a:tcPr/>
                </a:tc>
                <a:extLst>
                  <a:ext uri="{0D108BD9-81ED-4DB2-BD59-A6C34878D82A}">
                    <a16:rowId xmlns:a16="http://schemas.microsoft.com/office/drawing/2014/main" val="3563065448"/>
                  </a:ext>
                </a:extLst>
              </a:tr>
              <a:tr h="277424">
                <a:tc>
                  <a:txBody>
                    <a:bodyPr/>
                    <a:lstStyle/>
                    <a:p>
                      <a:pPr algn="ctr"/>
                      <a:r>
                        <a:rPr lang="en-US" altLang="zh-CN" sz="1400" dirty="0"/>
                        <a:t>3</a:t>
                      </a:r>
                      <a:endParaRPr lang="zh-CN" altLang="en-US" sz="1400" dirty="0"/>
                    </a:p>
                  </a:txBody>
                  <a:tcPr/>
                </a:tc>
                <a:tc>
                  <a:txBody>
                    <a:bodyPr/>
                    <a:lstStyle/>
                    <a:p>
                      <a:pPr algn="ctr"/>
                      <a:r>
                        <a:rPr lang="en-US" altLang="zh-CN" sz="1400" dirty="0"/>
                        <a:t>sta6</a:t>
                      </a:r>
                      <a:endParaRPr lang="zh-CN" altLang="en-US" sz="1400" dirty="0"/>
                    </a:p>
                  </a:txBody>
                  <a:tcPr/>
                </a:tc>
                <a:tc>
                  <a:txBody>
                    <a:bodyPr/>
                    <a:lstStyle/>
                    <a:p>
                      <a:pPr marL="0" algn="ctr" defTabSz="1187610" rtl="0" eaLnBrk="1" latinLnBrk="0" hangingPunct="1"/>
                      <a:r>
                        <a:rPr lang="zh-CN" altLang="en-US" sz="1100" b="1" kern="1200" dirty="0">
                          <a:solidFill>
                            <a:schemeClr val="dk1"/>
                          </a:solidFill>
                          <a:latin typeface="+mn-lt"/>
                          <a:ea typeface="+mn-ea"/>
                          <a:cs typeface="+mn-cs"/>
                        </a:rPr>
                        <a:t>低时延</a:t>
                      </a:r>
                    </a:p>
                  </a:txBody>
                  <a:tcPr/>
                </a:tc>
                <a:tc>
                  <a:txBody>
                    <a:bodyPr/>
                    <a:lstStyle/>
                    <a:p>
                      <a:pPr marL="0" algn="ctr" defTabSz="1187610" rtl="0" eaLnBrk="1" latinLnBrk="0" hangingPunct="1"/>
                      <a:r>
                        <a:rPr lang="zh-CN" altLang="en-US" sz="1100" b="1" kern="1200" dirty="0">
                          <a:solidFill>
                            <a:schemeClr val="dk1"/>
                          </a:solidFill>
                          <a:latin typeface="+mn-lt"/>
                          <a:ea typeface="+mn-ea"/>
                          <a:cs typeface="+mn-cs"/>
                        </a:rPr>
                        <a:t>长</a:t>
                      </a:r>
                    </a:p>
                  </a:txBody>
                  <a:tcPr/>
                </a:tc>
                <a:extLst>
                  <a:ext uri="{0D108BD9-81ED-4DB2-BD59-A6C34878D82A}">
                    <a16:rowId xmlns:a16="http://schemas.microsoft.com/office/drawing/2014/main" val="2045212331"/>
                  </a:ext>
                </a:extLst>
              </a:tr>
              <a:tr h="277424">
                <a:tc>
                  <a:txBody>
                    <a:bodyPr/>
                    <a:lstStyle/>
                    <a:p>
                      <a:pPr algn="ctr"/>
                      <a:r>
                        <a:rPr lang="en-US" altLang="zh-CN" sz="1400" dirty="0"/>
                        <a:t>4</a:t>
                      </a:r>
                      <a:endParaRPr lang="zh-CN" altLang="en-US" sz="1400" dirty="0"/>
                    </a:p>
                  </a:txBody>
                  <a:tcPr/>
                </a:tc>
                <a:tc>
                  <a:txBody>
                    <a:bodyPr/>
                    <a:lstStyle/>
                    <a:p>
                      <a:pPr algn="ctr"/>
                      <a:r>
                        <a:rPr lang="en-US" altLang="zh-CN" sz="1400" dirty="0"/>
                        <a:t>sta7</a:t>
                      </a:r>
                      <a:endParaRPr lang="zh-CN" altLang="en-US" sz="1400" dirty="0"/>
                    </a:p>
                  </a:txBody>
                  <a:tcPr/>
                </a:tc>
                <a:tc>
                  <a:txBody>
                    <a:bodyPr/>
                    <a:lstStyle/>
                    <a:p>
                      <a:pPr marL="0" algn="ctr" defTabSz="1187610" rtl="0" eaLnBrk="1" latinLnBrk="0" hangingPunct="1"/>
                      <a:r>
                        <a:rPr lang="zh-CN" altLang="en-US" sz="1100" b="1" kern="1200" dirty="0">
                          <a:solidFill>
                            <a:schemeClr val="dk1"/>
                          </a:solidFill>
                          <a:latin typeface="+mn-lt"/>
                          <a:ea typeface="+mn-ea"/>
                          <a:cs typeface="+mn-cs"/>
                        </a:rPr>
                        <a:t>低时延</a:t>
                      </a:r>
                    </a:p>
                  </a:txBody>
                  <a:tcPr/>
                </a:tc>
                <a:tc>
                  <a:txBody>
                    <a:bodyPr/>
                    <a:lstStyle/>
                    <a:p>
                      <a:pPr marL="0" algn="ctr" defTabSz="1187610" rtl="0" eaLnBrk="1" latinLnBrk="0" hangingPunct="1"/>
                      <a:r>
                        <a:rPr lang="zh-CN" altLang="en-US" sz="1100" b="1" kern="1200" dirty="0">
                          <a:solidFill>
                            <a:schemeClr val="dk1"/>
                          </a:solidFill>
                          <a:latin typeface="+mn-lt"/>
                          <a:ea typeface="+mn-ea"/>
                          <a:cs typeface="+mn-cs"/>
                        </a:rPr>
                        <a:t>长</a:t>
                      </a:r>
                    </a:p>
                  </a:txBody>
                  <a:tcPr/>
                </a:tc>
                <a:extLst>
                  <a:ext uri="{0D108BD9-81ED-4DB2-BD59-A6C34878D82A}">
                    <a16:rowId xmlns:a16="http://schemas.microsoft.com/office/drawing/2014/main" val="3472848718"/>
                  </a:ext>
                </a:extLst>
              </a:tr>
            </a:tbl>
          </a:graphicData>
        </a:graphic>
      </p:graphicFrame>
      <p:sp>
        <p:nvSpPr>
          <p:cNvPr id="42" name="文本框 41">
            <a:extLst>
              <a:ext uri="{FF2B5EF4-FFF2-40B4-BE49-F238E27FC236}">
                <a16:creationId xmlns:a16="http://schemas.microsoft.com/office/drawing/2014/main" id="{6A35DCB6-A444-4B6E-9EBE-E635AC41489F}"/>
              </a:ext>
            </a:extLst>
          </p:cNvPr>
          <p:cNvSpPr txBox="1"/>
          <p:nvPr/>
        </p:nvSpPr>
        <p:spPr>
          <a:xfrm>
            <a:off x="5628068" y="3928463"/>
            <a:ext cx="1300457" cy="184666"/>
          </a:xfrm>
          <a:prstGeom prst="rect">
            <a:avLst/>
          </a:prstGeom>
          <a:noFill/>
        </p:spPr>
        <p:txBody>
          <a:bodyPr wrap="square" lIns="0" tIns="0" rIns="0" bIns="0" rtlCol="0">
            <a:spAutoFit/>
          </a:bodyPr>
          <a:lstStyle/>
          <a:p>
            <a:pPr algn="l"/>
            <a:r>
              <a:rPr kumimoji="1" lang="en-US" altLang="zh-CN" sz="1200" b="1" dirty="0">
                <a:solidFill>
                  <a:srgbClr val="000000"/>
                </a:solidFill>
                <a:latin typeface="微软雅黑" panose="020B0503020204020204" pitchFamily="34" charset="-122"/>
                <a:ea typeface="微软雅黑" panose="020B0503020204020204" pitchFamily="34" charset="-122"/>
              </a:rPr>
              <a:t>AP2</a:t>
            </a:r>
            <a:r>
              <a:rPr kumimoji="1" lang="zh-CN" altLang="en-US" sz="1200" b="1" dirty="0">
                <a:solidFill>
                  <a:srgbClr val="000000"/>
                </a:solidFill>
                <a:latin typeface="微软雅黑" panose="020B0503020204020204" pitchFamily="34" charset="-122"/>
                <a:ea typeface="微软雅黑" panose="020B0503020204020204" pitchFamily="34" charset="-122"/>
              </a:rPr>
              <a:t>时间表</a:t>
            </a:r>
          </a:p>
        </p:txBody>
      </p:sp>
    </p:spTree>
    <p:extLst>
      <p:ext uri="{BB962C8B-B14F-4D97-AF65-F5344CB8AC3E}">
        <p14:creationId xmlns:p14="http://schemas.microsoft.com/office/powerpoint/2010/main" val="10468679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456290-47E1-48B5-AA13-BFBA614A7EE2}"/>
              </a:ext>
            </a:extLst>
          </p:cNvPr>
          <p:cNvSpPr/>
          <p:nvPr/>
        </p:nvSpPr>
        <p:spPr>
          <a:xfrm>
            <a:off x="268467" y="187987"/>
            <a:ext cx="9528571"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1</a:t>
            </a:r>
            <a:r>
              <a:rPr lang="zh-CN" altLang="en-US" sz="2799" b="1" kern="0" dirty="0">
                <a:solidFill>
                  <a:srgbClr val="990000"/>
                </a:solidFill>
                <a:latin typeface="微软雅黑" panose="020B0503020204020204" pitchFamily="34" charset="-122"/>
                <a:ea typeface="微软雅黑" panose="020B0503020204020204" pitchFamily="34" charset="-122"/>
              </a:rPr>
              <a:t>：根据业务分类和网络拓扑下的自适应多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合作方式</a:t>
            </a:r>
          </a:p>
        </p:txBody>
      </p:sp>
      <p:grpSp>
        <p:nvGrpSpPr>
          <p:cNvPr id="3" name="组合 2">
            <a:extLst>
              <a:ext uri="{FF2B5EF4-FFF2-40B4-BE49-F238E27FC236}">
                <a16:creationId xmlns:a16="http://schemas.microsoft.com/office/drawing/2014/main" id="{606DE88D-DC02-4A1E-9559-535C2B11D4CC}"/>
              </a:ext>
            </a:extLst>
          </p:cNvPr>
          <p:cNvGrpSpPr/>
          <p:nvPr/>
        </p:nvGrpSpPr>
        <p:grpSpPr>
          <a:xfrm>
            <a:off x="348787" y="1488979"/>
            <a:ext cx="4070963" cy="2736937"/>
            <a:chOff x="6563154" y="1029237"/>
            <a:chExt cx="4802323" cy="3018378"/>
          </a:xfrm>
        </p:grpSpPr>
        <p:pic>
          <p:nvPicPr>
            <p:cNvPr id="4" name="图形 3">
              <a:extLst>
                <a:ext uri="{FF2B5EF4-FFF2-40B4-BE49-F238E27FC236}">
                  <a16:creationId xmlns:a16="http://schemas.microsoft.com/office/drawing/2014/main" id="{27E2F3F7-4CC0-4E88-87A5-26AB01B83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9337" y="1747553"/>
              <a:ext cx="555784" cy="555784"/>
            </a:xfrm>
            <a:prstGeom prst="rect">
              <a:avLst/>
            </a:prstGeom>
          </p:spPr>
        </p:pic>
        <p:pic>
          <p:nvPicPr>
            <p:cNvPr id="5" name="图形 4">
              <a:extLst>
                <a:ext uri="{FF2B5EF4-FFF2-40B4-BE49-F238E27FC236}">
                  <a16:creationId xmlns:a16="http://schemas.microsoft.com/office/drawing/2014/main" id="{73F68338-7025-4025-B6AC-31CB37D06B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626" y="3524523"/>
              <a:ext cx="523092" cy="523092"/>
            </a:xfrm>
            <a:prstGeom prst="rect">
              <a:avLst/>
            </a:prstGeom>
          </p:spPr>
        </p:pic>
        <p:pic>
          <p:nvPicPr>
            <p:cNvPr id="6" name="图形 5">
              <a:extLst>
                <a:ext uri="{FF2B5EF4-FFF2-40B4-BE49-F238E27FC236}">
                  <a16:creationId xmlns:a16="http://schemas.microsoft.com/office/drawing/2014/main" id="{1DB829B3-1FE4-4CDE-80E1-EC7D9D51A8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706" y="1924341"/>
              <a:ext cx="386920" cy="386920"/>
            </a:xfrm>
            <a:prstGeom prst="rect">
              <a:avLst/>
            </a:prstGeom>
          </p:spPr>
        </p:pic>
        <p:pic>
          <p:nvPicPr>
            <p:cNvPr id="7" name="图形 6">
              <a:extLst>
                <a:ext uri="{FF2B5EF4-FFF2-40B4-BE49-F238E27FC236}">
                  <a16:creationId xmlns:a16="http://schemas.microsoft.com/office/drawing/2014/main" id="{59134175-6D20-420E-8537-04D21B9E73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66283" y="2753619"/>
              <a:ext cx="341892" cy="341892"/>
            </a:xfrm>
            <a:prstGeom prst="rect">
              <a:avLst/>
            </a:prstGeom>
          </p:spPr>
        </p:pic>
        <p:pic>
          <p:nvPicPr>
            <p:cNvPr id="8" name="图形 7">
              <a:extLst>
                <a:ext uri="{FF2B5EF4-FFF2-40B4-BE49-F238E27FC236}">
                  <a16:creationId xmlns:a16="http://schemas.microsoft.com/office/drawing/2014/main" id="{151E84E1-35C7-47FD-B58A-9B0C8CECF2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63154" y="1029237"/>
              <a:ext cx="523092" cy="523092"/>
            </a:xfrm>
            <a:prstGeom prst="rect">
              <a:avLst/>
            </a:prstGeom>
          </p:spPr>
        </p:pic>
        <p:pic>
          <p:nvPicPr>
            <p:cNvPr id="9" name="图形 8">
              <a:extLst>
                <a:ext uri="{FF2B5EF4-FFF2-40B4-BE49-F238E27FC236}">
                  <a16:creationId xmlns:a16="http://schemas.microsoft.com/office/drawing/2014/main" id="{8608B260-59A9-4D47-A95E-F0D0DCE786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7468" y="2038171"/>
              <a:ext cx="355403" cy="355404"/>
            </a:xfrm>
            <a:prstGeom prst="rect">
              <a:avLst/>
            </a:prstGeom>
          </p:spPr>
        </p:pic>
        <p:pic>
          <p:nvPicPr>
            <p:cNvPr id="10" name="图形 9">
              <a:extLst>
                <a:ext uri="{FF2B5EF4-FFF2-40B4-BE49-F238E27FC236}">
                  <a16:creationId xmlns:a16="http://schemas.microsoft.com/office/drawing/2014/main" id="{6FF83BAE-1CBA-4FEC-97CB-8126E2944F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297" y="1780340"/>
              <a:ext cx="522997" cy="522997"/>
            </a:xfrm>
            <a:prstGeom prst="rect">
              <a:avLst/>
            </a:prstGeom>
          </p:spPr>
        </p:pic>
        <p:pic>
          <p:nvPicPr>
            <p:cNvPr id="11" name="图形 10">
              <a:extLst>
                <a:ext uri="{FF2B5EF4-FFF2-40B4-BE49-F238E27FC236}">
                  <a16:creationId xmlns:a16="http://schemas.microsoft.com/office/drawing/2014/main" id="{EC21D6BC-32F5-43A3-B871-1D6175B1D2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34419" y="2719928"/>
              <a:ext cx="455907" cy="455907"/>
            </a:xfrm>
            <a:prstGeom prst="rect">
              <a:avLst/>
            </a:prstGeom>
          </p:spPr>
        </p:pic>
        <p:pic>
          <p:nvPicPr>
            <p:cNvPr id="12" name="图形 11">
              <a:extLst>
                <a:ext uri="{FF2B5EF4-FFF2-40B4-BE49-F238E27FC236}">
                  <a16:creationId xmlns:a16="http://schemas.microsoft.com/office/drawing/2014/main" id="{01F4625C-E1CF-4A57-8D19-9BF15513DF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85660" y="1830844"/>
              <a:ext cx="341892" cy="341892"/>
            </a:xfrm>
            <a:prstGeom prst="rect">
              <a:avLst/>
            </a:prstGeom>
          </p:spPr>
        </p:pic>
        <p:sp>
          <p:nvSpPr>
            <p:cNvPr id="13" name="椭圆 12">
              <a:extLst>
                <a:ext uri="{FF2B5EF4-FFF2-40B4-BE49-F238E27FC236}">
                  <a16:creationId xmlns:a16="http://schemas.microsoft.com/office/drawing/2014/main" id="{F7CA561D-EE6A-4D15-BC1C-2C15E1766115}"/>
                </a:ext>
              </a:extLst>
            </p:cNvPr>
            <p:cNvSpPr/>
            <p:nvPr/>
          </p:nvSpPr>
          <p:spPr>
            <a:xfrm>
              <a:off x="7759626" y="1267097"/>
              <a:ext cx="1492755" cy="137813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a:extLst>
                <a:ext uri="{FF2B5EF4-FFF2-40B4-BE49-F238E27FC236}">
                  <a16:creationId xmlns:a16="http://schemas.microsoft.com/office/drawing/2014/main" id="{9A2D1B5D-6C08-4072-9F86-808D1F58544A}"/>
                </a:ext>
              </a:extLst>
            </p:cNvPr>
            <p:cNvSpPr/>
            <p:nvPr/>
          </p:nvSpPr>
          <p:spPr>
            <a:xfrm>
              <a:off x="7628709" y="1267097"/>
              <a:ext cx="1492755" cy="1743892"/>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a:extLst>
                <a:ext uri="{FF2B5EF4-FFF2-40B4-BE49-F238E27FC236}">
                  <a16:creationId xmlns:a16="http://schemas.microsoft.com/office/drawing/2014/main" id="{0E2B4BE7-D0AC-46D3-963D-CDF0C1063C6D}"/>
                </a:ext>
              </a:extLst>
            </p:cNvPr>
            <p:cNvSpPr/>
            <p:nvPr/>
          </p:nvSpPr>
          <p:spPr>
            <a:xfrm>
              <a:off x="9235197" y="1267097"/>
              <a:ext cx="2005195" cy="1985554"/>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a:extLst>
                <a:ext uri="{FF2B5EF4-FFF2-40B4-BE49-F238E27FC236}">
                  <a16:creationId xmlns:a16="http://schemas.microsoft.com/office/drawing/2014/main" id="{5F7ECEDD-F86F-4C8E-AA25-1A1548EE73E3}"/>
                </a:ext>
              </a:extLst>
            </p:cNvPr>
            <p:cNvSpPr/>
            <p:nvPr/>
          </p:nvSpPr>
          <p:spPr>
            <a:xfrm>
              <a:off x="7372707" y="1103811"/>
              <a:ext cx="2443620" cy="2059578"/>
            </a:xfrm>
            <a:prstGeom prst="ellipse">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a:extLst>
                <a:ext uri="{FF2B5EF4-FFF2-40B4-BE49-F238E27FC236}">
                  <a16:creationId xmlns:a16="http://schemas.microsoft.com/office/drawing/2014/main" id="{3B96FD18-F42C-4C01-A189-28FA796A3096}"/>
                </a:ext>
              </a:extLst>
            </p:cNvPr>
            <p:cNvSpPr txBox="1"/>
            <p:nvPr/>
          </p:nvSpPr>
          <p:spPr>
            <a:xfrm>
              <a:off x="6726937" y="1090260"/>
              <a:ext cx="267789" cy="249380"/>
            </a:xfrm>
            <a:prstGeom prst="rect">
              <a:avLst/>
            </a:prstGeom>
            <a:noFill/>
          </p:spPr>
          <p:txBody>
            <a:bodyPr wrap="square" lIns="0" tIns="0" rIns="0" bIns="0" rtlCol="0">
              <a:spAutoFit/>
            </a:bodyPr>
            <a:lstStyle/>
            <a:p>
              <a:pPr algn="l"/>
              <a:r>
                <a:rPr kumimoji="1" lang="en-US" altLang="zh-CN" sz="1600" dirty="0">
                  <a:solidFill>
                    <a:srgbClr val="000000"/>
                  </a:solidFill>
                  <a:latin typeface="微软雅黑" panose="020B0503020204020204" pitchFamily="34" charset="-122"/>
                  <a:ea typeface="微软雅黑" panose="020B0503020204020204" pitchFamily="34" charset="-122"/>
                </a:rPr>
                <a:t>1</a:t>
              </a:r>
              <a:endParaRPr kumimoji="1"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B372A3BE-3900-4DFE-A9F9-A45EB45788E1}"/>
                </a:ext>
              </a:extLst>
            </p:cNvPr>
            <p:cNvSpPr txBox="1"/>
            <p:nvPr/>
          </p:nvSpPr>
          <p:spPr>
            <a:xfrm>
              <a:off x="7461114" y="1938874"/>
              <a:ext cx="267789" cy="249380"/>
            </a:xfrm>
            <a:prstGeom prst="rect">
              <a:avLst/>
            </a:prstGeom>
            <a:noFill/>
          </p:spPr>
          <p:txBody>
            <a:bodyPr wrap="square" lIns="0" tIns="0" rIns="0" bIns="0" rtlCol="0">
              <a:spAutoFit/>
            </a:bodyPr>
            <a:lstStyle/>
            <a:p>
              <a:pPr algn="l"/>
              <a:r>
                <a:rPr kumimoji="1" lang="en-US" altLang="zh-CN" sz="1600" dirty="0">
                  <a:solidFill>
                    <a:srgbClr val="000000"/>
                  </a:solidFill>
                  <a:latin typeface="微软雅黑" panose="020B0503020204020204" pitchFamily="34" charset="-122"/>
                  <a:ea typeface="微软雅黑" panose="020B0503020204020204" pitchFamily="34" charset="-122"/>
                </a:rPr>
                <a:t>2</a:t>
              </a:r>
              <a:endParaRPr kumimoji="1"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7B42FCD-522E-463C-A6D9-CD786575FFAF}"/>
                </a:ext>
              </a:extLst>
            </p:cNvPr>
            <p:cNvSpPr txBox="1"/>
            <p:nvPr/>
          </p:nvSpPr>
          <p:spPr>
            <a:xfrm>
              <a:off x="8563136" y="2753619"/>
              <a:ext cx="267789" cy="249380"/>
            </a:xfrm>
            <a:prstGeom prst="rect">
              <a:avLst/>
            </a:prstGeom>
            <a:noFill/>
          </p:spPr>
          <p:txBody>
            <a:bodyPr wrap="square" lIns="0" tIns="0" rIns="0" bIns="0" rtlCol="0">
              <a:spAutoFit/>
            </a:bodyPr>
            <a:lstStyle/>
            <a:p>
              <a:pPr algn="l"/>
              <a:r>
                <a:rPr kumimoji="1" lang="en-US" altLang="zh-CN" sz="1600" dirty="0">
                  <a:solidFill>
                    <a:srgbClr val="000000"/>
                  </a:solidFill>
                  <a:latin typeface="微软雅黑" panose="020B0503020204020204" pitchFamily="34" charset="-122"/>
                  <a:ea typeface="微软雅黑" panose="020B0503020204020204" pitchFamily="34" charset="-122"/>
                </a:rPr>
                <a:t>3</a:t>
              </a:r>
              <a:endParaRPr kumimoji="1"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15B1DCD0-C0C1-4155-8DAE-309B75417C33}"/>
                </a:ext>
              </a:extLst>
            </p:cNvPr>
            <p:cNvSpPr txBox="1"/>
            <p:nvPr/>
          </p:nvSpPr>
          <p:spPr>
            <a:xfrm>
              <a:off x="7946046" y="3617667"/>
              <a:ext cx="267789" cy="249380"/>
            </a:xfrm>
            <a:prstGeom prst="rect">
              <a:avLst/>
            </a:prstGeom>
            <a:noFill/>
          </p:spPr>
          <p:txBody>
            <a:bodyPr wrap="square" lIns="0" tIns="0" rIns="0" bIns="0" rtlCol="0">
              <a:spAutoFit/>
            </a:bodyPr>
            <a:lstStyle/>
            <a:p>
              <a:pPr algn="l"/>
              <a:r>
                <a:rPr kumimoji="1" lang="en-US" altLang="zh-CN" sz="1600" dirty="0">
                  <a:solidFill>
                    <a:srgbClr val="000000"/>
                  </a:solidFill>
                  <a:latin typeface="微软雅黑" panose="020B0503020204020204" pitchFamily="34" charset="-122"/>
                  <a:ea typeface="微软雅黑" panose="020B0503020204020204" pitchFamily="34" charset="-122"/>
                </a:rPr>
                <a:t>4</a:t>
              </a:r>
              <a:endParaRPr kumimoji="1"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EB7A1FDA-933A-4494-91C6-60D626FC68BB}"/>
                </a:ext>
              </a:extLst>
            </p:cNvPr>
            <p:cNvSpPr txBox="1"/>
            <p:nvPr/>
          </p:nvSpPr>
          <p:spPr>
            <a:xfrm>
              <a:off x="9483488" y="2041838"/>
              <a:ext cx="237573" cy="249380"/>
            </a:xfrm>
            <a:prstGeom prst="rect">
              <a:avLst/>
            </a:prstGeom>
            <a:noFill/>
          </p:spPr>
          <p:txBody>
            <a:bodyPr wrap="square" lIns="0" tIns="0" rIns="0" bIns="0" rtlCol="0">
              <a:spAutoFit/>
            </a:bodyPr>
            <a:lstStyle/>
            <a:p>
              <a:pPr algn="l"/>
              <a:r>
                <a:rPr kumimoji="1" lang="en-US" altLang="zh-CN" sz="1600" dirty="0">
                  <a:solidFill>
                    <a:srgbClr val="000000"/>
                  </a:solidFill>
                  <a:latin typeface="微软雅黑" panose="020B0503020204020204" pitchFamily="34" charset="-122"/>
                  <a:ea typeface="微软雅黑" panose="020B0503020204020204" pitchFamily="34" charset="-122"/>
                </a:rPr>
                <a:t>5</a:t>
              </a:r>
              <a:endParaRPr kumimoji="1"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AF523CE9-4223-4489-8B49-27A7977F85F1}"/>
                </a:ext>
              </a:extLst>
            </p:cNvPr>
            <p:cNvSpPr txBox="1"/>
            <p:nvPr/>
          </p:nvSpPr>
          <p:spPr>
            <a:xfrm>
              <a:off x="10296747" y="2769205"/>
              <a:ext cx="267789" cy="218208"/>
            </a:xfrm>
            <a:prstGeom prst="rect">
              <a:avLst/>
            </a:prstGeom>
            <a:noFill/>
          </p:spPr>
          <p:txBody>
            <a:bodyPr wrap="square" lIns="0" tIns="0" rIns="0" bIns="0" rtlCol="0">
              <a:spAutoFit/>
            </a:bodyPr>
            <a:lstStyle/>
            <a:p>
              <a:pPr algn="l"/>
              <a:r>
                <a:rPr kumimoji="1" lang="en-US" altLang="zh-CN" sz="1400" dirty="0">
                  <a:solidFill>
                    <a:srgbClr val="000000"/>
                  </a:solidFill>
                  <a:latin typeface="微软雅黑" panose="020B0503020204020204" pitchFamily="34" charset="-122"/>
                  <a:ea typeface="微软雅黑" panose="020B0503020204020204" pitchFamily="34" charset="-122"/>
                </a:rPr>
                <a:t>6</a:t>
              </a:r>
              <a:endParaRPr kumimoji="1"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672964E-8EE5-44F8-A57D-72ED75B615FB}"/>
                </a:ext>
              </a:extLst>
            </p:cNvPr>
            <p:cNvSpPr txBox="1"/>
            <p:nvPr/>
          </p:nvSpPr>
          <p:spPr>
            <a:xfrm>
              <a:off x="11097688" y="1847059"/>
              <a:ext cx="267789" cy="218208"/>
            </a:xfrm>
            <a:prstGeom prst="rect">
              <a:avLst/>
            </a:prstGeom>
            <a:noFill/>
          </p:spPr>
          <p:txBody>
            <a:bodyPr wrap="square" lIns="0" tIns="0" rIns="0" bIns="0" rtlCol="0">
              <a:spAutoFit/>
            </a:bodyPr>
            <a:lstStyle/>
            <a:p>
              <a:pPr algn="l"/>
              <a:r>
                <a:rPr kumimoji="1" lang="en-US" altLang="zh-CN" sz="1400" dirty="0">
                  <a:solidFill>
                    <a:srgbClr val="000000"/>
                  </a:solidFill>
                  <a:latin typeface="微软雅黑" panose="020B0503020204020204" pitchFamily="34" charset="-122"/>
                  <a:ea typeface="微软雅黑" panose="020B0503020204020204" pitchFamily="34" charset="-122"/>
                </a:rPr>
                <a:t>7</a:t>
              </a:r>
              <a:endParaRPr kumimoji="1"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3490A03-3F6C-4E29-A69B-46E551342E67}"/>
                </a:ext>
              </a:extLst>
            </p:cNvPr>
            <p:cNvSpPr txBox="1"/>
            <p:nvPr/>
          </p:nvSpPr>
          <p:spPr>
            <a:xfrm>
              <a:off x="8505074" y="1507060"/>
              <a:ext cx="448838" cy="215444"/>
            </a:xfrm>
            <a:prstGeom prst="rect">
              <a:avLst/>
            </a:prstGeom>
            <a:noFill/>
          </p:spPr>
          <p:txBody>
            <a:bodyPr wrap="square" lIns="0" tIns="0" rIns="0" bIns="0" rtlCol="0">
              <a:spAutoFit/>
            </a:bodyPr>
            <a:lstStyle/>
            <a:p>
              <a:pPr algn="l"/>
              <a:r>
                <a:rPr kumimoji="1" lang="en-US" altLang="zh-CN" sz="1400" dirty="0">
                  <a:solidFill>
                    <a:srgbClr val="000000"/>
                  </a:solidFill>
                  <a:latin typeface="微软雅黑" panose="020B0503020204020204" pitchFamily="34" charset="-122"/>
                  <a:ea typeface="微软雅黑" panose="020B0503020204020204" pitchFamily="34" charset="-122"/>
                </a:rPr>
                <a:t>AP1</a:t>
              </a:r>
              <a:endParaRPr kumimoji="1"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40884466-3E04-4278-A666-A26AE7819A43}"/>
                </a:ext>
              </a:extLst>
            </p:cNvPr>
            <p:cNvSpPr txBox="1"/>
            <p:nvPr/>
          </p:nvSpPr>
          <p:spPr>
            <a:xfrm>
              <a:off x="10072329" y="1552795"/>
              <a:ext cx="448838" cy="215444"/>
            </a:xfrm>
            <a:prstGeom prst="rect">
              <a:avLst/>
            </a:prstGeom>
            <a:noFill/>
          </p:spPr>
          <p:txBody>
            <a:bodyPr wrap="square" lIns="0" tIns="0" rIns="0" bIns="0" rtlCol="0">
              <a:spAutoFit/>
            </a:bodyPr>
            <a:lstStyle/>
            <a:p>
              <a:pPr algn="l"/>
              <a:r>
                <a:rPr kumimoji="1" lang="en-US" altLang="zh-CN" sz="1400" dirty="0">
                  <a:solidFill>
                    <a:srgbClr val="000000"/>
                  </a:solidFill>
                  <a:latin typeface="微软雅黑" panose="020B0503020204020204" pitchFamily="34" charset="-122"/>
                  <a:ea typeface="微软雅黑" panose="020B0503020204020204" pitchFamily="34" charset="-122"/>
                </a:rPr>
                <a:t>AP2</a:t>
              </a:r>
              <a:endParaRPr kumimoji="1" lang="zh-CN" altLang="en-US" sz="1400" dirty="0">
                <a:solidFill>
                  <a:srgbClr val="000000"/>
                </a:solidFill>
                <a:latin typeface="微软雅黑" panose="020B0503020204020204" pitchFamily="34" charset="-122"/>
                <a:ea typeface="微软雅黑" panose="020B0503020204020204" pitchFamily="34" charset="-122"/>
              </a:endParaRPr>
            </a:p>
          </p:txBody>
        </p:sp>
      </p:grpSp>
      <p:sp>
        <p:nvSpPr>
          <p:cNvPr id="26" name="文本框 25">
            <a:extLst>
              <a:ext uri="{FF2B5EF4-FFF2-40B4-BE49-F238E27FC236}">
                <a16:creationId xmlns:a16="http://schemas.microsoft.com/office/drawing/2014/main" id="{E51BFE85-997B-4C97-9761-67AF2523586C}"/>
              </a:ext>
            </a:extLst>
          </p:cNvPr>
          <p:cNvSpPr txBox="1"/>
          <p:nvPr/>
        </p:nvSpPr>
        <p:spPr>
          <a:xfrm>
            <a:off x="231273" y="4476508"/>
            <a:ext cx="4288352" cy="1292662"/>
          </a:xfrm>
          <a:prstGeom prst="rect">
            <a:avLst/>
          </a:prstGeom>
          <a:noFill/>
        </p:spPr>
        <p:txBody>
          <a:bodyPr wrap="square" lIns="0" tIns="0" rIns="0" bIns="0" rtlCol="0">
            <a:spAutoFit/>
          </a:bodyPr>
          <a:lstStyle/>
          <a:p>
            <a:pPr algn="l"/>
            <a:r>
              <a:rPr kumimoji="1" lang="zh-CN" altLang="en-US" sz="1200" b="1" dirty="0">
                <a:solidFill>
                  <a:srgbClr val="000000"/>
                </a:solidFill>
                <a:latin typeface="微软雅黑" panose="020B0503020204020204" pitchFamily="34" charset="-122"/>
                <a:ea typeface="微软雅黑" panose="020B0503020204020204" pitchFamily="34" charset="-122"/>
              </a:rPr>
              <a:t>图示说明：</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sta1</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sta2</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sta3</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sta4</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sta5</a:t>
            </a:r>
            <a:r>
              <a:rPr kumimoji="1" lang="zh-CN" altLang="en-US" sz="1200" b="1" dirty="0">
                <a:solidFill>
                  <a:srgbClr val="000000"/>
                </a:solidFill>
                <a:latin typeface="微软雅黑" panose="020B0503020204020204" pitchFamily="34" charset="-122"/>
                <a:ea typeface="微软雅黑" panose="020B0503020204020204" pitchFamily="34" charset="-122"/>
              </a:rPr>
              <a:t>隶属于</a:t>
            </a:r>
            <a:r>
              <a:rPr kumimoji="1" lang="en-US" altLang="zh-CN" sz="1200" b="1" dirty="0">
                <a:solidFill>
                  <a:srgbClr val="000000"/>
                </a:solidFill>
                <a:latin typeface="微软雅黑" panose="020B0503020204020204" pitchFamily="34" charset="-122"/>
                <a:ea typeface="微软雅黑" panose="020B0503020204020204" pitchFamily="34" charset="-122"/>
              </a:rPr>
              <a:t>AP1</a:t>
            </a: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sta6</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sta7</a:t>
            </a:r>
            <a:r>
              <a:rPr kumimoji="1" lang="zh-CN" altLang="en-US" sz="1200" b="1" dirty="0">
                <a:solidFill>
                  <a:srgbClr val="000000"/>
                </a:solidFill>
                <a:latin typeface="微软雅黑" panose="020B0503020204020204" pitchFamily="34" charset="-122"/>
                <a:ea typeface="微软雅黑" panose="020B0503020204020204" pitchFamily="34" charset="-122"/>
              </a:rPr>
              <a:t>隶属于</a:t>
            </a:r>
            <a:r>
              <a:rPr kumimoji="1" lang="en-US" altLang="zh-CN" sz="1200" b="1" dirty="0">
                <a:solidFill>
                  <a:srgbClr val="000000"/>
                </a:solidFill>
                <a:latin typeface="微软雅黑" panose="020B0503020204020204" pitchFamily="34" charset="-122"/>
                <a:ea typeface="微软雅黑" panose="020B0503020204020204" pitchFamily="34" charset="-122"/>
              </a:rPr>
              <a:t>AP2.</a:t>
            </a: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AP1</a:t>
            </a:r>
            <a:r>
              <a:rPr kumimoji="1" lang="zh-CN" altLang="en-US" sz="1200" b="1" dirty="0">
                <a:solidFill>
                  <a:srgbClr val="000000"/>
                </a:solidFill>
                <a:latin typeface="微软雅黑" panose="020B0503020204020204" pitchFamily="34" charset="-122"/>
                <a:ea typeface="微软雅黑" panose="020B0503020204020204" pitchFamily="34" charset="-122"/>
              </a:rPr>
              <a:t>已经掌握内部</a:t>
            </a:r>
            <a:r>
              <a:rPr kumimoji="1" lang="en-US" altLang="zh-CN" sz="1200" b="1" dirty="0" err="1">
                <a:solidFill>
                  <a:srgbClr val="000000"/>
                </a:solidFill>
                <a:latin typeface="微软雅黑" panose="020B0503020204020204" pitchFamily="34" charset="-122"/>
                <a:ea typeface="微软雅黑" panose="020B0503020204020204" pitchFamily="34" charset="-122"/>
              </a:rPr>
              <a:t>sta</a:t>
            </a:r>
            <a:r>
              <a:rPr kumimoji="1" lang="zh-CN" altLang="en-US" sz="1200" b="1" dirty="0">
                <a:solidFill>
                  <a:srgbClr val="000000"/>
                </a:solidFill>
                <a:latin typeface="微软雅黑" panose="020B0503020204020204" pitchFamily="34" charset="-122"/>
                <a:ea typeface="微软雅黑" panose="020B0503020204020204" pitchFamily="34" charset="-122"/>
              </a:rPr>
              <a:t>的业务类型和时间表。</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algn="l"/>
            <a:r>
              <a:rPr kumimoji="1" lang="en-US" altLang="zh-CN" sz="1200" b="1" dirty="0">
                <a:solidFill>
                  <a:srgbClr val="000000"/>
                </a:solidFill>
                <a:latin typeface="微软雅黑" panose="020B0503020204020204" pitchFamily="34" charset="-122"/>
                <a:ea typeface="微软雅黑" panose="020B0503020204020204" pitchFamily="34" charset="-122"/>
              </a:rPr>
              <a:t>AP2</a:t>
            </a:r>
            <a:r>
              <a:rPr kumimoji="1" lang="zh-CN" altLang="en-US" sz="1200" b="1" dirty="0">
                <a:solidFill>
                  <a:srgbClr val="000000"/>
                </a:solidFill>
                <a:latin typeface="微软雅黑" panose="020B0503020204020204" pitchFamily="34" charset="-122"/>
                <a:ea typeface="微软雅黑" panose="020B0503020204020204" pitchFamily="34" charset="-122"/>
              </a:rPr>
              <a:t>也已经掌握所属内部</a:t>
            </a:r>
            <a:r>
              <a:rPr kumimoji="1" lang="en-US" altLang="zh-CN" sz="1200" b="1" dirty="0" err="1">
                <a:solidFill>
                  <a:srgbClr val="000000"/>
                </a:solidFill>
                <a:latin typeface="微软雅黑" panose="020B0503020204020204" pitchFamily="34" charset="-122"/>
                <a:ea typeface="微软雅黑" panose="020B0503020204020204" pitchFamily="34" charset="-122"/>
              </a:rPr>
              <a:t>sta</a:t>
            </a:r>
            <a:r>
              <a:rPr kumimoji="1" lang="zh-CN" altLang="en-US" sz="1200" b="1" dirty="0">
                <a:solidFill>
                  <a:srgbClr val="000000"/>
                </a:solidFill>
                <a:latin typeface="微软雅黑" panose="020B0503020204020204" pitchFamily="34" charset="-122"/>
                <a:ea typeface="微软雅黑" panose="020B0503020204020204" pitchFamily="34" charset="-122"/>
              </a:rPr>
              <a:t>的业务类型和时间表</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algn="l"/>
            <a:r>
              <a:rPr kumimoji="1" lang="zh-CN" altLang="en-US" sz="1200" b="1" dirty="0">
                <a:solidFill>
                  <a:srgbClr val="000000"/>
                </a:solidFill>
                <a:latin typeface="微软雅黑" panose="020B0503020204020204" pitchFamily="34" charset="-122"/>
                <a:ea typeface="微软雅黑" panose="020B0503020204020204" pitchFamily="34" charset="-122"/>
              </a:rPr>
              <a:t>假设</a:t>
            </a:r>
            <a:r>
              <a:rPr kumimoji="1" lang="en-US" altLang="zh-CN" sz="1200" b="1" dirty="0">
                <a:solidFill>
                  <a:srgbClr val="000000"/>
                </a:solidFill>
                <a:latin typeface="微软雅黑" panose="020B0503020204020204" pitchFamily="34" charset="-122"/>
                <a:ea typeface="微软雅黑" panose="020B0503020204020204" pitchFamily="34" charset="-122"/>
              </a:rPr>
              <a:t>sta2</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sta3</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sta5</a:t>
            </a:r>
            <a:r>
              <a:rPr kumimoji="1" lang="zh-CN" altLang="en-US" sz="1200" b="1" dirty="0">
                <a:solidFill>
                  <a:srgbClr val="000000"/>
                </a:solidFill>
                <a:latin typeface="微软雅黑" panose="020B0503020204020204" pitchFamily="34" charset="-122"/>
                <a:ea typeface="微软雅黑" panose="020B0503020204020204" pitchFamily="34" charset="-122"/>
              </a:rPr>
              <a:t>是低时延业务，</a:t>
            </a:r>
            <a:r>
              <a:rPr kumimoji="1" lang="en-US" altLang="zh-CN" sz="1200" b="1" dirty="0">
                <a:solidFill>
                  <a:srgbClr val="000000"/>
                </a:solidFill>
                <a:latin typeface="微软雅黑" panose="020B0503020204020204" pitchFamily="34" charset="-122"/>
                <a:ea typeface="微软雅黑" panose="020B0503020204020204" pitchFamily="34" charset="-122"/>
              </a:rPr>
              <a:t>sta6</a:t>
            </a:r>
            <a:r>
              <a:rPr kumimoji="1" lang="zh-CN" altLang="en-US" sz="1200" b="1" dirty="0">
                <a:solidFill>
                  <a:srgbClr val="000000"/>
                </a:solidFill>
                <a:latin typeface="微软雅黑" panose="020B0503020204020204" pitchFamily="34" charset="-122"/>
                <a:ea typeface="微软雅黑" panose="020B0503020204020204" pitchFamily="34" charset="-122"/>
              </a:rPr>
              <a:t>、</a:t>
            </a:r>
            <a:r>
              <a:rPr kumimoji="1" lang="en-US" altLang="zh-CN" sz="1200" b="1" dirty="0">
                <a:solidFill>
                  <a:srgbClr val="000000"/>
                </a:solidFill>
                <a:latin typeface="微软雅黑" panose="020B0503020204020204" pitchFamily="34" charset="-122"/>
                <a:ea typeface="微软雅黑" panose="020B0503020204020204" pitchFamily="34" charset="-122"/>
              </a:rPr>
              <a:t>sta7</a:t>
            </a:r>
            <a:r>
              <a:rPr kumimoji="1" lang="zh-CN" altLang="en-US" sz="1200" b="1" dirty="0">
                <a:solidFill>
                  <a:srgbClr val="000000"/>
                </a:solidFill>
                <a:latin typeface="微软雅黑" panose="020B0503020204020204" pitchFamily="34" charset="-122"/>
                <a:ea typeface="微软雅黑" panose="020B0503020204020204" pitchFamily="34" charset="-122"/>
              </a:rPr>
              <a:t>也是低时延业务。</a:t>
            </a:r>
          </a:p>
        </p:txBody>
      </p:sp>
      <p:grpSp>
        <p:nvGrpSpPr>
          <p:cNvPr id="58" name="组合 57">
            <a:extLst>
              <a:ext uri="{FF2B5EF4-FFF2-40B4-BE49-F238E27FC236}">
                <a16:creationId xmlns:a16="http://schemas.microsoft.com/office/drawing/2014/main" id="{542CF0A8-0E02-4497-A6FA-5DFD4E110A80}"/>
              </a:ext>
            </a:extLst>
          </p:cNvPr>
          <p:cNvGrpSpPr/>
          <p:nvPr/>
        </p:nvGrpSpPr>
        <p:grpSpPr>
          <a:xfrm>
            <a:off x="4815797" y="1793630"/>
            <a:ext cx="6495080" cy="1614562"/>
            <a:chOff x="4647405" y="1126801"/>
            <a:chExt cx="6495080" cy="1614562"/>
          </a:xfrm>
        </p:grpSpPr>
        <p:cxnSp>
          <p:nvCxnSpPr>
            <p:cNvPr id="34" name="直接箭头连接符 33">
              <a:extLst>
                <a:ext uri="{FF2B5EF4-FFF2-40B4-BE49-F238E27FC236}">
                  <a16:creationId xmlns:a16="http://schemas.microsoft.com/office/drawing/2014/main" id="{73A8E263-60A7-4205-ACD1-B8BC3D04863F}"/>
                </a:ext>
              </a:extLst>
            </p:cNvPr>
            <p:cNvCxnSpPr>
              <a:cxnSpLocks/>
              <a:endCxn id="46" idx="1"/>
            </p:cNvCxnSpPr>
            <p:nvPr/>
          </p:nvCxnSpPr>
          <p:spPr>
            <a:xfrm flipV="1">
              <a:off x="5492663" y="1611123"/>
              <a:ext cx="5339854" cy="42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068030-7F83-4353-881F-885B3433612A}"/>
                </a:ext>
              </a:extLst>
            </p:cNvPr>
            <p:cNvCxnSpPr>
              <a:cxnSpLocks/>
            </p:cNvCxnSpPr>
            <p:nvPr/>
          </p:nvCxnSpPr>
          <p:spPr>
            <a:xfrm flipV="1">
              <a:off x="5492663" y="2595768"/>
              <a:ext cx="5357307" cy="7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FA9F0C80-916F-4205-88AA-FFABD9B30DED}"/>
                </a:ext>
              </a:extLst>
            </p:cNvPr>
            <p:cNvSpPr/>
            <p:nvPr/>
          </p:nvSpPr>
          <p:spPr>
            <a:xfrm>
              <a:off x="5689481" y="1126801"/>
              <a:ext cx="1127343" cy="523087"/>
            </a:xfrm>
            <a:prstGeom prst="rect">
              <a:avLst/>
            </a:prstGeom>
            <a:solidFill>
              <a:srgbClr val="D13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Sp1 </a:t>
              </a:r>
              <a:endParaRPr lang="zh-CN" altLang="en-US" dirty="0">
                <a:solidFill>
                  <a:schemeClr val="tx1"/>
                </a:solidFill>
              </a:endParaRPr>
            </a:p>
          </p:txBody>
        </p:sp>
        <p:sp>
          <p:nvSpPr>
            <p:cNvPr id="39" name="矩形 38">
              <a:extLst>
                <a:ext uri="{FF2B5EF4-FFF2-40B4-BE49-F238E27FC236}">
                  <a16:creationId xmlns:a16="http://schemas.microsoft.com/office/drawing/2014/main" id="{AAA3D0E1-2AC4-49DF-9C07-DB52401D1E35}"/>
                </a:ext>
              </a:extLst>
            </p:cNvPr>
            <p:cNvSpPr/>
            <p:nvPr/>
          </p:nvSpPr>
          <p:spPr>
            <a:xfrm>
              <a:off x="6928980" y="2072682"/>
              <a:ext cx="1127343" cy="523087"/>
            </a:xfrm>
            <a:prstGeom prst="rect">
              <a:avLst/>
            </a:prstGeom>
            <a:solidFill>
              <a:srgbClr val="A498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SP2 </a:t>
              </a:r>
              <a:endParaRPr lang="zh-CN" altLang="en-US" dirty="0">
                <a:solidFill>
                  <a:schemeClr val="tx1"/>
                </a:solidFill>
              </a:endParaRPr>
            </a:p>
          </p:txBody>
        </p:sp>
        <p:sp>
          <p:nvSpPr>
            <p:cNvPr id="40" name="矩形 39">
              <a:extLst>
                <a:ext uri="{FF2B5EF4-FFF2-40B4-BE49-F238E27FC236}">
                  <a16:creationId xmlns:a16="http://schemas.microsoft.com/office/drawing/2014/main" id="{6C2F2405-EC82-4820-A936-E46648C04E9A}"/>
                </a:ext>
              </a:extLst>
            </p:cNvPr>
            <p:cNvSpPr/>
            <p:nvPr/>
          </p:nvSpPr>
          <p:spPr>
            <a:xfrm>
              <a:off x="8205420" y="1130348"/>
              <a:ext cx="1127343" cy="523087"/>
            </a:xfrm>
            <a:prstGeom prst="rect">
              <a:avLst/>
            </a:prstGeom>
            <a:solidFill>
              <a:srgbClr val="D13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Sp1 </a:t>
              </a:r>
              <a:endParaRPr lang="zh-CN" altLang="en-US" dirty="0">
                <a:solidFill>
                  <a:schemeClr val="tx1"/>
                </a:solidFill>
              </a:endParaRPr>
            </a:p>
          </p:txBody>
        </p:sp>
        <p:sp>
          <p:nvSpPr>
            <p:cNvPr id="41" name="矩形 40">
              <a:extLst>
                <a:ext uri="{FF2B5EF4-FFF2-40B4-BE49-F238E27FC236}">
                  <a16:creationId xmlns:a16="http://schemas.microsoft.com/office/drawing/2014/main" id="{3CF34A5B-7BFA-4396-B2AA-F623A93D28A0}"/>
                </a:ext>
              </a:extLst>
            </p:cNvPr>
            <p:cNvSpPr/>
            <p:nvPr/>
          </p:nvSpPr>
          <p:spPr>
            <a:xfrm>
              <a:off x="9423746" y="2072681"/>
              <a:ext cx="1127343" cy="523087"/>
            </a:xfrm>
            <a:prstGeom prst="rect">
              <a:avLst/>
            </a:prstGeom>
            <a:solidFill>
              <a:srgbClr val="A498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SP2</a:t>
              </a:r>
              <a:endParaRPr lang="zh-CN" altLang="en-US" dirty="0">
                <a:solidFill>
                  <a:schemeClr val="tx1"/>
                </a:solidFill>
              </a:endParaRPr>
            </a:p>
          </p:txBody>
        </p:sp>
        <p:sp>
          <p:nvSpPr>
            <p:cNvPr id="42" name="文本框 41">
              <a:extLst>
                <a:ext uri="{FF2B5EF4-FFF2-40B4-BE49-F238E27FC236}">
                  <a16:creationId xmlns:a16="http://schemas.microsoft.com/office/drawing/2014/main" id="{C846C9FA-50A8-4F23-88AA-CEE3C71BE31E}"/>
                </a:ext>
              </a:extLst>
            </p:cNvPr>
            <p:cNvSpPr txBox="1"/>
            <p:nvPr/>
          </p:nvSpPr>
          <p:spPr>
            <a:xfrm>
              <a:off x="4647405" y="1873097"/>
              <a:ext cx="1003639" cy="276999"/>
            </a:xfrm>
            <a:prstGeom prst="rect">
              <a:avLst/>
            </a:prstGeom>
            <a:noFill/>
          </p:spPr>
          <p:txBody>
            <a:bodyPr wrap="square" lIns="0" tIns="0" rIns="0" bIns="0" rtlCol="0">
              <a:spAutoFit/>
            </a:bodyPr>
            <a:lstStyle/>
            <a:p>
              <a:pPr algn="l"/>
              <a:r>
                <a:rPr kumimoji="1" lang="en-US" altLang="zh-CN" b="1" dirty="0">
                  <a:solidFill>
                    <a:srgbClr val="000000"/>
                  </a:solidFill>
                  <a:latin typeface="微软雅黑" panose="020B0503020204020204" pitchFamily="34" charset="-122"/>
                  <a:ea typeface="微软雅黑" panose="020B0503020204020204" pitchFamily="34" charset="-122"/>
                </a:rPr>
                <a:t>SP</a:t>
              </a:r>
              <a:r>
                <a:rPr kumimoji="1" lang="zh-CN" altLang="en-US" b="1" dirty="0">
                  <a:solidFill>
                    <a:srgbClr val="000000"/>
                  </a:solidFill>
                  <a:latin typeface="微软雅黑" panose="020B0503020204020204" pitchFamily="34" charset="-122"/>
                  <a:ea typeface="微软雅黑" panose="020B0503020204020204" pitchFamily="34" charset="-122"/>
                </a:rPr>
                <a:t>避开</a:t>
              </a:r>
            </a:p>
          </p:txBody>
        </p:sp>
        <p:sp>
          <p:nvSpPr>
            <p:cNvPr id="46" name="文本框 45">
              <a:extLst>
                <a:ext uri="{FF2B5EF4-FFF2-40B4-BE49-F238E27FC236}">
                  <a16:creationId xmlns:a16="http://schemas.microsoft.com/office/drawing/2014/main" id="{089585CA-42BB-4612-AFE5-D332F0D0E61F}"/>
                </a:ext>
              </a:extLst>
            </p:cNvPr>
            <p:cNvSpPr txBox="1"/>
            <p:nvPr/>
          </p:nvSpPr>
          <p:spPr>
            <a:xfrm>
              <a:off x="10832517" y="1472623"/>
              <a:ext cx="261252"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ADD80EEC-9D1F-4ADD-94B2-6D670EC9C330}"/>
                </a:ext>
              </a:extLst>
            </p:cNvPr>
            <p:cNvSpPr txBox="1"/>
            <p:nvPr/>
          </p:nvSpPr>
          <p:spPr>
            <a:xfrm>
              <a:off x="10881233" y="2464364"/>
              <a:ext cx="261252"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grpSp>
      <p:grpSp>
        <p:nvGrpSpPr>
          <p:cNvPr id="57" name="组合 56">
            <a:extLst>
              <a:ext uri="{FF2B5EF4-FFF2-40B4-BE49-F238E27FC236}">
                <a16:creationId xmlns:a16="http://schemas.microsoft.com/office/drawing/2014/main" id="{3313E95E-88E2-4BE9-9EDF-A06E224CF837}"/>
              </a:ext>
            </a:extLst>
          </p:cNvPr>
          <p:cNvGrpSpPr/>
          <p:nvPr/>
        </p:nvGrpSpPr>
        <p:grpSpPr>
          <a:xfrm>
            <a:off x="4865571" y="3949120"/>
            <a:ext cx="6381504" cy="1449957"/>
            <a:chOff x="4451013" y="3284232"/>
            <a:chExt cx="6381504" cy="1449957"/>
          </a:xfrm>
        </p:grpSpPr>
        <p:sp>
          <p:nvSpPr>
            <p:cNvPr id="43" name="文本框 42">
              <a:extLst>
                <a:ext uri="{FF2B5EF4-FFF2-40B4-BE49-F238E27FC236}">
                  <a16:creationId xmlns:a16="http://schemas.microsoft.com/office/drawing/2014/main" id="{53EAFCC7-8F20-4592-BFEF-F8B5F3CEDD45}"/>
                </a:ext>
              </a:extLst>
            </p:cNvPr>
            <p:cNvSpPr txBox="1"/>
            <p:nvPr/>
          </p:nvSpPr>
          <p:spPr>
            <a:xfrm>
              <a:off x="4451013" y="4112863"/>
              <a:ext cx="1003639" cy="276999"/>
            </a:xfrm>
            <a:prstGeom prst="rect">
              <a:avLst/>
            </a:prstGeom>
            <a:noFill/>
          </p:spPr>
          <p:txBody>
            <a:bodyPr wrap="square" lIns="0" tIns="0" rIns="0" bIns="0" rtlCol="0">
              <a:spAutoFit/>
            </a:bodyPr>
            <a:lstStyle/>
            <a:p>
              <a:pPr algn="l"/>
              <a:r>
                <a:rPr kumimoji="1" lang="en-US" altLang="zh-CN" b="1" dirty="0">
                  <a:solidFill>
                    <a:srgbClr val="000000"/>
                  </a:solidFill>
                  <a:latin typeface="微软雅黑" panose="020B0503020204020204" pitchFamily="34" charset="-122"/>
                  <a:ea typeface="微软雅黑" panose="020B0503020204020204" pitchFamily="34" charset="-122"/>
                </a:rPr>
                <a:t>SP</a:t>
              </a:r>
              <a:r>
                <a:rPr kumimoji="1" lang="zh-CN" altLang="en-US" b="1" dirty="0">
                  <a:solidFill>
                    <a:srgbClr val="000000"/>
                  </a:solidFill>
                  <a:latin typeface="微软雅黑" panose="020B0503020204020204" pitchFamily="34" charset="-122"/>
                  <a:ea typeface="微软雅黑" panose="020B0503020204020204" pitchFamily="34" charset="-122"/>
                </a:rPr>
                <a:t>重叠</a:t>
              </a:r>
            </a:p>
          </p:txBody>
        </p:sp>
        <p:cxnSp>
          <p:nvCxnSpPr>
            <p:cNvPr id="49" name="直接箭头连接符 48">
              <a:extLst>
                <a:ext uri="{FF2B5EF4-FFF2-40B4-BE49-F238E27FC236}">
                  <a16:creationId xmlns:a16="http://schemas.microsoft.com/office/drawing/2014/main" id="{53D1CD1E-7542-4CC6-ABB5-37A0E5503CBC}"/>
                </a:ext>
              </a:extLst>
            </p:cNvPr>
            <p:cNvCxnSpPr>
              <a:cxnSpLocks/>
            </p:cNvCxnSpPr>
            <p:nvPr/>
          </p:nvCxnSpPr>
          <p:spPr>
            <a:xfrm>
              <a:off x="5492663" y="3828476"/>
              <a:ext cx="5339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EB8937A-D9FB-4FE1-893A-3BCF64476A8F}"/>
                </a:ext>
              </a:extLst>
            </p:cNvPr>
            <p:cNvCxnSpPr>
              <a:cxnSpLocks/>
            </p:cNvCxnSpPr>
            <p:nvPr/>
          </p:nvCxnSpPr>
          <p:spPr>
            <a:xfrm>
              <a:off x="5526766" y="4734189"/>
              <a:ext cx="52413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94C061B5-5793-4999-8CEB-4A0A4650CD13}"/>
                </a:ext>
              </a:extLst>
            </p:cNvPr>
            <p:cNvSpPr/>
            <p:nvPr/>
          </p:nvSpPr>
          <p:spPr>
            <a:xfrm>
              <a:off x="7300151" y="3284232"/>
              <a:ext cx="1127343" cy="523087"/>
            </a:xfrm>
            <a:prstGeom prst="rect">
              <a:avLst/>
            </a:prstGeom>
            <a:solidFill>
              <a:srgbClr val="D13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Sp1 </a:t>
              </a:r>
              <a:endParaRPr lang="zh-CN" altLang="en-US" dirty="0">
                <a:solidFill>
                  <a:schemeClr val="tx1"/>
                </a:solidFill>
              </a:endParaRPr>
            </a:p>
          </p:txBody>
        </p:sp>
        <p:sp>
          <p:nvSpPr>
            <p:cNvPr id="53" name="矩形 52">
              <a:extLst>
                <a:ext uri="{FF2B5EF4-FFF2-40B4-BE49-F238E27FC236}">
                  <a16:creationId xmlns:a16="http://schemas.microsoft.com/office/drawing/2014/main" id="{ED2FE155-4FD9-4119-8EA6-B5B49D33A0D2}"/>
                </a:ext>
              </a:extLst>
            </p:cNvPr>
            <p:cNvSpPr/>
            <p:nvPr/>
          </p:nvSpPr>
          <p:spPr>
            <a:xfrm>
              <a:off x="7300151" y="4182848"/>
              <a:ext cx="1127343" cy="523087"/>
            </a:xfrm>
            <a:prstGeom prst="rect">
              <a:avLst/>
            </a:prstGeom>
            <a:solidFill>
              <a:srgbClr val="A498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SP2 </a:t>
              </a:r>
              <a:endParaRPr lang="zh-CN" altLang="en-US" dirty="0">
                <a:solidFill>
                  <a:schemeClr val="tx1"/>
                </a:solidFill>
              </a:endParaRPr>
            </a:p>
          </p:txBody>
        </p:sp>
      </p:grpSp>
      <p:sp>
        <p:nvSpPr>
          <p:cNvPr id="55" name="文本框 54">
            <a:extLst>
              <a:ext uri="{FF2B5EF4-FFF2-40B4-BE49-F238E27FC236}">
                <a16:creationId xmlns:a16="http://schemas.microsoft.com/office/drawing/2014/main" id="{30A0745E-6938-48FF-973A-F3D2CF222988}"/>
              </a:ext>
            </a:extLst>
          </p:cNvPr>
          <p:cNvSpPr txBox="1"/>
          <p:nvPr/>
        </p:nvSpPr>
        <p:spPr>
          <a:xfrm>
            <a:off x="11259024" y="4311300"/>
            <a:ext cx="261252"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FEDFB4EA-8FD7-46C8-BE8A-F7B631788387}"/>
              </a:ext>
            </a:extLst>
          </p:cNvPr>
          <p:cNvSpPr txBox="1"/>
          <p:nvPr/>
        </p:nvSpPr>
        <p:spPr>
          <a:xfrm>
            <a:off x="11259024" y="5232323"/>
            <a:ext cx="261252"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1C4AF0CC-96F9-4219-B3EC-B78DBA5AC8C7}"/>
              </a:ext>
            </a:extLst>
          </p:cNvPr>
          <p:cNvSpPr txBox="1"/>
          <p:nvPr/>
        </p:nvSpPr>
        <p:spPr>
          <a:xfrm>
            <a:off x="4815797" y="1125940"/>
            <a:ext cx="4403266" cy="276999"/>
          </a:xfrm>
          <a:prstGeom prst="rect">
            <a:avLst/>
          </a:prstGeom>
          <a:noFill/>
        </p:spPr>
        <p:txBody>
          <a:bodyPr wrap="square" lIns="0" tIns="0" rIns="0" bIns="0" rtlCol="0">
            <a:spAutoFit/>
          </a:bodyPr>
          <a:lstStyle/>
          <a:p>
            <a:pPr algn="l"/>
            <a:r>
              <a:rPr kumimoji="1" lang="zh-CN" altLang="en-US" b="1" dirty="0">
                <a:solidFill>
                  <a:srgbClr val="000000"/>
                </a:solidFill>
                <a:latin typeface="微软雅黑" panose="020B0503020204020204" pitchFamily="34" charset="-122"/>
                <a:ea typeface="微软雅黑" panose="020B0503020204020204" pitchFamily="34" charset="-122"/>
              </a:rPr>
              <a:t>大尺度上服务器安排策略：</a:t>
            </a:r>
            <a:r>
              <a:rPr kumimoji="1" lang="en-US" altLang="zh-CN" b="1" dirty="0">
                <a:solidFill>
                  <a:srgbClr val="000000"/>
                </a:solidFill>
                <a:latin typeface="微软雅黑" panose="020B0503020204020204" pitchFamily="34" charset="-122"/>
                <a:ea typeface="微软雅黑" panose="020B0503020204020204" pitchFamily="34" charset="-122"/>
              </a:rPr>
              <a:t>C-R-TWT</a:t>
            </a:r>
            <a:endParaRPr kumimoji="1" lang="zh-CN" altLang="en-US" b="1" dirty="0">
              <a:solidFill>
                <a:srgbClr val="0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9EC6B9CC-D4DC-4A7F-92E3-633F413E3AC7}"/>
              </a:ext>
            </a:extLst>
          </p:cNvPr>
          <p:cNvSpPr txBox="1"/>
          <p:nvPr/>
        </p:nvSpPr>
        <p:spPr>
          <a:xfrm>
            <a:off x="5124734" y="2100835"/>
            <a:ext cx="536321" cy="246221"/>
          </a:xfrm>
          <a:prstGeom prst="rect">
            <a:avLst/>
          </a:prstGeom>
          <a:noFill/>
        </p:spPr>
        <p:txBody>
          <a:bodyPr wrap="square" lIns="0" tIns="0" rIns="0" bIns="0" rtlCol="0">
            <a:spAutoFit/>
          </a:bodyPr>
          <a:lstStyle/>
          <a:p>
            <a:r>
              <a:rPr kumimoji="1" lang="en-US" altLang="zh-CN" sz="1600" b="1" dirty="0">
                <a:solidFill>
                  <a:srgbClr val="000000"/>
                </a:solidFill>
                <a:latin typeface="微软雅黑" panose="020B0503020204020204" pitchFamily="34" charset="-122"/>
                <a:ea typeface="微软雅黑" panose="020B0503020204020204" pitchFamily="34" charset="-122"/>
              </a:rPr>
              <a:t>AP</a:t>
            </a:r>
            <a:r>
              <a:rPr kumimoji="1" lang="zh-CN" altLang="en-US" sz="1600" b="1" dirty="0">
                <a:solidFill>
                  <a:srgbClr val="000000"/>
                </a:solidFill>
                <a:latin typeface="微软雅黑" panose="020B0503020204020204" pitchFamily="34" charset="-122"/>
                <a:ea typeface="微软雅黑" panose="020B0503020204020204" pitchFamily="34" charset="-122"/>
              </a:rPr>
              <a:t>１</a:t>
            </a:r>
          </a:p>
        </p:txBody>
      </p:sp>
      <p:sp>
        <p:nvSpPr>
          <p:cNvPr id="61" name="文本框 60">
            <a:extLst>
              <a:ext uri="{FF2B5EF4-FFF2-40B4-BE49-F238E27FC236}">
                <a16:creationId xmlns:a16="http://schemas.microsoft.com/office/drawing/2014/main" id="{9CD9341D-E85B-426B-A7D7-2E04343CAFAA}"/>
              </a:ext>
            </a:extLst>
          </p:cNvPr>
          <p:cNvSpPr txBox="1"/>
          <p:nvPr/>
        </p:nvSpPr>
        <p:spPr>
          <a:xfrm>
            <a:off x="5122572" y="3039684"/>
            <a:ext cx="589798" cy="246221"/>
          </a:xfrm>
          <a:prstGeom prst="rect">
            <a:avLst/>
          </a:prstGeom>
          <a:noFill/>
        </p:spPr>
        <p:txBody>
          <a:bodyPr wrap="square" lIns="0" tIns="0" rIns="0" bIns="0" rtlCol="0">
            <a:spAutoFit/>
          </a:bodyPr>
          <a:lstStyle/>
          <a:p>
            <a:r>
              <a:rPr kumimoji="1" lang="en-US" altLang="zh-CN" sz="1600" b="1" dirty="0">
                <a:solidFill>
                  <a:srgbClr val="000000"/>
                </a:solidFill>
                <a:latin typeface="微软雅黑" panose="020B0503020204020204" pitchFamily="34" charset="-122"/>
                <a:ea typeface="微软雅黑" panose="020B0503020204020204" pitchFamily="34" charset="-122"/>
              </a:rPr>
              <a:t>AP</a:t>
            </a:r>
            <a:r>
              <a:rPr kumimoji="1" lang="zh-CN" altLang="en-US" sz="1600" b="1" dirty="0">
                <a:solidFill>
                  <a:srgbClr val="000000"/>
                </a:solidFill>
                <a:latin typeface="微软雅黑" panose="020B0503020204020204" pitchFamily="34" charset="-122"/>
                <a:ea typeface="微软雅黑" panose="020B0503020204020204" pitchFamily="34" charset="-122"/>
              </a:rPr>
              <a:t>２</a:t>
            </a:r>
          </a:p>
        </p:txBody>
      </p:sp>
      <p:sp>
        <p:nvSpPr>
          <p:cNvPr id="62" name="文本框 61">
            <a:extLst>
              <a:ext uri="{FF2B5EF4-FFF2-40B4-BE49-F238E27FC236}">
                <a16:creationId xmlns:a16="http://schemas.microsoft.com/office/drawing/2014/main" id="{365DAB29-72E2-45A5-BC24-EFA16405AE41}"/>
              </a:ext>
            </a:extLst>
          </p:cNvPr>
          <p:cNvSpPr txBox="1"/>
          <p:nvPr/>
        </p:nvSpPr>
        <p:spPr>
          <a:xfrm>
            <a:off x="5351526" y="5246731"/>
            <a:ext cx="589798" cy="246221"/>
          </a:xfrm>
          <a:prstGeom prst="rect">
            <a:avLst/>
          </a:prstGeom>
          <a:noFill/>
        </p:spPr>
        <p:txBody>
          <a:bodyPr wrap="square" lIns="0" tIns="0" rIns="0" bIns="0" rtlCol="0">
            <a:spAutoFit/>
          </a:bodyPr>
          <a:lstStyle/>
          <a:p>
            <a:r>
              <a:rPr kumimoji="1" lang="en-US" altLang="zh-CN" sz="1600" b="1" dirty="0">
                <a:solidFill>
                  <a:srgbClr val="000000"/>
                </a:solidFill>
                <a:latin typeface="微软雅黑" panose="020B0503020204020204" pitchFamily="34" charset="-122"/>
                <a:ea typeface="微软雅黑" panose="020B0503020204020204" pitchFamily="34" charset="-122"/>
              </a:rPr>
              <a:t>AP</a:t>
            </a:r>
            <a:r>
              <a:rPr kumimoji="1" lang="zh-CN" altLang="en-US" sz="1600" b="1" dirty="0">
                <a:solidFill>
                  <a:srgbClr val="000000"/>
                </a:solidFill>
                <a:latin typeface="微软雅黑" panose="020B0503020204020204" pitchFamily="34" charset="-122"/>
                <a:ea typeface="微软雅黑" panose="020B0503020204020204" pitchFamily="34" charset="-122"/>
              </a:rPr>
              <a:t>２</a:t>
            </a:r>
          </a:p>
        </p:txBody>
      </p:sp>
      <p:sp>
        <p:nvSpPr>
          <p:cNvPr id="63" name="文本框 62">
            <a:extLst>
              <a:ext uri="{FF2B5EF4-FFF2-40B4-BE49-F238E27FC236}">
                <a16:creationId xmlns:a16="http://schemas.microsoft.com/office/drawing/2014/main" id="{32EF1313-7D4B-4672-8EA7-D7D56DC8219E}"/>
              </a:ext>
            </a:extLst>
          </p:cNvPr>
          <p:cNvSpPr txBox="1"/>
          <p:nvPr/>
        </p:nvSpPr>
        <p:spPr>
          <a:xfrm>
            <a:off x="5279367" y="4370253"/>
            <a:ext cx="536321" cy="246221"/>
          </a:xfrm>
          <a:prstGeom prst="rect">
            <a:avLst/>
          </a:prstGeom>
          <a:noFill/>
        </p:spPr>
        <p:txBody>
          <a:bodyPr wrap="square" lIns="0" tIns="0" rIns="0" bIns="0" rtlCol="0">
            <a:spAutoFit/>
          </a:bodyPr>
          <a:lstStyle/>
          <a:p>
            <a:r>
              <a:rPr kumimoji="1" lang="en-US" altLang="zh-CN" sz="1600" b="1" dirty="0">
                <a:solidFill>
                  <a:srgbClr val="000000"/>
                </a:solidFill>
                <a:latin typeface="微软雅黑" panose="020B0503020204020204" pitchFamily="34" charset="-122"/>
                <a:ea typeface="微软雅黑" panose="020B0503020204020204" pitchFamily="34" charset="-122"/>
              </a:rPr>
              <a:t>AP</a:t>
            </a:r>
            <a:r>
              <a:rPr kumimoji="1" lang="zh-CN" altLang="en-US" sz="1600" b="1" dirty="0">
                <a:solidFill>
                  <a:srgbClr val="000000"/>
                </a:solidFill>
                <a:latin typeface="微软雅黑" panose="020B0503020204020204" pitchFamily="34" charset="-122"/>
                <a:ea typeface="微软雅黑" panose="020B0503020204020204" pitchFamily="34" charset="-122"/>
              </a:rPr>
              <a:t>１</a:t>
            </a:r>
          </a:p>
        </p:txBody>
      </p:sp>
    </p:spTree>
    <p:extLst>
      <p:ext uri="{BB962C8B-B14F-4D97-AF65-F5344CB8AC3E}">
        <p14:creationId xmlns:p14="http://schemas.microsoft.com/office/powerpoint/2010/main" val="3758639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456290-47E1-48B5-AA13-BFBA614A7EE2}"/>
              </a:ext>
            </a:extLst>
          </p:cNvPr>
          <p:cNvSpPr/>
          <p:nvPr/>
        </p:nvSpPr>
        <p:spPr>
          <a:xfrm>
            <a:off x="268467" y="187987"/>
            <a:ext cx="9528571"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1</a:t>
            </a:r>
            <a:r>
              <a:rPr lang="zh-CN" altLang="en-US" sz="2799" b="1" kern="0" dirty="0">
                <a:solidFill>
                  <a:srgbClr val="990000"/>
                </a:solidFill>
                <a:latin typeface="微软雅黑" panose="020B0503020204020204" pitchFamily="34" charset="-122"/>
                <a:ea typeface="微软雅黑" panose="020B0503020204020204" pitchFamily="34" charset="-122"/>
              </a:rPr>
              <a:t>：根据业务分类和网络拓扑下的自适应多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合作方式</a:t>
            </a:r>
          </a:p>
        </p:txBody>
      </p:sp>
      <p:sp>
        <p:nvSpPr>
          <p:cNvPr id="27" name="矩形 26">
            <a:extLst>
              <a:ext uri="{FF2B5EF4-FFF2-40B4-BE49-F238E27FC236}">
                <a16:creationId xmlns:a16="http://schemas.microsoft.com/office/drawing/2014/main" id="{225DA49D-5AAB-46D3-BB25-679A12D14F68}"/>
              </a:ext>
            </a:extLst>
          </p:cNvPr>
          <p:cNvSpPr/>
          <p:nvPr/>
        </p:nvSpPr>
        <p:spPr>
          <a:xfrm>
            <a:off x="504967" y="1426191"/>
            <a:ext cx="2559259" cy="147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矩形: 圆角 27">
            <a:extLst>
              <a:ext uri="{FF2B5EF4-FFF2-40B4-BE49-F238E27FC236}">
                <a16:creationId xmlns:a16="http://schemas.microsoft.com/office/drawing/2014/main" id="{F84B737E-6ED5-4FA2-B417-D380309FAB29}"/>
              </a:ext>
            </a:extLst>
          </p:cNvPr>
          <p:cNvSpPr/>
          <p:nvPr/>
        </p:nvSpPr>
        <p:spPr>
          <a:xfrm>
            <a:off x="2272656" y="1242692"/>
            <a:ext cx="1583140" cy="78400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kern="0" dirty="0">
                <a:solidFill>
                  <a:srgbClr val="990000"/>
                </a:solidFill>
                <a:latin typeface="微软雅黑" panose="020B0503020204020204" pitchFamily="34" charset="-122"/>
                <a:ea typeface="微软雅黑" panose="020B0503020204020204" pitchFamily="34" charset="-122"/>
              </a:rPr>
              <a:t>干扰评估模块</a:t>
            </a:r>
          </a:p>
        </p:txBody>
      </p:sp>
      <p:cxnSp>
        <p:nvCxnSpPr>
          <p:cNvPr id="30" name="直接箭头连接符 29">
            <a:extLst>
              <a:ext uri="{FF2B5EF4-FFF2-40B4-BE49-F238E27FC236}">
                <a16:creationId xmlns:a16="http://schemas.microsoft.com/office/drawing/2014/main" id="{AC07B1B0-FC43-45A4-ABB4-522605FB388F}"/>
              </a:ext>
            </a:extLst>
          </p:cNvPr>
          <p:cNvCxnSpPr>
            <a:cxnSpLocks/>
          </p:cNvCxnSpPr>
          <p:nvPr/>
        </p:nvCxnSpPr>
        <p:spPr>
          <a:xfrm flipH="1">
            <a:off x="1723182" y="2118442"/>
            <a:ext cx="832666" cy="6885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23147A0-1E59-4BB9-9CA8-F4F63FD6102E}"/>
              </a:ext>
            </a:extLst>
          </p:cNvPr>
          <p:cNvCxnSpPr>
            <a:cxnSpLocks/>
          </p:cNvCxnSpPr>
          <p:nvPr/>
        </p:nvCxnSpPr>
        <p:spPr>
          <a:xfrm>
            <a:off x="3660897" y="2118442"/>
            <a:ext cx="897455" cy="7104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34FEFB48-5F68-47E6-8C29-8A26AF98BA29}"/>
              </a:ext>
            </a:extLst>
          </p:cNvPr>
          <p:cNvSpPr txBox="1"/>
          <p:nvPr/>
        </p:nvSpPr>
        <p:spPr>
          <a:xfrm>
            <a:off x="1214804" y="2185736"/>
            <a:ext cx="1010238" cy="276999"/>
          </a:xfrm>
          <a:prstGeom prst="rect">
            <a:avLst/>
          </a:prstGeom>
          <a:noFill/>
        </p:spPr>
        <p:txBody>
          <a:bodyPr wrap="square" lIns="0" tIns="0" rIns="0" bIns="0" rtlCol="0">
            <a:spAutoFit/>
          </a:bodyPr>
          <a:lstStyle/>
          <a:p>
            <a:pPr algn="l"/>
            <a:r>
              <a:rPr kumimoji="1" lang="zh-CN" altLang="en-US" b="1" dirty="0">
                <a:solidFill>
                  <a:srgbClr val="000000"/>
                </a:solidFill>
                <a:latin typeface="微软雅黑" panose="020B0503020204020204" pitchFamily="34" charset="-122"/>
                <a:ea typeface="微软雅黑" panose="020B0503020204020204" pitchFamily="34" charset="-122"/>
              </a:rPr>
              <a:t>干扰较大</a:t>
            </a:r>
          </a:p>
        </p:txBody>
      </p:sp>
      <p:sp>
        <p:nvSpPr>
          <p:cNvPr id="60" name="文本框 59">
            <a:extLst>
              <a:ext uri="{FF2B5EF4-FFF2-40B4-BE49-F238E27FC236}">
                <a16:creationId xmlns:a16="http://schemas.microsoft.com/office/drawing/2014/main" id="{8A9D303D-CF38-4A99-80E3-DD9E839C8660}"/>
              </a:ext>
            </a:extLst>
          </p:cNvPr>
          <p:cNvSpPr txBox="1"/>
          <p:nvPr/>
        </p:nvSpPr>
        <p:spPr>
          <a:xfrm>
            <a:off x="4053362" y="2185736"/>
            <a:ext cx="1010238" cy="276999"/>
          </a:xfrm>
          <a:prstGeom prst="rect">
            <a:avLst/>
          </a:prstGeom>
          <a:noFill/>
        </p:spPr>
        <p:txBody>
          <a:bodyPr wrap="square" lIns="0" tIns="0" rIns="0" bIns="0" rtlCol="0">
            <a:spAutoFit/>
          </a:bodyPr>
          <a:lstStyle/>
          <a:p>
            <a:pPr algn="l"/>
            <a:r>
              <a:rPr kumimoji="1" lang="zh-CN" altLang="en-US" b="1" dirty="0">
                <a:solidFill>
                  <a:srgbClr val="000000"/>
                </a:solidFill>
                <a:latin typeface="微软雅黑" panose="020B0503020204020204" pitchFamily="34" charset="-122"/>
                <a:ea typeface="微软雅黑" panose="020B0503020204020204" pitchFamily="34" charset="-122"/>
              </a:rPr>
              <a:t>干扰较小</a:t>
            </a:r>
          </a:p>
        </p:txBody>
      </p:sp>
      <p:sp>
        <p:nvSpPr>
          <p:cNvPr id="61" name="矩形: 圆角 60">
            <a:extLst>
              <a:ext uri="{FF2B5EF4-FFF2-40B4-BE49-F238E27FC236}">
                <a16:creationId xmlns:a16="http://schemas.microsoft.com/office/drawing/2014/main" id="{179931F9-3D24-4D11-BB7E-9D3803F09590}"/>
              </a:ext>
            </a:extLst>
          </p:cNvPr>
          <p:cNvSpPr/>
          <p:nvPr/>
        </p:nvSpPr>
        <p:spPr>
          <a:xfrm>
            <a:off x="443552" y="2828909"/>
            <a:ext cx="1931158" cy="67037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solidFill>
                  <a:schemeClr val="tx1"/>
                </a:solidFill>
              </a:rPr>
              <a:t>SP </a:t>
            </a:r>
            <a:r>
              <a:rPr lang="zh-CN" altLang="en-US" b="1" dirty="0">
                <a:solidFill>
                  <a:schemeClr val="tx1"/>
                </a:solidFill>
              </a:rPr>
              <a:t>避开</a:t>
            </a:r>
          </a:p>
        </p:txBody>
      </p:sp>
      <p:sp>
        <p:nvSpPr>
          <p:cNvPr id="62" name="矩形: 圆角 61">
            <a:extLst>
              <a:ext uri="{FF2B5EF4-FFF2-40B4-BE49-F238E27FC236}">
                <a16:creationId xmlns:a16="http://schemas.microsoft.com/office/drawing/2014/main" id="{1498920F-DF7E-424F-9974-2E2C71F1D873}"/>
              </a:ext>
            </a:extLst>
          </p:cNvPr>
          <p:cNvSpPr/>
          <p:nvPr/>
        </p:nvSpPr>
        <p:spPr>
          <a:xfrm>
            <a:off x="3660897" y="2876949"/>
            <a:ext cx="1931158" cy="62233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000" b="1" dirty="0">
                <a:solidFill>
                  <a:schemeClr val="tx1"/>
                </a:solidFill>
              </a:rPr>
              <a:t>SP</a:t>
            </a:r>
            <a:r>
              <a:rPr lang="zh-CN" altLang="en-US" sz="2000" b="1" dirty="0">
                <a:solidFill>
                  <a:schemeClr val="tx1"/>
                </a:solidFill>
              </a:rPr>
              <a:t>重叠</a:t>
            </a:r>
          </a:p>
        </p:txBody>
      </p:sp>
      <p:cxnSp>
        <p:nvCxnSpPr>
          <p:cNvPr id="67" name="直接箭头连接符 66">
            <a:extLst>
              <a:ext uri="{FF2B5EF4-FFF2-40B4-BE49-F238E27FC236}">
                <a16:creationId xmlns:a16="http://schemas.microsoft.com/office/drawing/2014/main" id="{06B1916E-865A-487C-8C8A-7AFB0A3ECB61}"/>
              </a:ext>
            </a:extLst>
          </p:cNvPr>
          <p:cNvCxnSpPr/>
          <p:nvPr/>
        </p:nvCxnSpPr>
        <p:spPr>
          <a:xfrm>
            <a:off x="1378424" y="3499280"/>
            <a:ext cx="0" cy="402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矩形: 圆角 67">
            <a:extLst>
              <a:ext uri="{FF2B5EF4-FFF2-40B4-BE49-F238E27FC236}">
                <a16:creationId xmlns:a16="http://schemas.microsoft.com/office/drawing/2014/main" id="{E2BD34C8-4AF6-4D26-8DC0-ACFBC16AEDD4}"/>
              </a:ext>
            </a:extLst>
          </p:cNvPr>
          <p:cNvSpPr/>
          <p:nvPr/>
        </p:nvSpPr>
        <p:spPr>
          <a:xfrm>
            <a:off x="412845" y="3917989"/>
            <a:ext cx="1931158" cy="207337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tx1"/>
                </a:solidFill>
              </a:rPr>
              <a:t>不同</a:t>
            </a:r>
            <a:r>
              <a:rPr lang="en-US" altLang="zh-CN" b="1" dirty="0">
                <a:solidFill>
                  <a:schemeClr val="tx1"/>
                </a:solidFill>
              </a:rPr>
              <a:t>BSS</a:t>
            </a:r>
            <a:r>
              <a:rPr lang="zh-CN" altLang="en-US" b="1" dirty="0">
                <a:solidFill>
                  <a:schemeClr val="tx1"/>
                </a:solidFill>
              </a:rPr>
              <a:t>之间很显然不公平，且无法保证另一个</a:t>
            </a:r>
            <a:r>
              <a:rPr lang="en-US" altLang="zh-CN" b="1" dirty="0">
                <a:solidFill>
                  <a:schemeClr val="tx1"/>
                </a:solidFill>
              </a:rPr>
              <a:t>BSS</a:t>
            </a:r>
            <a:r>
              <a:rPr lang="zh-CN" altLang="en-US" b="1" dirty="0">
                <a:solidFill>
                  <a:schemeClr val="tx1"/>
                </a:solidFill>
              </a:rPr>
              <a:t>中的低时延业务。</a:t>
            </a:r>
          </a:p>
        </p:txBody>
      </p:sp>
      <p:sp>
        <p:nvSpPr>
          <p:cNvPr id="69" name="矩形 68">
            <a:extLst>
              <a:ext uri="{FF2B5EF4-FFF2-40B4-BE49-F238E27FC236}">
                <a16:creationId xmlns:a16="http://schemas.microsoft.com/office/drawing/2014/main" id="{0182AEC1-5CC3-40AA-88C2-B08CF4471E82}"/>
              </a:ext>
            </a:extLst>
          </p:cNvPr>
          <p:cNvSpPr/>
          <p:nvPr/>
        </p:nvSpPr>
        <p:spPr>
          <a:xfrm>
            <a:off x="1562669" y="3566574"/>
            <a:ext cx="1132761" cy="335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文本框 69">
            <a:extLst>
              <a:ext uri="{FF2B5EF4-FFF2-40B4-BE49-F238E27FC236}">
                <a16:creationId xmlns:a16="http://schemas.microsoft.com/office/drawing/2014/main" id="{95F74F7F-FCB7-4364-B744-40033D878DBD}"/>
              </a:ext>
            </a:extLst>
          </p:cNvPr>
          <p:cNvSpPr txBox="1"/>
          <p:nvPr/>
        </p:nvSpPr>
        <p:spPr>
          <a:xfrm>
            <a:off x="1486646" y="3592862"/>
            <a:ext cx="1069202" cy="215444"/>
          </a:xfrm>
          <a:prstGeom prst="rect">
            <a:avLst/>
          </a:prstGeom>
          <a:noFill/>
        </p:spPr>
        <p:txBody>
          <a:bodyPr wrap="square" lIns="0" tIns="0" rIns="0" bIns="0" rtlCol="0">
            <a:spAutoFit/>
          </a:bodyPr>
          <a:lstStyle/>
          <a:p>
            <a:pPr algn="l"/>
            <a:r>
              <a:rPr kumimoji="1" lang="zh-CN" altLang="en-US" sz="1400" b="1" dirty="0">
                <a:solidFill>
                  <a:srgbClr val="000000"/>
                </a:solidFill>
                <a:latin typeface="微软雅黑" panose="020B0503020204020204" pitchFamily="34" charset="-122"/>
                <a:ea typeface="微软雅黑" panose="020B0503020204020204" pitchFamily="34" charset="-122"/>
              </a:rPr>
              <a:t>存在的问题</a:t>
            </a:r>
          </a:p>
        </p:txBody>
      </p:sp>
      <p:cxnSp>
        <p:nvCxnSpPr>
          <p:cNvPr id="71" name="直接箭头连接符 70">
            <a:extLst>
              <a:ext uri="{FF2B5EF4-FFF2-40B4-BE49-F238E27FC236}">
                <a16:creationId xmlns:a16="http://schemas.microsoft.com/office/drawing/2014/main" id="{2A58450D-13BF-422D-9FEC-12BE33158398}"/>
              </a:ext>
            </a:extLst>
          </p:cNvPr>
          <p:cNvCxnSpPr/>
          <p:nvPr/>
        </p:nvCxnSpPr>
        <p:spPr>
          <a:xfrm>
            <a:off x="4683457" y="3499280"/>
            <a:ext cx="0" cy="402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C5993DD4-7A2C-49AE-84DD-A969FBD88327}"/>
              </a:ext>
            </a:extLst>
          </p:cNvPr>
          <p:cNvSpPr txBox="1"/>
          <p:nvPr/>
        </p:nvSpPr>
        <p:spPr>
          <a:xfrm>
            <a:off x="4791678" y="3566574"/>
            <a:ext cx="1069202" cy="215444"/>
          </a:xfrm>
          <a:prstGeom prst="rect">
            <a:avLst/>
          </a:prstGeom>
          <a:noFill/>
        </p:spPr>
        <p:txBody>
          <a:bodyPr wrap="square" lIns="0" tIns="0" rIns="0" bIns="0" rtlCol="0">
            <a:spAutoFit/>
          </a:bodyPr>
          <a:lstStyle/>
          <a:p>
            <a:pPr algn="l"/>
            <a:r>
              <a:rPr kumimoji="1" lang="zh-CN" altLang="en-US" sz="1400" b="1" dirty="0">
                <a:solidFill>
                  <a:srgbClr val="000000"/>
                </a:solidFill>
                <a:latin typeface="微软雅黑" panose="020B0503020204020204" pitchFamily="34" charset="-122"/>
                <a:ea typeface="微软雅黑" panose="020B0503020204020204" pitchFamily="34" charset="-122"/>
              </a:rPr>
              <a:t>存在的问题</a:t>
            </a:r>
          </a:p>
        </p:txBody>
      </p:sp>
      <p:sp>
        <p:nvSpPr>
          <p:cNvPr id="73" name="矩形: 圆角 72">
            <a:extLst>
              <a:ext uri="{FF2B5EF4-FFF2-40B4-BE49-F238E27FC236}">
                <a16:creationId xmlns:a16="http://schemas.microsoft.com/office/drawing/2014/main" id="{2137ED26-85BB-4187-A46A-80F05E60FB30}"/>
              </a:ext>
            </a:extLst>
          </p:cNvPr>
          <p:cNvSpPr/>
          <p:nvPr/>
        </p:nvSpPr>
        <p:spPr>
          <a:xfrm>
            <a:off x="3660897" y="3901889"/>
            <a:ext cx="1931158" cy="207337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tx1"/>
                </a:solidFill>
              </a:rPr>
              <a:t>需要进行功率调整，客观条件较为苛刻，相对来说复杂一些。</a:t>
            </a:r>
          </a:p>
        </p:txBody>
      </p:sp>
      <p:cxnSp>
        <p:nvCxnSpPr>
          <p:cNvPr id="75" name="直接连接符 74">
            <a:extLst>
              <a:ext uri="{FF2B5EF4-FFF2-40B4-BE49-F238E27FC236}">
                <a16:creationId xmlns:a16="http://schemas.microsoft.com/office/drawing/2014/main" id="{D1AA2D42-C59E-46C4-B089-954B9A388728}"/>
              </a:ext>
            </a:extLst>
          </p:cNvPr>
          <p:cNvCxnSpPr>
            <a:cxnSpLocks/>
          </p:cNvCxnSpPr>
          <p:nvPr/>
        </p:nvCxnSpPr>
        <p:spPr>
          <a:xfrm>
            <a:off x="5998191" y="1194179"/>
            <a:ext cx="0" cy="52612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7" name="矩形: 圆角 76">
            <a:extLst>
              <a:ext uri="{FF2B5EF4-FFF2-40B4-BE49-F238E27FC236}">
                <a16:creationId xmlns:a16="http://schemas.microsoft.com/office/drawing/2014/main" id="{3E651057-A634-493B-BE80-6BDF2281DA09}"/>
              </a:ext>
            </a:extLst>
          </p:cNvPr>
          <p:cNvSpPr/>
          <p:nvPr/>
        </p:nvSpPr>
        <p:spPr>
          <a:xfrm>
            <a:off x="6250675" y="1194180"/>
            <a:ext cx="5704748" cy="382136"/>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dirty="0">
                <a:solidFill>
                  <a:schemeClr val="tx1"/>
                </a:solidFill>
              </a:rPr>
              <a:t>无论是</a:t>
            </a:r>
            <a:r>
              <a:rPr lang="en-US" altLang="zh-CN" sz="1400" b="1" dirty="0">
                <a:solidFill>
                  <a:schemeClr val="tx1"/>
                </a:solidFill>
              </a:rPr>
              <a:t>SP</a:t>
            </a:r>
            <a:r>
              <a:rPr lang="zh-CN" altLang="en-US" sz="1400" b="1" dirty="0">
                <a:solidFill>
                  <a:schemeClr val="tx1"/>
                </a:solidFill>
              </a:rPr>
              <a:t>重叠还是</a:t>
            </a:r>
            <a:r>
              <a:rPr lang="en-US" altLang="zh-CN" sz="1400" b="1" dirty="0">
                <a:solidFill>
                  <a:schemeClr val="tx1"/>
                </a:solidFill>
              </a:rPr>
              <a:t>SP</a:t>
            </a:r>
            <a:r>
              <a:rPr lang="zh-CN" altLang="en-US" sz="1400" b="1" dirty="0">
                <a:solidFill>
                  <a:schemeClr val="tx1"/>
                </a:solidFill>
              </a:rPr>
              <a:t>避开，都缺少一个规则，用来定义</a:t>
            </a:r>
            <a:r>
              <a:rPr lang="en-US" altLang="zh-CN" sz="1400" b="1" dirty="0">
                <a:solidFill>
                  <a:schemeClr val="tx1"/>
                </a:solidFill>
              </a:rPr>
              <a:t>SP</a:t>
            </a:r>
            <a:r>
              <a:rPr lang="zh-CN" altLang="en-US" sz="1400" b="1" dirty="0">
                <a:solidFill>
                  <a:schemeClr val="tx1"/>
                </a:solidFill>
              </a:rPr>
              <a:t>的时长</a:t>
            </a:r>
          </a:p>
        </p:txBody>
      </p:sp>
      <p:sp>
        <p:nvSpPr>
          <p:cNvPr id="78" name="文本框 77">
            <a:extLst>
              <a:ext uri="{FF2B5EF4-FFF2-40B4-BE49-F238E27FC236}">
                <a16:creationId xmlns:a16="http://schemas.microsoft.com/office/drawing/2014/main" id="{D9F9CFFC-9E5F-4AF4-8012-8C40AD368D7B}"/>
              </a:ext>
            </a:extLst>
          </p:cNvPr>
          <p:cNvSpPr txBox="1"/>
          <p:nvPr/>
        </p:nvSpPr>
        <p:spPr>
          <a:xfrm>
            <a:off x="6305266" y="1678675"/>
            <a:ext cx="839336" cy="169277"/>
          </a:xfrm>
          <a:prstGeom prst="rect">
            <a:avLst/>
          </a:prstGeom>
          <a:noFill/>
        </p:spPr>
        <p:txBody>
          <a:bodyPr wrap="square" lIns="0" tIns="0" rIns="0" bIns="0" rtlCol="0">
            <a:spAutoFit/>
          </a:bodyPr>
          <a:lstStyle/>
          <a:p>
            <a:pPr algn="l"/>
            <a:r>
              <a:rPr kumimoji="1" lang="zh-CN" altLang="en-US" sz="1100" b="1" dirty="0">
                <a:solidFill>
                  <a:schemeClr val="accent2"/>
                </a:solidFill>
                <a:latin typeface="微软雅黑" panose="020B0503020204020204" pitchFamily="34" charset="-122"/>
                <a:ea typeface="微软雅黑" panose="020B0503020204020204" pitchFamily="34" charset="-122"/>
              </a:rPr>
              <a:t>当</a:t>
            </a:r>
            <a:r>
              <a:rPr kumimoji="1" lang="en-US" altLang="zh-CN" sz="1100" b="1" dirty="0">
                <a:solidFill>
                  <a:schemeClr val="accent2"/>
                </a:solidFill>
                <a:latin typeface="微软雅黑" panose="020B0503020204020204" pitchFamily="34" charset="-122"/>
                <a:ea typeface="微软雅黑" panose="020B0503020204020204" pitchFamily="34" charset="-122"/>
              </a:rPr>
              <a:t>SP</a:t>
            </a:r>
            <a:r>
              <a:rPr kumimoji="1" lang="zh-CN" altLang="en-US" sz="1100" b="1" dirty="0">
                <a:solidFill>
                  <a:schemeClr val="accent2"/>
                </a:solidFill>
                <a:latin typeface="微软雅黑" panose="020B0503020204020204" pitchFamily="34" charset="-122"/>
                <a:ea typeface="微软雅黑" panose="020B0503020204020204" pitchFamily="34" charset="-122"/>
              </a:rPr>
              <a:t>避开时：</a:t>
            </a:r>
          </a:p>
        </p:txBody>
      </p:sp>
      <p:grpSp>
        <p:nvGrpSpPr>
          <p:cNvPr id="79" name="组合 78">
            <a:extLst>
              <a:ext uri="{FF2B5EF4-FFF2-40B4-BE49-F238E27FC236}">
                <a16:creationId xmlns:a16="http://schemas.microsoft.com/office/drawing/2014/main" id="{A9DF85D0-1832-4DB2-B9DF-929F0BF093A3}"/>
              </a:ext>
            </a:extLst>
          </p:cNvPr>
          <p:cNvGrpSpPr/>
          <p:nvPr/>
        </p:nvGrpSpPr>
        <p:grpSpPr>
          <a:xfrm>
            <a:off x="6828421" y="3071004"/>
            <a:ext cx="4795844" cy="1043716"/>
            <a:chOff x="4355205" y="1126801"/>
            <a:chExt cx="6787280" cy="1614562"/>
          </a:xfrm>
        </p:grpSpPr>
        <p:cxnSp>
          <p:nvCxnSpPr>
            <p:cNvPr id="80" name="直接箭头连接符 79">
              <a:extLst>
                <a:ext uri="{FF2B5EF4-FFF2-40B4-BE49-F238E27FC236}">
                  <a16:creationId xmlns:a16="http://schemas.microsoft.com/office/drawing/2014/main" id="{8D053E55-FA66-420C-AB86-942E7E53B63A}"/>
                </a:ext>
              </a:extLst>
            </p:cNvPr>
            <p:cNvCxnSpPr>
              <a:cxnSpLocks/>
              <a:endCxn id="87" idx="1"/>
            </p:cNvCxnSpPr>
            <p:nvPr/>
          </p:nvCxnSpPr>
          <p:spPr>
            <a:xfrm flipV="1">
              <a:off x="5492663" y="1611123"/>
              <a:ext cx="5339854" cy="423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20978991-20F0-451A-9ED3-9C5829A18380}"/>
                </a:ext>
              </a:extLst>
            </p:cNvPr>
            <p:cNvCxnSpPr>
              <a:cxnSpLocks/>
            </p:cNvCxnSpPr>
            <p:nvPr/>
          </p:nvCxnSpPr>
          <p:spPr>
            <a:xfrm flipV="1">
              <a:off x="5492663" y="2595768"/>
              <a:ext cx="5357307" cy="7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53760E27-FE4F-484C-A439-8D8FE9A390CB}"/>
                </a:ext>
              </a:extLst>
            </p:cNvPr>
            <p:cNvSpPr/>
            <p:nvPr/>
          </p:nvSpPr>
          <p:spPr>
            <a:xfrm>
              <a:off x="5689481" y="1126801"/>
              <a:ext cx="1127343" cy="523087"/>
            </a:xfrm>
            <a:prstGeom prst="rect">
              <a:avLst/>
            </a:prstGeom>
            <a:solidFill>
              <a:srgbClr val="D13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Sp1 </a:t>
              </a:r>
              <a:endParaRPr lang="zh-CN" altLang="en-US" dirty="0">
                <a:solidFill>
                  <a:schemeClr val="tx1"/>
                </a:solidFill>
              </a:endParaRPr>
            </a:p>
          </p:txBody>
        </p:sp>
        <p:sp>
          <p:nvSpPr>
            <p:cNvPr id="83" name="矩形 82">
              <a:extLst>
                <a:ext uri="{FF2B5EF4-FFF2-40B4-BE49-F238E27FC236}">
                  <a16:creationId xmlns:a16="http://schemas.microsoft.com/office/drawing/2014/main" id="{BC70CA7B-FA17-4518-A264-CFBBD851D338}"/>
                </a:ext>
              </a:extLst>
            </p:cNvPr>
            <p:cNvSpPr/>
            <p:nvPr/>
          </p:nvSpPr>
          <p:spPr>
            <a:xfrm>
              <a:off x="6928980" y="2072682"/>
              <a:ext cx="1127343" cy="523087"/>
            </a:xfrm>
            <a:prstGeom prst="rect">
              <a:avLst/>
            </a:prstGeom>
            <a:solidFill>
              <a:srgbClr val="A498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SP2 </a:t>
              </a:r>
              <a:endParaRPr lang="zh-CN" altLang="en-US" dirty="0">
                <a:solidFill>
                  <a:schemeClr val="tx1"/>
                </a:solidFill>
              </a:endParaRPr>
            </a:p>
          </p:txBody>
        </p:sp>
        <p:sp>
          <p:nvSpPr>
            <p:cNvPr id="84" name="矩形 83">
              <a:extLst>
                <a:ext uri="{FF2B5EF4-FFF2-40B4-BE49-F238E27FC236}">
                  <a16:creationId xmlns:a16="http://schemas.microsoft.com/office/drawing/2014/main" id="{783E5D97-C82E-413A-B863-23EC7CC1BF64}"/>
                </a:ext>
              </a:extLst>
            </p:cNvPr>
            <p:cNvSpPr/>
            <p:nvPr/>
          </p:nvSpPr>
          <p:spPr>
            <a:xfrm>
              <a:off x="8205420" y="1130348"/>
              <a:ext cx="1127343" cy="523087"/>
            </a:xfrm>
            <a:prstGeom prst="rect">
              <a:avLst/>
            </a:prstGeom>
            <a:solidFill>
              <a:srgbClr val="D13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Sp1 </a:t>
              </a:r>
              <a:endParaRPr lang="zh-CN" altLang="en-US" dirty="0">
                <a:solidFill>
                  <a:schemeClr val="tx1"/>
                </a:solidFill>
              </a:endParaRPr>
            </a:p>
          </p:txBody>
        </p:sp>
        <p:sp>
          <p:nvSpPr>
            <p:cNvPr id="85" name="矩形 84">
              <a:extLst>
                <a:ext uri="{FF2B5EF4-FFF2-40B4-BE49-F238E27FC236}">
                  <a16:creationId xmlns:a16="http://schemas.microsoft.com/office/drawing/2014/main" id="{371394A3-E87C-45B6-80DF-145733A8219D}"/>
                </a:ext>
              </a:extLst>
            </p:cNvPr>
            <p:cNvSpPr/>
            <p:nvPr/>
          </p:nvSpPr>
          <p:spPr>
            <a:xfrm>
              <a:off x="9423746" y="2072681"/>
              <a:ext cx="1127343" cy="523087"/>
            </a:xfrm>
            <a:prstGeom prst="rect">
              <a:avLst/>
            </a:prstGeom>
            <a:solidFill>
              <a:srgbClr val="A498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dirty="0">
                  <a:solidFill>
                    <a:schemeClr val="tx1"/>
                  </a:solidFill>
                </a:rPr>
                <a:t>SP2</a:t>
              </a:r>
              <a:endParaRPr lang="zh-CN" altLang="en-US" dirty="0">
                <a:solidFill>
                  <a:schemeClr val="tx1"/>
                </a:solidFill>
              </a:endParaRPr>
            </a:p>
          </p:txBody>
        </p:sp>
        <p:sp>
          <p:nvSpPr>
            <p:cNvPr id="86" name="文本框 85">
              <a:extLst>
                <a:ext uri="{FF2B5EF4-FFF2-40B4-BE49-F238E27FC236}">
                  <a16:creationId xmlns:a16="http://schemas.microsoft.com/office/drawing/2014/main" id="{D806EEC8-18C8-4985-B38F-370400D0A9FC}"/>
                </a:ext>
              </a:extLst>
            </p:cNvPr>
            <p:cNvSpPr txBox="1"/>
            <p:nvPr/>
          </p:nvSpPr>
          <p:spPr>
            <a:xfrm>
              <a:off x="4355205" y="1905725"/>
              <a:ext cx="1371380" cy="428500"/>
            </a:xfrm>
            <a:prstGeom prst="rect">
              <a:avLst/>
            </a:prstGeom>
            <a:noFill/>
          </p:spPr>
          <p:txBody>
            <a:bodyPr wrap="square" lIns="0" tIns="0" rIns="0" bIns="0" rtlCol="0">
              <a:spAutoFit/>
            </a:bodyPr>
            <a:lstStyle/>
            <a:p>
              <a:pPr algn="l"/>
              <a:r>
                <a:rPr kumimoji="1" lang="en-US" altLang="zh-CN" b="1" dirty="0">
                  <a:solidFill>
                    <a:srgbClr val="000000"/>
                  </a:solidFill>
                  <a:latin typeface="微软雅黑" panose="020B0503020204020204" pitchFamily="34" charset="-122"/>
                  <a:ea typeface="微软雅黑" panose="020B0503020204020204" pitchFamily="34" charset="-122"/>
                </a:rPr>
                <a:t>SP</a:t>
              </a:r>
              <a:r>
                <a:rPr kumimoji="1" lang="zh-CN" altLang="en-US" b="1" dirty="0">
                  <a:solidFill>
                    <a:srgbClr val="000000"/>
                  </a:solidFill>
                  <a:latin typeface="微软雅黑" panose="020B0503020204020204" pitchFamily="34" charset="-122"/>
                  <a:ea typeface="微软雅黑" panose="020B0503020204020204" pitchFamily="34" charset="-122"/>
                </a:rPr>
                <a:t>避开</a:t>
              </a:r>
            </a:p>
          </p:txBody>
        </p:sp>
        <p:sp>
          <p:nvSpPr>
            <p:cNvPr id="87" name="文本框 86">
              <a:extLst>
                <a:ext uri="{FF2B5EF4-FFF2-40B4-BE49-F238E27FC236}">
                  <a16:creationId xmlns:a16="http://schemas.microsoft.com/office/drawing/2014/main" id="{BADBB2C0-C551-4F60-859E-DCC595C8FED1}"/>
                </a:ext>
              </a:extLst>
            </p:cNvPr>
            <p:cNvSpPr txBox="1"/>
            <p:nvPr/>
          </p:nvSpPr>
          <p:spPr>
            <a:xfrm>
              <a:off x="10832517" y="1472623"/>
              <a:ext cx="261252"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1CC3E406-B309-4940-A1E7-7C9ABF6C0D87}"/>
                </a:ext>
              </a:extLst>
            </p:cNvPr>
            <p:cNvSpPr txBox="1"/>
            <p:nvPr/>
          </p:nvSpPr>
          <p:spPr>
            <a:xfrm>
              <a:off x="10881233" y="2464364"/>
              <a:ext cx="261252"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t</a:t>
              </a:r>
              <a:endParaRPr kumimoji="1" lang="zh-CN" altLang="en-US" dirty="0">
                <a:solidFill>
                  <a:srgbClr val="000000"/>
                </a:solidFill>
                <a:latin typeface="微软雅黑" panose="020B0503020204020204" pitchFamily="34" charset="-122"/>
                <a:ea typeface="微软雅黑" panose="020B0503020204020204" pitchFamily="34" charset="-122"/>
              </a:endParaRPr>
            </a:p>
          </p:txBody>
        </p:sp>
      </p:grpSp>
      <p:pic>
        <p:nvPicPr>
          <p:cNvPr id="89" name="图片 88">
            <a:extLst>
              <a:ext uri="{FF2B5EF4-FFF2-40B4-BE49-F238E27FC236}">
                <a16:creationId xmlns:a16="http://schemas.microsoft.com/office/drawing/2014/main" id="{A00D3ACF-F10A-4B30-AC37-6BF5EC596A0F}"/>
              </a:ext>
            </a:extLst>
          </p:cNvPr>
          <p:cNvPicPr>
            <a:picLocks noChangeAspect="1"/>
          </p:cNvPicPr>
          <p:nvPr/>
        </p:nvPicPr>
        <p:blipFill>
          <a:blip r:embed="rId2"/>
          <a:stretch>
            <a:fillRect/>
          </a:stretch>
        </p:blipFill>
        <p:spPr>
          <a:xfrm>
            <a:off x="7615221" y="1662273"/>
            <a:ext cx="1009264" cy="1114072"/>
          </a:xfrm>
          <a:prstGeom prst="rect">
            <a:avLst/>
          </a:prstGeom>
        </p:spPr>
      </p:pic>
      <p:cxnSp>
        <p:nvCxnSpPr>
          <p:cNvPr id="91" name="直接箭头连接符 90">
            <a:extLst>
              <a:ext uri="{FF2B5EF4-FFF2-40B4-BE49-F238E27FC236}">
                <a16:creationId xmlns:a16="http://schemas.microsoft.com/office/drawing/2014/main" id="{A5D75D41-E6A5-4842-9440-E12276365FA1}"/>
              </a:ext>
            </a:extLst>
          </p:cNvPr>
          <p:cNvCxnSpPr>
            <a:cxnSpLocks/>
            <a:endCxn id="89" idx="2"/>
          </p:cNvCxnSpPr>
          <p:nvPr/>
        </p:nvCxnSpPr>
        <p:spPr>
          <a:xfrm flipV="1">
            <a:off x="8119853" y="2776345"/>
            <a:ext cx="0" cy="186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555BE065-9183-4167-9782-EBDFBE20D26C}"/>
              </a:ext>
            </a:extLst>
          </p:cNvPr>
          <p:cNvSpPr txBox="1"/>
          <p:nvPr/>
        </p:nvSpPr>
        <p:spPr>
          <a:xfrm>
            <a:off x="8905689" y="2184060"/>
            <a:ext cx="3049713" cy="553998"/>
          </a:xfrm>
          <a:prstGeom prst="rect">
            <a:avLst/>
          </a:prstGeom>
          <a:noFill/>
        </p:spPr>
        <p:txBody>
          <a:bodyPr wrap="square" lIns="0" tIns="0" rIns="0" bIns="0" rtlCol="0">
            <a:spAutoFit/>
          </a:bodyPr>
          <a:lstStyle/>
          <a:p>
            <a:pPr algn="l"/>
            <a:r>
              <a:rPr kumimoji="1" lang="zh-CN" altLang="en-US" sz="1200" b="1" dirty="0">
                <a:solidFill>
                  <a:srgbClr val="000000"/>
                </a:solidFill>
                <a:latin typeface="微软雅黑" panose="020B0503020204020204" pitchFamily="34" charset="-122"/>
                <a:ea typeface="微软雅黑" panose="020B0503020204020204" pitchFamily="34" charset="-122"/>
              </a:rPr>
              <a:t>一个</a:t>
            </a:r>
            <a:r>
              <a:rPr kumimoji="1" lang="en-US" altLang="zh-CN" sz="1200" b="1" dirty="0">
                <a:solidFill>
                  <a:srgbClr val="000000"/>
                </a:solidFill>
                <a:latin typeface="微软雅黑" panose="020B0503020204020204" pitchFamily="34" charset="-122"/>
                <a:ea typeface="微软雅黑" panose="020B0503020204020204" pitchFamily="34" charset="-122"/>
              </a:rPr>
              <a:t>SP</a:t>
            </a:r>
            <a:r>
              <a:rPr kumimoji="1" lang="zh-CN" altLang="en-US" sz="1200" b="1" dirty="0">
                <a:solidFill>
                  <a:srgbClr val="000000"/>
                </a:solidFill>
                <a:latin typeface="微软雅黑" panose="020B0503020204020204" pitchFamily="34" charset="-122"/>
                <a:ea typeface="微软雅黑" panose="020B0503020204020204" pitchFamily="34" charset="-122"/>
              </a:rPr>
              <a:t>１包含几个时隙呢？小时隙的大小长度也不一样！还是一个服务时间把所有的业务都跑完呢？那样</a:t>
            </a:r>
            <a:r>
              <a:rPr kumimoji="1" lang="en-US" altLang="zh-CN" sz="1200" b="1" dirty="0">
                <a:solidFill>
                  <a:srgbClr val="000000"/>
                </a:solidFill>
                <a:latin typeface="微软雅黑" panose="020B0503020204020204" pitchFamily="34" charset="-122"/>
                <a:ea typeface="微软雅黑" panose="020B0503020204020204" pitchFamily="34" charset="-122"/>
              </a:rPr>
              <a:t>AP</a:t>
            </a:r>
            <a:r>
              <a:rPr kumimoji="1" lang="zh-CN" altLang="en-US" sz="1200" b="1" dirty="0">
                <a:solidFill>
                  <a:srgbClr val="000000"/>
                </a:solidFill>
                <a:latin typeface="微软雅黑" panose="020B0503020204020204" pitchFamily="34" charset="-122"/>
                <a:ea typeface="微软雅黑" panose="020B0503020204020204" pitchFamily="34" charset="-122"/>
              </a:rPr>
              <a:t>２下</a:t>
            </a:r>
            <a:r>
              <a:rPr kumimoji="1" lang="en-US" altLang="zh-CN" sz="1200" b="1" dirty="0">
                <a:solidFill>
                  <a:srgbClr val="000000"/>
                </a:solidFill>
                <a:latin typeface="微软雅黑" panose="020B0503020204020204" pitchFamily="34" charset="-122"/>
                <a:ea typeface="微软雅黑" panose="020B0503020204020204" pitchFamily="34" charset="-122"/>
              </a:rPr>
              <a:t>STA</a:t>
            </a:r>
            <a:r>
              <a:rPr kumimoji="1" lang="zh-CN" altLang="en-US" sz="1200" b="1" dirty="0">
                <a:solidFill>
                  <a:srgbClr val="000000"/>
                </a:solidFill>
                <a:latin typeface="微软雅黑" panose="020B0503020204020204" pitchFamily="34" charset="-122"/>
                <a:ea typeface="微软雅黑" panose="020B0503020204020204" pitchFamily="34" charset="-122"/>
              </a:rPr>
              <a:t>等的急吗？</a:t>
            </a:r>
          </a:p>
        </p:txBody>
      </p:sp>
      <p:sp>
        <p:nvSpPr>
          <p:cNvPr id="99" name="文本框 98">
            <a:extLst>
              <a:ext uri="{FF2B5EF4-FFF2-40B4-BE49-F238E27FC236}">
                <a16:creationId xmlns:a16="http://schemas.microsoft.com/office/drawing/2014/main" id="{C41DCF5C-7B26-4D4B-B1B9-DE57BEB0FA35}"/>
              </a:ext>
            </a:extLst>
          </p:cNvPr>
          <p:cNvSpPr txBox="1"/>
          <p:nvPr/>
        </p:nvSpPr>
        <p:spPr>
          <a:xfrm>
            <a:off x="6250674" y="984099"/>
            <a:ext cx="1699143" cy="215444"/>
          </a:xfrm>
          <a:prstGeom prst="rect">
            <a:avLst/>
          </a:prstGeom>
          <a:noFill/>
        </p:spPr>
        <p:txBody>
          <a:bodyPr wrap="square" lIns="0" tIns="0" rIns="0" bIns="0" rtlCol="0">
            <a:spAutoFit/>
          </a:bodyPr>
          <a:lstStyle/>
          <a:p>
            <a:pPr algn="l"/>
            <a:r>
              <a:rPr kumimoji="1" lang="zh-CN" altLang="en-US" sz="1400" b="1" dirty="0">
                <a:solidFill>
                  <a:srgbClr val="000000"/>
                </a:solidFill>
                <a:latin typeface="微软雅黑" panose="020B0503020204020204" pitchFamily="34" charset="-122"/>
                <a:ea typeface="微软雅黑" panose="020B0503020204020204" pitchFamily="34" charset="-122"/>
              </a:rPr>
              <a:t>共同存在的问题：</a:t>
            </a:r>
          </a:p>
        </p:txBody>
      </p:sp>
      <p:cxnSp>
        <p:nvCxnSpPr>
          <p:cNvPr id="101" name="连接符: 肘形 100">
            <a:extLst>
              <a:ext uri="{FF2B5EF4-FFF2-40B4-BE49-F238E27FC236}">
                <a16:creationId xmlns:a16="http://schemas.microsoft.com/office/drawing/2014/main" id="{53F22440-0028-433D-B1C7-05D0530A62B0}"/>
              </a:ext>
            </a:extLst>
          </p:cNvPr>
          <p:cNvCxnSpPr>
            <a:cxnSpLocks/>
            <a:stCxn id="89" idx="1"/>
          </p:cNvCxnSpPr>
          <p:nvPr/>
        </p:nvCxnSpPr>
        <p:spPr>
          <a:xfrm rot="10800000" flipH="1" flipV="1">
            <a:off x="7615220" y="2219308"/>
            <a:ext cx="119229" cy="3362625"/>
          </a:xfrm>
          <a:prstGeom prst="bentConnector4">
            <a:avLst>
              <a:gd name="adj1" fmla="val -930042"/>
              <a:gd name="adj2" fmla="val 99884"/>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ABA99BC2-FEAB-46DD-9265-A9E138DC238D}"/>
              </a:ext>
            </a:extLst>
          </p:cNvPr>
          <p:cNvSpPr txBox="1"/>
          <p:nvPr/>
        </p:nvSpPr>
        <p:spPr>
          <a:xfrm>
            <a:off x="6523404" y="5329766"/>
            <a:ext cx="1426191" cy="215444"/>
          </a:xfrm>
          <a:prstGeom prst="rect">
            <a:avLst/>
          </a:prstGeom>
          <a:noFill/>
        </p:spPr>
        <p:txBody>
          <a:bodyPr wrap="square" lIns="0" tIns="0" rIns="0" bIns="0" rtlCol="0">
            <a:spAutoFit/>
          </a:bodyPr>
          <a:lstStyle/>
          <a:p>
            <a:pPr algn="l"/>
            <a:r>
              <a:rPr kumimoji="1" lang="zh-CN" altLang="en-US" sz="1400" b="1" dirty="0">
                <a:solidFill>
                  <a:srgbClr val="000000"/>
                </a:solidFill>
                <a:latin typeface="微软雅黑" panose="020B0503020204020204" pitchFamily="34" charset="-122"/>
                <a:ea typeface="微软雅黑" panose="020B0503020204020204" pitchFamily="34" charset="-122"/>
              </a:rPr>
              <a:t>小尺度下的时隙</a:t>
            </a:r>
          </a:p>
        </p:txBody>
      </p:sp>
      <p:cxnSp>
        <p:nvCxnSpPr>
          <p:cNvPr id="111" name="直接箭头连接符 110">
            <a:extLst>
              <a:ext uri="{FF2B5EF4-FFF2-40B4-BE49-F238E27FC236}">
                <a16:creationId xmlns:a16="http://schemas.microsoft.com/office/drawing/2014/main" id="{E8D8F6C2-3AD4-41A0-92F5-B8524CE28C80}"/>
              </a:ext>
            </a:extLst>
          </p:cNvPr>
          <p:cNvCxnSpPr>
            <a:cxnSpLocks/>
          </p:cNvCxnSpPr>
          <p:nvPr/>
        </p:nvCxnSpPr>
        <p:spPr>
          <a:xfrm>
            <a:off x="7804408" y="5432901"/>
            <a:ext cx="378543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2" name="矩形 111">
            <a:extLst>
              <a:ext uri="{FF2B5EF4-FFF2-40B4-BE49-F238E27FC236}">
                <a16:creationId xmlns:a16="http://schemas.microsoft.com/office/drawing/2014/main" id="{EA92D7A2-CCA3-4B2D-AF56-2705B2419287}"/>
              </a:ext>
            </a:extLst>
          </p:cNvPr>
          <p:cNvSpPr/>
          <p:nvPr/>
        </p:nvSpPr>
        <p:spPr>
          <a:xfrm>
            <a:off x="8013793" y="5094757"/>
            <a:ext cx="2227499" cy="338144"/>
          </a:xfrm>
          <a:prstGeom prst="rect">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tx1"/>
              </a:solidFill>
            </a:endParaRPr>
          </a:p>
        </p:txBody>
      </p:sp>
      <p:cxnSp>
        <p:nvCxnSpPr>
          <p:cNvPr id="114" name="直接箭头连接符 113">
            <a:extLst>
              <a:ext uri="{FF2B5EF4-FFF2-40B4-BE49-F238E27FC236}">
                <a16:creationId xmlns:a16="http://schemas.microsoft.com/office/drawing/2014/main" id="{3A3AAC27-C503-4664-9392-162A95610E3B}"/>
              </a:ext>
            </a:extLst>
          </p:cNvPr>
          <p:cNvCxnSpPr>
            <a:cxnSpLocks/>
            <a:stCxn id="82" idx="1"/>
          </p:cNvCxnSpPr>
          <p:nvPr/>
        </p:nvCxnSpPr>
        <p:spPr>
          <a:xfrm flipH="1">
            <a:off x="6523404" y="3240076"/>
            <a:ext cx="1247807" cy="22384"/>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0" name="箭头: 左 119">
            <a:extLst>
              <a:ext uri="{FF2B5EF4-FFF2-40B4-BE49-F238E27FC236}">
                <a16:creationId xmlns:a16="http://schemas.microsoft.com/office/drawing/2014/main" id="{0D20B7E3-6876-49E7-BCA3-0168C1B15F73}"/>
              </a:ext>
            </a:extLst>
          </p:cNvPr>
          <p:cNvSpPr/>
          <p:nvPr/>
        </p:nvSpPr>
        <p:spPr>
          <a:xfrm>
            <a:off x="7164825" y="3180290"/>
            <a:ext cx="171050" cy="164340"/>
          </a:xfrm>
          <a:prstGeom prst="lef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5" name="文本框 124">
            <a:extLst>
              <a:ext uri="{FF2B5EF4-FFF2-40B4-BE49-F238E27FC236}">
                <a16:creationId xmlns:a16="http://schemas.microsoft.com/office/drawing/2014/main" id="{AB7985B6-F66B-4977-9141-8BFF3BC20C9D}"/>
              </a:ext>
            </a:extLst>
          </p:cNvPr>
          <p:cNvSpPr txBox="1"/>
          <p:nvPr/>
        </p:nvSpPr>
        <p:spPr>
          <a:xfrm>
            <a:off x="8766242" y="4782599"/>
            <a:ext cx="722600"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SP</a:t>
            </a:r>
            <a:r>
              <a:rPr kumimoji="1" lang="zh-CN" altLang="en-US" dirty="0">
                <a:solidFill>
                  <a:srgbClr val="000000"/>
                </a:solidFill>
                <a:latin typeface="微软雅黑" panose="020B0503020204020204" pitchFamily="34" charset="-122"/>
                <a:ea typeface="微软雅黑" panose="020B0503020204020204" pitchFamily="34" charset="-122"/>
              </a:rPr>
              <a:t>１</a:t>
            </a:r>
          </a:p>
        </p:txBody>
      </p:sp>
      <p:pic>
        <p:nvPicPr>
          <p:cNvPr id="127" name="图片 126">
            <a:extLst>
              <a:ext uri="{FF2B5EF4-FFF2-40B4-BE49-F238E27FC236}">
                <a16:creationId xmlns:a16="http://schemas.microsoft.com/office/drawing/2014/main" id="{274BA29B-929A-4595-9D75-2B1014BE75E0}"/>
              </a:ext>
            </a:extLst>
          </p:cNvPr>
          <p:cNvPicPr>
            <a:picLocks noChangeAspect="1"/>
          </p:cNvPicPr>
          <p:nvPr/>
        </p:nvPicPr>
        <p:blipFill>
          <a:blip r:embed="rId3"/>
          <a:stretch>
            <a:fillRect/>
          </a:stretch>
        </p:blipFill>
        <p:spPr>
          <a:xfrm>
            <a:off x="6871525" y="1875713"/>
            <a:ext cx="814889" cy="842381"/>
          </a:xfrm>
          <a:prstGeom prst="rect">
            <a:avLst/>
          </a:prstGeom>
        </p:spPr>
      </p:pic>
      <p:grpSp>
        <p:nvGrpSpPr>
          <p:cNvPr id="131" name="组合 130">
            <a:extLst>
              <a:ext uri="{FF2B5EF4-FFF2-40B4-BE49-F238E27FC236}">
                <a16:creationId xmlns:a16="http://schemas.microsoft.com/office/drawing/2014/main" id="{3727C523-A9E4-4AD7-BABD-ACF9F6FEFCCE}"/>
              </a:ext>
            </a:extLst>
          </p:cNvPr>
          <p:cNvGrpSpPr/>
          <p:nvPr/>
        </p:nvGrpSpPr>
        <p:grpSpPr>
          <a:xfrm>
            <a:off x="8022525" y="5089505"/>
            <a:ext cx="2218767" cy="348648"/>
            <a:chOff x="8013793" y="5084247"/>
            <a:chExt cx="2218767" cy="348648"/>
          </a:xfrm>
        </p:grpSpPr>
        <p:sp>
          <p:nvSpPr>
            <p:cNvPr id="124" name="矩形 123">
              <a:extLst>
                <a:ext uri="{FF2B5EF4-FFF2-40B4-BE49-F238E27FC236}">
                  <a16:creationId xmlns:a16="http://schemas.microsoft.com/office/drawing/2014/main" id="{46D11099-3045-4C05-8836-6A532BF40EFD}"/>
                </a:ext>
              </a:extLst>
            </p:cNvPr>
            <p:cNvSpPr/>
            <p:nvPr/>
          </p:nvSpPr>
          <p:spPr>
            <a:xfrm>
              <a:off x="8013793" y="5094756"/>
              <a:ext cx="722600" cy="33813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accent2"/>
                  </a:solidFill>
                </a:rPr>
                <a:t>１</a:t>
              </a:r>
            </a:p>
          </p:txBody>
        </p:sp>
        <p:grpSp>
          <p:nvGrpSpPr>
            <p:cNvPr id="130" name="组合 129">
              <a:extLst>
                <a:ext uri="{FF2B5EF4-FFF2-40B4-BE49-F238E27FC236}">
                  <a16:creationId xmlns:a16="http://schemas.microsoft.com/office/drawing/2014/main" id="{4B0BF7EE-53AB-4EB3-B20F-DE57A0315C37}"/>
                </a:ext>
              </a:extLst>
            </p:cNvPr>
            <p:cNvGrpSpPr/>
            <p:nvPr/>
          </p:nvGrpSpPr>
          <p:grpSpPr>
            <a:xfrm>
              <a:off x="8731894" y="5084247"/>
              <a:ext cx="1500666" cy="344062"/>
              <a:chOff x="8731894" y="5084247"/>
              <a:chExt cx="1500666" cy="344062"/>
            </a:xfrm>
          </p:grpSpPr>
          <p:sp>
            <p:nvSpPr>
              <p:cNvPr id="126" name="矩形 125">
                <a:extLst>
                  <a:ext uri="{FF2B5EF4-FFF2-40B4-BE49-F238E27FC236}">
                    <a16:creationId xmlns:a16="http://schemas.microsoft.com/office/drawing/2014/main" id="{A5FD4D98-4EF0-477D-B405-EC6CC267F1C6}"/>
                  </a:ext>
                </a:extLst>
              </p:cNvPr>
              <p:cNvSpPr/>
              <p:nvPr/>
            </p:nvSpPr>
            <p:spPr>
              <a:xfrm>
                <a:off x="8731894" y="5090170"/>
                <a:ext cx="479856" cy="3381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accent2"/>
                    </a:solidFill>
                  </a:rPr>
                  <a:t>２</a:t>
                </a:r>
              </a:p>
            </p:txBody>
          </p:sp>
          <p:sp>
            <p:nvSpPr>
              <p:cNvPr id="128" name="矩形 127">
                <a:extLst>
                  <a:ext uri="{FF2B5EF4-FFF2-40B4-BE49-F238E27FC236}">
                    <a16:creationId xmlns:a16="http://schemas.microsoft.com/office/drawing/2014/main" id="{6BED6E60-289F-4AA3-9133-B7422B7F65FA}"/>
                  </a:ext>
                </a:extLst>
              </p:cNvPr>
              <p:cNvSpPr/>
              <p:nvPr/>
            </p:nvSpPr>
            <p:spPr>
              <a:xfrm>
                <a:off x="9235115" y="5084247"/>
                <a:ext cx="997445" cy="33813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accent2"/>
                    </a:solidFill>
                  </a:rPr>
                  <a:t>３</a:t>
                </a:r>
              </a:p>
            </p:txBody>
          </p:sp>
        </p:grpSp>
      </p:grpSp>
      <p:cxnSp>
        <p:nvCxnSpPr>
          <p:cNvPr id="129" name="直接箭头连接符 128">
            <a:extLst>
              <a:ext uri="{FF2B5EF4-FFF2-40B4-BE49-F238E27FC236}">
                <a16:creationId xmlns:a16="http://schemas.microsoft.com/office/drawing/2014/main" id="{9F669EC7-B1E7-4904-B83A-59F6D8661BCF}"/>
              </a:ext>
            </a:extLst>
          </p:cNvPr>
          <p:cNvCxnSpPr>
            <a:cxnSpLocks/>
          </p:cNvCxnSpPr>
          <p:nvPr/>
        </p:nvCxnSpPr>
        <p:spPr>
          <a:xfrm>
            <a:off x="7797428" y="5898362"/>
            <a:ext cx="378543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32" name="组合 131">
            <a:extLst>
              <a:ext uri="{FF2B5EF4-FFF2-40B4-BE49-F238E27FC236}">
                <a16:creationId xmlns:a16="http://schemas.microsoft.com/office/drawing/2014/main" id="{CC6C24AE-B0D0-41C2-84DF-8198F216F832}"/>
              </a:ext>
            </a:extLst>
          </p:cNvPr>
          <p:cNvGrpSpPr/>
          <p:nvPr/>
        </p:nvGrpSpPr>
        <p:grpSpPr>
          <a:xfrm>
            <a:off x="8022525" y="5541691"/>
            <a:ext cx="2218767" cy="348648"/>
            <a:chOff x="8013793" y="5084247"/>
            <a:chExt cx="2218767" cy="348648"/>
          </a:xfrm>
        </p:grpSpPr>
        <p:sp>
          <p:nvSpPr>
            <p:cNvPr id="133" name="矩形 132">
              <a:extLst>
                <a:ext uri="{FF2B5EF4-FFF2-40B4-BE49-F238E27FC236}">
                  <a16:creationId xmlns:a16="http://schemas.microsoft.com/office/drawing/2014/main" id="{02DEC9D6-41F8-42FD-9132-20D92EF491DC}"/>
                </a:ext>
              </a:extLst>
            </p:cNvPr>
            <p:cNvSpPr/>
            <p:nvPr/>
          </p:nvSpPr>
          <p:spPr>
            <a:xfrm>
              <a:off x="8013793" y="5094756"/>
              <a:ext cx="722600" cy="338139"/>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accent2"/>
                  </a:solidFill>
                </a:rPr>
                <a:t>１</a:t>
              </a:r>
            </a:p>
          </p:txBody>
        </p:sp>
        <p:grpSp>
          <p:nvGrpSpPr>
            <p:cNvPr id="134" name="组合 133">
              <a:extLst>
                <a:ext uri="{FF2B5EF4-FFF2-40B4-BE49-F238E27FC236}">
                  <a16:creationId xmlns:a16="http://schemas.microsoft.com/office/drawing/2014/main" id="{9C60C02B-2CE3-423C-A477-EBB5CF41935B}"/>
                </a:ext>
              </a:extLst>
            </p:cNvPr>
            <p:cNvGrpSpPr/>
            <p:nvPr/>
          </p:nvGrpSpPr>
          <p:grpSpPr>
            <a:xfrm>
              <a:off x="8731894" y="5084247"/>
              <a:ext cx="1500666" cy="344062"/>
              <a:chOff x="8731894" y="5084247"/>
              <a:chExt cx="1500666" cy="344062"/>
            </a:xfrm>
          </p:grpSpPr>
          <p:sp>
            <p:nvSpPr>
              <p:cNvPr id="135" name="矩形 134">
                <a:extLst>
                  <a:ext uri="{FF2B5EF4-FFF2-40B4-BE49-F238E27FC236}">
                    <a16:creationId xmlns:a16="http://schemas.microsoft.com/office/drawing/2014/main" id="{71777153-9D7E-4E50-ADF0-7EEF403F6BF0}"/>
                  </a:ext>
                </a:extLst>
              </p:cNvPr>
              <p:cNvSpPr/>
              <p:nvPr/>
            </p:nvSpPr>
            <p:spPr>
              <a:xfrm>
                <a:off x="8731894" y="5090170"/>
                <a:ext cx="479856" cy="3381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accent2"/>
                    </a:solidFill>
                  </a:rPr>
                  <a:t>２</a:t>
                </a:r>
              </a:p>
            </p:txBody>
          </p:sp>
          <p:sp>
            <p:nvSpPr>
              <p:cNvPr id="136" name="矩形 135">
                <a:extLst>
                  <a:ext uri="{FF2B5EF4-FFF2-40B4-BE49-F238E27FC236}">
                    <a16:creationId xmlns:a16="http://schemas.microsoft.com/office/drawing/2014/main" id="{30C51B1C-66FE-41B0-AB0C-21288206168B}"/>
                  </a:ext>
                </a:extLst>
              </p:cNvPr>
              <p:cNvSpPr/>
              <p:nvPr/>
            </p:nvSpPr>
            <p:spPr>
              <a:xfrm>
                <a:off x="9235115" y="5084247"/>
                <a:ext cx="997445" cy="33813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accent2"/>
                    </a:solidFill>
                  </a:rPr>
                  <a:t>３</a:t>
                </a:r>
              </a:p>
            </p:txBody>
          </p:sp>
        </p:grpSp>
      </p:grpSp>
      <p:sp>
        <p:nvSpPr>
          <p:cNvPr id="142" name="矩形 141">
            <a:extLst>
              <a:ext uri="{FF2B5EF4-FFF2-40B4-BE49-F238E27FC236}">
                <a16:creationId xmlns:a16="http://schemas.microsoft.com/office/drawing/2014/main" id="{22EFDF42-E920-4184-BB23-A140A22E13B4}"/>
              </a:ext>
            </a:extLst>
          </p:cNvPr>
          <p:cNvSpPr/>
          <p:nvPr/>
        </p:nvSpPr>
        <p:spPr>
          <a:xfrm>
            <a:off x="10241291" y="5554639"/>
            <a:ext cx="267476" cy="300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b="1" dirty="0">
                <a:solidFill>
                  <a:schemeClr val="accent2"/>
                </a:solidFill>
              </a:rPr>
              <a:t>４</a:t>
            </a:r>
          </a:p>
        </p:txBody>
      </p:sp>
      <p:sp>
        <p:nvSpPr>
          <p:cNvPr id="143" name="矩形: 圆角 142">
            <a:extLst>
              <a:ext uri="{FF2B5EF4-FFF2-40B4-BE49-F238E27FC236}">
                <a16:creationId xmlns:a16="http://schemas.microsoft.com/office/drawing/2014/main" id="{E935117E-5DE4-4F2A-91D3-730FD938E31E}"/>
              </a:ext>
            </a:extLst>
          </p:cNvPr>
          <p:cNvSpPr/>
          <p:nvPr/>
        </p:nvSpPr>
        <p:spPr>
          <a:xfrm>
            <a:off x="8013792" y="5541691"/>
            <a:ext cx="2494975" cy="332208"/>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4" name="文本框 143">
            <a:extLst>
              <a:ext uri="{FF2B5EF4-FFF2-40B4-BE49-F238E27FC236}">
                <a16:creationId xmlns:a16="http://schemas.microsoft.com/office/drawing/2014/main" id="{BC4A6DD9-D162-4A27-BDF2-51F3FEB433F2}"/>
              </a:ext>
            </a:extLst>
          </p:cNvPr>
          <p:cNvSpPr txBox="1"/>
          <p:nvPr/>
        </p:nvSpPr>
        <p:spPr>
          <a:xfrm>
            <a:off x="9351476" y="4819153"/>
            <a:ext cx="1600694" cy="215444"/>
          </a:xfrm>
          <a:prstGeom prst="rect">
            <a:avLst/>
          </a:prstGeom>
          <a:noFill/>
        </p:spPr>
        <p:txBody>
          <a:bodyPr wrap="square" lIns="0" tIns="0" rIns="0" bIns="0" rtlCol="0">
            <a:spAutoFit/>
          </a:bodyPr>
          <a:lstStyle/>
          <a:p>
            <a:pPr algn="l"/>
            <a:r>
              <a:rPr kumimoji="1" lang="zh-CN" altLang="en-US" sz="1400" b="1" dirty="0">
                <a:solidFill>
                  <a:srgbClr val="000000"/>
                </a:solidFill>
                <a:latin typeface="微软雅黑" panose="020B0503020204020204" pitchFamily="34" charset="-122"/>
                <a:ea typeface="微软雅黑" panose="020B0503020204020204" pitchFamily="34" charset="-122"/>
              </a:rPr>
              <a:t>有无数种可能的情况</a:t>
            </a:r>
          </a:p>
        </p:txBody>
      </p:sp>
      <p:sp>
        <p:nvSpPr>
          <p:cNvPr id="145" name="文本框 144">
            <a:extLst>
              <a:ext uri="{FF2B5EF4-FFF2-40B4-BE49-F238E27FC236}">
                <a16:creationId xmlns:a16="http://schemas.microsoft.com/office/drawing/2014/main" id="{C1F2CE29-DDDD-4087-8CEB-6F7E03E8EDF5}"/>
              </a:ext>
            </a:extLst>
          </p:cNvPr>
          <p:cNvSpPr txBox="1"/>
          <p:nvPr/>
        </p:nvSpPr>
        <p:spPr>
          <a:xfrm>
            <a:off x="8748432" y="4502290"/>
            <a:ext cx="1604903" cy="276999"/>
          </a:xfrm>
          <a:prstGeom prst="rect">
            <a:avLst/>
          </a:prstGeom>
          <a:noFill/>
        </p:spPr>
        <p:txBody>
          <a:bodyPr wrap="square" lIns="0" tIns="0" rIns="0" bIns="0" rtlCol="0">
            <a:spAutoFit/>
          </a:bodyPr>
          <a:lstStyle/>
          <a:p>
            <a:pPr algn="l"/>
            <a:r>
              <a:rPr kumimoji="1" lang="en-US" altLang="zh-CN" dirty="0">
                <a:solidFill>
                  <a:srgbClr val="000000"/>
                </a:solidFill>
                <a:latin typeface="微软雅黑" panose="020B0503020204020204" pitchFamily="34" charset="-122"/>
                <a:ea typeface="微软雅黑" panose="020B0503020204020204" pitchFamily="34" charset="-122"/>
              </a:rPr>
              <a:t>SP</a:t>
            </a:r>
            <a:r>
              <a:rPr kumimoji="1" lang="zh-CN" altLang="en-US" dirty="0">
                <a:solidFill>
                  <a:srgbClr val="000000"/>
                </a:solidFill>
                <a:latin typeface="微软雅黑" panose="020B0503020204020204" pitchFamily="34" charset="-122"/>
                <a:ea typeface="微软雅黑" panose="020B0503020204020204" pitchFamily="34" charset="-122"/>
              </a:rPr>
              <a:t>２</a:t>
            </a:r>
            <a:r>
              <a:rPr kumimoji="1" lang="zh-CN" altLang="en-US" sz="1400" b="1" dirty="0">
                <a:solidFill>
                  <a:srgbClr val="000000"/>
                </a:solidFill>
                <a:latin typeface="微软雅黑" panose="020B0503020204020204" pitchFamily="34" charset="-122"/>
                <a:ea typeface="微软雅黑" panose="020B0503020204020204" pitchFamily="34" charset="-122"/>
              </a:rPr>
              <a:t>同理</a:t>
            </a:r>
          </a:p>
        </p:txBody>
      </p:sp>
      <p:sp>
        <p:nvSpPr>
          <p:cNvPr id="146" name="文本框 145">
            <a:extLst>
              <a:ext uri="{FF2B5EF4-FFF2-40B4-BE49-F238E27FC236}">
                <a16:creationId xmlns:a16="http://schemas.microsoft.com/office/drawing/2014/main" id="{D3EB275F-DA9A-4557-B594-B749A687E71B}"/>
              </a:ext>
            </a:extLst>
          </p:cNvPr>
          <p:cNvSpPr txBox="1"/>
          <p:nvPr/>
        </p:nvSpPr>
        <p:spPr>
          <a:xfrm>
            <a:off x="6250673" y="5975267"/>
            <a:ext cx="2681481" cy="338554"/>
          </a:xfrm>
          <a:prstGeom prst="rect">
            <a:avLst/>
          </a:prstGeom>
          <a:noFill/>
        </p:spPr>
        <p:txBody>
          <a:bodyPr wrap="square" lIns="0" tIns="0" rIns="0" bIns="0" rtlCol="0">
            <a:spAutoFit/>
          </a:bodyPr>
          <a:lstStyle/>
          <a:p>
            <a:pPr algn="l"/>
            <a:r>
              <a:rPr kumimoji="1" lang="zh-CN" altLang="en-US" sz="1100" b="1" dirty="0">
                <a:solidFill>
                  <a:schemeClr val="accent2"/>
                </a:solidFill>
                <a:latin typeface="微软雅黑" panose="020B0503020204020204" pitchFamily="34" charset="-122"/>
                <a:ea typeface="微软雅黑" panose="020B0503020204020204" pitchFamily="34" charset="-122"/>
              </a:rPr>
              <a:t>当</a:t>
            </a:r>
            <a:r>
              <a:rPr kumimoji="1" lang="en-US" altLang="zh-CN" sz="1100" b="1" dirty="0">
                <a:solidFill>
                  <a:schemeClr val="accent2"/>
                </a:solidFill>
                <a:latin typeface="微软雅黑" panose="020B0503020204020204" pitchFamily="34" charset="-122"/>
                <a:ea typeface="微软雅黑" panose="020B0503020204020204" pitchFamily="34" charset="-122"/>
              </a:rPr>
              <a:t>SP</a:t>
            </a:r>
            <a:r>
              <a:rPr kumimoji="1" lang="zh-CN" altLang="en-US" sz="1100" b="1" dirty="0">
                <a:solidFill>
                  <a:schemeClr val="accent2"/>
                </a:solidFill>
                <a:latin typeface="微软雅黑" panose="020B0503020204020204" pitchFamily="34" charset="-122"/>
                <a:ea typeface="微软雅黑" panose="020B0503020204020204" pitchFamily="34" charset="-122"/>
              </a:rPr>
              <a:t>重叠时：</a:t>
            </a:r>
            <a:endParaRPr kumimoji="1" lang="en-US" altLang="zh-CN" sz="1100" b="1" dirty="0">
              <a:solidFill>
                <a:schemeClr val="accent2"/>
              </a:solidFill>
              <a:latin typeface="微软雅黑" panose="020B0503020204020204" pitchFamily="34" charset="-122"/>
              <a:ea typeface="微软雅黑" panose="020B0503020204020204" pitchFamily="34" charset="-122"/>
            </a:endParaRPr>
          </a:p>
          <a:p>
            <a:pPr algn="l"/>
            <a:r>
              <a:rPr kumimoji="1" lang="zh-CN" altLang="en-US" sz="1100" b="1" dirty="0">
                <a:solidFill>
                  <a:schemeClr val="bg1">
                    <a:lumMod val="50000"/>
                  </a:schemeClr>
                </a:solidFill>
                <a:latin typeface="微软雅黑" panose="020B0503020204020204" pitchFamily="34" charset="-122"/>
                <a:ea typeface="微软雅黑" panose="020B0503020204020204" pitchFamily="34" charset="-122"/>
              </a:rPr>
              <a:t>定义成囊括时长长的那个</a:t>
            </a:r>
            <a:r>
              <a:rPr kumimoji="1" lang="en-US" altLang="zh-CN" sz="1100" b="1" dirty="0">
                <a:solidFill>
                  <a:schemeClr val="bg1">
                    <a:lumMod val="50000"/>
                  </a:schemeClr>
                </a:solidFill>
                <a:latin typeface="微软雅黑" panose="020B0503020204020204" pitchFamily="34" charset="-122"/>
                <a:ea typeface="微软雅黑" panose="020B0503020204020204" pitchFamily="34" charset="-122"/>
              </a:rPr>
              <a:t>AP</a:t>
            </a:r>
            <a:r>
              <a:rPr kumimoji="1" lang="zh-CN" altLang="en-US" sz="1100" b="1" dirty="0">
                <a:solidFill>
                  <a:schemeClr val="bg1">
                    <a:lumMod val="50000"/>
                  </a:schemeClr>
                </a:solidFill>
                <a:latin typeface="微软雅黑" panose="020B0503020204020204" pitchFamily="34" charset="-122"/>
                <a:ea typeface="微软雅黑" panose="020B0503020204020204" pitchFamily="34" charset="-122"/>
              </a:rPr>
              <a:t>的</a:t>
            </a:r>
            <a:r>
              <a:rPr kumimoji="1" lang="en-US" altLang="zh-CN" sz="1100" b="1" dirty="0">
                <a:solidFill>
                  <a:schemeClr val="bg1">
                    <a:lumMod val="50000"/>
                  </a:schemeClr>
                </a:solidFill>
                <a:latin typeface="微软雅黑" panose="020B0503020204020204" pitchFamily="34" charset="-122"/>
                <a:ea typeface="微软雅黑" panose="020B0503020204020204" pitchFamily="34" charset="-122"/>
              </a:rPr>
              <a:t>SP</a:t>
            </a:r>
            <a:endParaRPr kumimoji="1" lang="zh-CN" alt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93308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456290-47E1-48B5-AA13-BFBA614A7EE2}"/>
              </a:ext>
            </a:extLst>
          </p:cNvPr>
          <p:cNvSpPr/>
          <p:nvPr/>
        </p:nvSpPr>
        <p:spPr>
          <a:xfrm>
            <a:off x="268467" y="187987"/>
            <a:ext cx="9528571"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1</a:t>
            </a:r>
            <a:r>
              <a:rPr lang="zh-CN" altLang="en-US" sz="2799" b="1" kern="0" dirty="0">
                <a:solidFill>
                  <a:srgbClr val="990000"/>
                </a:solidFill>
                <a:latin typeface="微软雅黑" panose="020B0503020204020204" pitchFamily="34" charset="-122"/>
                <a:ea typeface="微软雅黑" panose="020B0503020204020204" pitchFamily="34" charset="-122"/>
              </a:rPr>
              <a:t>：根据业务分类和网络拓扑下的自适应多</a:t>
            </a:r>
            <a:r>
              <a:rPr lang="en-US" altLang="zh-CN" sz="2799" b="1" kern="0" dirty="0">
                <a:solidFill>
                  <a:srgbClr val="990000"/>
                </a:solidFill>
                <a:latin typeface="微软雅黑" panose="020B0503020204020204" pitchFamily="34" charset="-122"/>
                <a:ea typeface="微软雅黑" panose="020B0503020204020204" pitchFamily="34" charset="-122"/>
              </a:rPr>
              <a:t>AP</a:t>
            </a:r>
            <a:r>
              <a:rPr lang="zh-CN" altLang="en-US" sz="2799" b="1" kern="0" dirty="0">
                <a:solidFill>
                  <a:srgbClr val="990000"/>
                </a:solidFill>
                <a:latin typeface="微软雅黑" panose="020B0503020204020204" pitchFamily="34" charset="-122"/>
                <a:ea typeface="微软雅黑" panose="020B0503020204020204" pitchFamily="34" charset="-122"/>
              </a:rPr>
              <a:t>合作方式</a:t>
            </a:r>
          </a:p>
        </p:txBody>
      </p:sp>
      <p:sp>
        <p:nvSpPr>
          <p:cNvPr id="27" name="矩形 26">
            <a:extLst>
              <a:ext uri="{FF2B5EF4-FFF2-40B4-BE49-F238E27FC236}">
                <a16:creationId xmlns:a16="http://schemas.microsoft.com/office/drawing/2014/main" id="{225DA49D-5AAB-46D3-BB25-679A12D14F68}"/>
              </a:ext>
            </a:extLst>
          </p:cNvPr>
          <p:cNvSpPr/>
          <p:nvPr/>
        </p:nvSpPr>
        <p:spPr>
          <a:xfrm>
            <a:off x="504967" y="1426191"/>
            <a:ext cx="2559259" cy="147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9" name="矩形 68">
            <a:extLst>
              <a:ext uri="{FF2B5EF4-FFF2-40B4-BE49-F238E27FC236}">
                <a16:creationId xmlns:a16="http://schemas.microsoft.com/office/drawing/2014/main" id="{0182AEC1-5CC3-40AA-88C2-B08CF4471E82}"/>
              </a:ext>
            </a:extLst>
          </p:cNvPr>
          <p:cNvSpPr/>
          <p:nvPr/>
        </p:nvSpPr>
        <p:spPr>
          <a:xfrm>
            <a:off x="1562669" y="3566574"/>
            <a:ext cx="1132761" cy="335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a:extLst>
              <a:ext uri="{FF2B5EF4-FFF2-40B4-BE49-F238E27FC236}">
                <a16:creationId xmlns:a16="http://schemas.microsoft.com/office/drawing/2014/main" id="{593FF45F-1740-4D51-AA70-3DB4BEE78CB8}"/>
              </a:ext>
            </a:extLst>
          </p:cNvPr>
          <p:cNvSpPr txBox="1"/>
          <p:nvPr/>
        </p:nvSpPr>
        <p:spPr>
          <a:xfrm>
            <a:off x="327545" y="1132764"/>
            <a:ext cx="11061512" cy="1231106"/>
          </a:xfrm>
          <a:prstGeom prst="rect">
            <a:avLst/>
          </a:prstGeom>
          <a:noFill/>
        </p:spPr>
        <p:txBody>
          <a:bodyPr wrap="square" lIns="0" tIns="0" rIns="0" bIns="0" rtlCol="0">
            <a:spAutoFit/>
          </a:bodyPr>
          <a:lstStyle/>
          <a:p>
            <a:pPr algn="l"/>
            <a:r>
              <a:rPr kumimoji="1" lang="zh-CN" altLang="en-US" sz="1600" b="1" dirty="0">
                <a:solidFill>
                  <a:schemeClr val="accent2"/>
                </a:solidFill>
                <a:latin typeface="微软雅黑" panose="020B0503020204020204" pitchFamily="34" charset="-122"/>
                <a:ea typeface="微软雅黑" panose="020B0503020204020204" pitchFamily="34" charset="-122"/>
              </a:rPr>
              <a:t>思路优势：</a:t>
            </a:r>
            <a:endParaRPr kumimoji="1" lang="en-US" altLang="zh-CN" sz="1600" b="1" dirty="0">
              <a:solidFill>
                <a:schemeClr val="accent2"/>
              </a:solidFill>
              <a:latin typeface="微软雅黑" panose="020B0503020204020204" pitchFamily="34" charset="-122"/>
              <a:ea typeface="微软雅黑" panose="020B0503020204020204" pitchFamily="34" charset="-122"/>
            </a:endParaRPr>
          </a:p>
          <a:p>
            <a:pPr algn="l"/>
            <a:r>
              <a:rPr kumimoji="1" lang="zh-CN" altLang="en-US" sz="1600" b="1" dirty="0">
                <a:solidFill>
                  <a:schemeClr val="accent2"/>
                </a:solidFill>
                <a:latin typeface="微软雅黑" panose="020B0503020204020204" pitchFamily="34" charset="-122"/>
                <a:ea typeface="微软雅黑" panose="020B0503020204020204" pitchFamily="34" charset="-122"/>
              </a:rPr>
              <a:t>１</a:t>
            </a:r>
            <a:r>
              <a:rPr kumimoji="1" lang="en-US" altLang="zh-CN" sz="1600" b="1" dirty="0">
                <a:solidFill>
                  <a:schemeClr val="accent2"/>
                </a:solidFill>
                <a:latin typeface="微软雅黑" panose="020B0503020204020204" pitchFamily="34" charset="-122"/>
                <a:ea typeface="微软雅黑" panose="020B0503020204020204" pitchFamily="34" charset="-122"/>
              </a:rPr>
              <a:t>.</a:t>
            </a:r>
            <a:r>
              <a:rPr kumimoji="1" lang="zh-CN" altLang="en-US" sz="1600" b="1" dirty="0">
                <a:solidFill>
                  <a:schemeClr val="accent2"/>
                </a:solidFill>
                <a:latin typeface="微软雅黑" panose="020B0503020204020204" pitchFamily="34" charset="-122"/>
                <a:ea typeface="微软雅黑" panose="020B0503020204020204" pitchFamily="34" charset="-122"/>
              </a:rPr>
              <a:t>针对业务动态分配服务期的策略，目前没有给出选择</a:t>
            </a:r>
            <a:r>
              <a:rPr kumimoji="1" lang="en-US" altLang="zh-CN" sz="1600" b="1" dirty="0">
                <a:solidFill>
                  <a:schemeClr val="accent2"/>
                </a:solidFill>
                <a:latin typeface="微软雅黑" panose="020B0503020204020204" pitchFamily="34" charset="-122"/>
                <a:ea typeface="微软雅黑" panose="020B0503020204020204" pitchFamily="34" charset="-122"/>
              </a:rPr>
              <a:t>SP</a:t>
            </a:r>
            <a:r>
              <a:rPr kumimoji="1" lang="zh-CN" altLang="en-US" sz="1600" b="1" dirty="0">
                <a:solidFill>
                  <a:schemeClr val="accent2"/>
                </a:solidFill>
                <a:latin typeface="微软雅黑" panose="020B0503020204020204" pitchFamily="34" charset="-122"/>
                <a:ea typeface="微软雅黑" panose="020B0503020204020204" pitchFamily="34" charset="-122"/>
              </a:rPr>
              <a:t>避开还是</a:t>
            </a:r>
            <a:r>
              <a:rPr kumimoji="1" lang="en-US" altLang="zh-CN" sz="1600" b="1" dirty="0">
                <a:solidFill>
                  <a:schemeClr val="accent2"/>
                </a:solidFill>
                <a:latin typeface="微软雅黑" panose="020B0503020204020204" pitchFamily="34" charset="-122"/>
                <a:ea typeface="微软雅黑" panose="020B0503020204020204" pitchFamily="34" charset="-122"/>
              </a:rPr>
              <a:t>SP</a:t>
            </a:r>
            <a:r>
              <a:rPr kumimoji="1" lang="zh-CN" altLang="en-US" sz="1600" b="1" dirty="0">
                <a:solidFill>
                  <a:schemeClr val="accent2"/>
                </a:solidFill>
                <a:latin typeface="微软雅黑" panose="020B0503020204020204" pitchFamily="34" charset="-122"/>
                <a:ea typeface="微软雅黑" panose="020B0503020204020204" pitchFamily="34" charset="-122"/>
              </a:rPr>
              <a:t>重叠的具体方案。</a:t>
            </a:r>
            <a:endParaRPr kumimoji="1" lang="en-US" altLang="zh-CN" sz="1600" b="1" dirty="0">
              <a:solidFill>
                <a:schemeClr val="accent2"/>
              </a:solidFill>
              <a:latin typeface="微软雅黑" panose="020B0503020204020204" pitchFamily="34" charset="-122"/>
              <a:ea typeface="微软雅黑" panose="020B0503020204020204" pitchFamily="34" charset="-122"/>
            </a:endParaRPr>
          </a:p>
          <a:p>
            <a:pPr algn="l"/>
            <a:r>
              <a:rPr kumimoji="1" lang="zh-CN" altLang="en-US" sz="1600" b="1" dirty="0">
                <a:solidFill>
                  <a:schemeClr val="accent2"/>
                </a:solidFill>
                <a:latin typeface="微软雅黑" panose="020B0503020204020204" pitchFamily="34" charset="-122"/>
                <a:ea typeface="微软雅黑" panose="020B0503020204020204" pitchFamily="34" charset="-122"/>
              </a:rPr>
              <a:t>２</a:t>
            </a:r>
            <a:r>
              <a:rPr kumimoji="1" lang="en-US" altLang="zh-CN" sz="1600" b="1" dirty="0">
                <a:solidFill>
                  <a:schemeClr val="accent2"/>
                </a:solidFill>
                <a:latin typeface="微软雅黑" panose="020B0503020204020204" pitchFamily="34" charset="-122"/>
                <a:ea typeface="微软雅黑" panose="020B0503020204020204" pitchFamily="34" charset="-122"/>
              </a:rPr>
              <a:t>.</a:t>
            </a:r>
            <a:r>
              <a:rPr kumimoji="1" lang="zh-CN" altLang="en-US" sz="1600" b="1" dirty="0">
                <a:solidFill>
                  <a:schemeClr val="accent2"/>
                </a:solidFill>
                <a:latin typeface="微软雅黑" panose="020B0503020204020204" pitchFamily="34" charset="-122"/>
                <a:ea typeface="微软雅黑" panose="020B0503020204020204" pitchFamily="34" charset="-122"/>
              </a:rPr>
              <a:t>目前没有提案给出明确的</a:t>
            </a:r>
            <a:r>
              <a:rPr kumimoji="1" lang="en-US" altLang="zh-CN" sz="1600" b="1" dirty="0">
                <a:solidFill>
                  <a:schemeClr val="accent2"/>
                </a:solidFill>
                <a:latin typeface="微软雅黑" panose="020B0503020204020204" pitchFamily="34" charset="-122"/>
                <a:ea typeface="微软雅黑" panose="020B0503020204020204" pitchFamily="34" charset="-122"/>
              </a:rPr>
              <a:t>SP</a:t>
            </a:r>
            <a:r>
              <a:rPr kumimoji="1" lang="zh-CN" altLang="en-US" sz="1600" b="1" dirty="0">
                <a:solidFill>
                  <a:schemeClr val="accent2"/>
                </a:solidFill>
                <a:latin typeface="微软雅黑" panose="020B0503020204020204" pitchFamily="34" charset="-122"/>
                <a:ea typeface="微软雅黑" panose="020B0503020204020204" pitchFamily="34" charset="-122"/>
              </a:rPr>
              <a:t>的服务时长如何定义（一次包含几个低时延业务？）还是如何处理？</a:t>
            </a:r>
            <a:endParaRPr kumimoji="1" lang="en-US" altLang="zh-CN" sz="1600" b="1" dirty="0">
              <a:solidFill>
                <a:schemeClr val="accent2"/>
              </a:solidFill>
              <a:latin typeface="微软雅黑" panose="020B0503020204020204" pitchFamily="34" charset="-122"/>
              <a:ea typeface="微软雅黑" panose="020B0503020204020204" pitchFamily="34" charset="-122"/>
            </a:endParaRPr>
          </a:p>
          <a:p>
            <a:pPr algn="l"/>
            <a:r>
              <a:rPr kumimoji="1" lang="zh-CN" altLang="en-US" sz="1600" b="1" dirty="0">
                <a:solidFill>
                  <a:schemeClr val="accent2"/>
                </a:solidFill>
                <a:latin typeface="微软雅黑" panose="020B0503020204020204" pitchFamily="34" charset="-122"/>
                <a:ea typeface="微软雅黑" panose="020B0503020204020204" pitchFamily="34" charset="-122"/>
              </a:rPr>
              <a:t>３</a:t>
            </a:r>
            <a:r>
              <a:rPr kumimoji="1" lang="en-US" altLang="zh-CN" sz="1600" b="1" dirty="0">
                <a:solidFill>
                  <a:schemeClr val="accent2"/>
                </a:solidFill>
                <a:latin typeface="微软雅黑" panose="020B0503020204020204" pitchFamily="34" charset="-122"/>
                <a:ea typeface="微软雅黑" panose="020B0503020204020204" pitchFamily="34" charset="-122"/>
              </a:rPr>
              <a:t>.</a:t>
            </a:r>
            <a:r>
              <a:rPr kumimoji="1" lang="zh-CN" altLang="en-US" sz="1600" b="1" dirty="0">
                <a:solidFill>
                  <a:schemeClr val="accent2"/>
                </a:solidFill>
                <a:latin typeface="微软雅黑" panose="020B0503020204020204" pitchFamily="34" charset="-122"/>
                <a:ea typeface="微软雅黑" panose="020B0503020204020204" pitchFamily="34" charset="-122"/>
              </a:rPr>
              <a:t>相比于现有的</a:t>
            </a:r>
            <a:r>
              <a:rPr kumimoji="1" lang="en-US" altLang="zh-CN" sz="1600" b="1" dirty="0">
                <a:solidFill>
                  <a:schemeClr val="accent2"/>
                </a:solidFill>
                <a:latin typeface="微软雅黑" panose="020B0503020204020204" pitchFamily="34" charset="-122"/>
                <a:ea typeface="微软雅黑" panose="020B0503020204020204" pitchFamily="34" charset="-122"/>
              </a:rPr>
              <a:t>C-SR</a:t>
            </a:r>
            <a:r>
              <a:rPr kumimoji="1" lang="zh-CN" altLang="en-US" sz="1600" b="1" dirty="0">
                <a:solidFill>
                  <a:schemeClr val="accent2"/>
                </a:solidFill>
                <a:latin typeface="微软雅黑" panose="020B0503020204020204" pitchFamily="34" charset="-122"/>
                <a:ea typeface="微软雅黑" panose="020B0503020204020204" pitchFamily="34" charset="-122"/>
              </a:rPr>
              <a:t>它具有确保低时延业务的优势，相比于现有的</a:t>
            </a:r>
            <a:r>
              <a:rPr kumimoji="1" lang="en-US" altLang="zh-CN" sz="1600" b="1" dirty="0">
                <a:solidFill>
                  <a:schemeClr val="accent2"/>
                </a:solidFill>
                <a:latin typeface="微软雅黑" panose="020B0503020204020204" pitchFamily="34" charset="-122"/>
                <a:ea typeface="微软雅黑" panose="020B0503020204020204" pitchFamily="34" charset="-122"/>
              </a:rPr>
              <a:t>C-R</a:t>
            </a:r>
            <a:r>
              <a:rPr kumimoji="1" lang="zh-CN" altLang="en-US" sz="1600" b="1" dirty="0">
                <a:solidFill>
                  <a:schemeClr val="accent2"/>
                </a:solidFill>
                <a:latin typeface="微软雅黑" panose="020B0503020204020204" pitchFamily="34" charset="-122"/>
                <a:ea typeface="微软雅黑" panose="020B0503020204020204" pitchFamily="34" charset="-122"/>
              </a:rPr>
              <a:t>－</a:t>
            </a:r>
            <a:r>
              <a:rPr kumimoji="1" lang="en-US" altLang="zh-CN" sz="1600" b="1" dirty="0">
                <a:solidFill>
                  <a:schemeClr val="accent2"/>
                </a:solidFill>
                <a:latin typeface="微软雅黑" panose="020B0503020204020204" pitchFamily="34" charset="-122"/>
                <a:ea typeface="微软雅黑" panose="020B0503020204020204" pitchFamily="34" charset="-122"/>
              </a:rPr>
              <a:t>TWT</a:t>
            </a:r>
            <a:r>
              <a:rPr kumimoji="1" lang="zh-CN" altLang="en-US" sz="1600" b="1" dirty="0">
                <a:solidFill>
                  <a:schemeClr val="accent2"/>
                </a:solidFill>
                <a:latin typeface="微软雅黑" panose="020B0503020204020204" pitchFamily="34" charset="-122"/>
                <a:ea typeface="微软雅黑" panose="020B0503020204020204" pitchFamily="34" charset="-122"/>
              </a:rPr>
              <a:t>它具有更加灵活性的优势，同时考虑了网络拓扑的影响。相比于</a:t>
            </a:r>
            <a:r>
              <a:rPr kumimoji="1" lang="en-US" altLang="zh-CN" sz="1600" b="1" dirty="0">
                <a:solidFill>
                  <a:schemeClr val="accent2"/>
                </a:solidFill>
                <a:latin typeface="微软雅黑" panose="020B0503020204020204" pitchFamily="34" charset="-122"/>
                <a:ea typeface="微软雅黑" panose="020B0503020204020204" pitchFamily="34" charset="-122"/>
              </a:rPr>
              <a:t>C-SR</a:t>
            </a:r>
            <a:r>
              <a:rPr kumimoji="1" lang="zh-CN" altLang="en-US" sz="1600" b="1" dirty="0">
                <a:solidFill>
                  <a:schemeClr val="accent2"/>
                </a:solidFill>
                <a:latin typeface="微软雅黑" panose="020B0503020204020204" pitchFamily="34" charset="-122"/>
                <a:ea typeface="微软雅黑" panose="020B0503020204020204" pitchFamily="34" charset="-122"/>
              </a:rPr>
              <a:t>和</a:t>
            </a:r>
            <a:r>
              <a:rPr kumimoji="1" lang="en-US" altLang="zh-CN" sz="1600" b="1" dirty="0">
                <a:solidFill>
                  <a:schemeClr val="accent2"/>
                </a:solidFill>
                <a:latin typeface="微软雅黑" panose="020B0503020204020204" pitchFamily="34" charset="-122"/>
                <a:ea typeface="微软雅黑" panose="020B0503020204020204" pitchFamily="34" charset="-122"/>
              </a:rPr>
              <a:t>C-R-TWT</a:t>
            </a:r>
            <a:r>
              <a:rPr kumimoji="1" lang="zh-CN" altLang="en-US" sz="1600" b="1" dirty="0">
                <a:solidFill>
                  <a:schemeClr val="accent2"/>
                </a:solidFill>
                <a:latin typeface="微软雅黑" panose="020B0503020204020204" pitchFamily="34" charset="-122"/>
                <a:ea typeface="微软雅黑" panose="020B0503020204020204" pitchFamily="34" charset="-122"/>
              </a:rPr>
              <a:t>的情况下，它具备了公平性的考量。</a:t>
            </a:r>
          </a:p>
        </p:txBody>
      </p:sp>
      <p:grpSp>
        <p:nvGrpSpPr>
          <p:cNvPr id="10" name="组合 9">
            <a:extLst>
              <a:ext uri="{FF2B5EF4-FFF2-40B4-BE49-F238E27FC236}">
                <a16:creationId xmlns:a16="http://schemas.microsoft.com/office/drawing/2014/main" id="{48CACF64-8BA5-4744-AA4E-D896A7EE4365}"/>
              </a:ext>
            </a:extLst>
          </p:cNvPr>
          <p:cNvGrpSpPr/>
          <p:nvPr/>
        </p:nvGrpSpPr>
        <p:grpSpPr>
          <a:xfrm>
            <a:off x="327545" y="2898779"/>
            <a:ext cx="10664135" cy="3064324"/>
            <a:chOff x="176586" y="1605069"/>
            <a:chExt cx="10664135" cy="3064324"/>
          </a:xfrm>
        </p:grpSpPr>
        <p:sp>
          <p:nvSpPr>
            <p:cNvPr id="28" name="矩形: 圆角 27">
              <a:extLst>
                <a:ext uri="{FF2B5EF4-FFF2-40B4-BE49-F238E27FC236}">
                  <a16:creationId xmlns:a16="http://schemas.microsoft.com/office/drawing/2014/main" id="{F84B737E-6ED5-4FA2-B417-D380309FAB29}"/>
                </a:ext>
              </a:extLst>
            </p:cNvPr>
            <p:cNvSpPr/>
            <p:nvPr/>
          </p:nvSpPr>
          <p:spPr>
            <a:xfrm>
              <a:off x="176586" y="3056718"/>
              <a:ext cx="963002" cy="572372"/>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kern="0" dirty="0">
                  <a:solidFill>
                    <a:srgbClr val="990000"/>
                  </a:solidFill>
                  <a:latin typeface="微软雅黑" panose="020B0503020204020204" pitchFamily="34" charset="-122"/>
                  <a:ea typeface="微软雅黑" panose="020B0503020204020204" pitchFamily="34" charset="-122"/>
                </a:rPr>
                <a:t>干扰评估模块</a:t>
              </a:r>
            </a:p>
          </p:txBody>
        </p:sp>
        <p:sp>
          <p:nvSpPr>
            <p:cNvPr id="4" name="加号 3">
              <a:extLst>
                <a:ext uri="{FF2B5EF4-FFF2-40B4-BE49-F238E27FC236}">
                  <a16:creationId xmlns:a16="http://schemas.microsoft.com/office/drawing/2014/main" id="{DDBCD04F-6BF4-4FB4-BB32-862AC98E55C8}"/>
                </a:ext>
              </a:extLst>
            </p:cNvPr>
            <p:cNvSpPr/>
            <p:nvPr/>
          </p:nvSpPr>
          <p:spPr>
            <a:xfrm>
              <a:off x="1245514" y="3236663"/>
              <a:ext cx="317155" cy="290433"/>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3" name="矩形: 圆角 62">
              <a:extLst>
                <a:ext uri="{FF2B5EF4-FFF2-40B4-BE49-F238E27FC236}">
                  <a16:creationId xmlns:a16="http://schemas.microsoft.com/office/drawing/2014/main" id="{4E362835-3639-4EBD-8865-D8F2C81D2490}"/>
                </a:ext>
              </a:extLst>
            </p:cNvPr>
            <p:cNvSpPr/>
            <p:nvPr/>
          </p:nvSpPr>
          <p:spPr>
            <a:xfrm>
              <a:off x="1668595" y="3067184"/>
              <a:ext cx="893285" cy="572372"/>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600" b="1" kern="0" dirty="0">
                  <a:solidFill>
                    <a:srgbClr val="990000"/>
                  </a:solidFill>
                  <a:latin typeface="微软雅黑" panose="020B0503020204020204" pitchFamily="34" charset="-122"/>
                  <a:ea typeface="微软雅黑" panose="020B0503020204020204" pitchFamily="34" charset="-122"/>
                </a:rPr>
                <a:t>业务识别模块</a:t>
              </a:r>
            </a:p>
          </p:txBody>
        </p:sp>
        <p:sp>
          <p:nvSpPr>
            <p:cNvPr id="5" name="箭头: 右 4">
              <a:extLst>
                <a:ext uri="{FF2B5EF4-FFF2-40B4-BE49-F238E27FC236}">
                  <a16:creationId xmlns:a16="http://schemas.microsoft.com/office/drawing/2014/main" id="{FCCCB414-BF5B-4F79-8C6E-A82E445FDCB9}"/>
                </a:ext>
              </a:extLst>
            </p:cNvPr>
            <p:cNvSpPr/>
            <p:nvPr/>
          </p:nvSpPr>
          <p:spPr>
            <a:xfrm>
              <a:off x="2667806" y="3237956"/>
              <a:ext cx="491320" cy="23201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矩形: 圆角 63">
              <a:extLst>
                <a:ext uri="{FF2B5EF4-FFF2-40B4-BE49-F238E27FC236}">
                  <a16:creationId xmlns:a16="http://schemas.microsoft.com/office/drawing/2014/main" id="{A152DD32-7A86-4BBE-883A-AF5C4A670BF4}"/>
                </a:ext>
              </a:extLst>
            </p:cNvPr>
            <p:cNvSpPr/>
            <p:nvPr/>
          </p:nvSpPr>
          <p:spPr>
            <a:xfrm>
              <a:off x="3247980" y="2686429"/>
              <a:ext cx="1155437" cy="57237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b="1" kern="0" dirty="0">
                  <a:solidFill>
                    <a:srgbClr val="990000"/>
                  </a:solidFill>
                  <a:latin typeface="微软雅黑" panose="020B0503020204020204" pitchFamily="34" charset="-122"/>
                  <a:ea typeface="微软雅黑" panose="020B0503020204020204" pitchFamily="34" charset="-122"/>
                </a:rPr>
                <a:t>SP</a:t>
              </a:r>
              <a:r>
                <a:rPr lang="zh-CN" altLang="en-US" sz="1600" b="1" kern="0" dirty="0">
                  <a:solidFill>
                    <a:srgbClr val="990000"/>
                  </a:solidFill>
                  <a:latin typeface="微软雅黑" panose="020B0503020204020204" pitchFamily="34" charset="-122"/>
                  <a:ea typeface="微软雅黑" panose="020B0503020204020204" pitchFamily="34" charset="-122"/>
                </a:rPr>
                <a:t>避开</a:t>
              </a:r>
            </a:p>
          </p:txBody>
        </p:sp>
        <p:sp>
          <p:nvSpPr>
            <p:cNvPr id="65" name="矩形: 圆角 64">
              <a:extLst>
                <a:ext uri="{FF2B5EF4-FFF2-40B4-BE49-F238E27FC236}">
                  <a16:creationId xmlns:a16="http://schemas.microsoft.com/office/drawing/2014/main" id="{5097BDB0-1B6C-47EB-BD92-586C8E515057}"/>
                </a:ext>
              </a:extLst>
            </p:cNvPr>
            <p:cNvSpPr/>
            <p:nvPr/>
          </p:nvSpPr>
          <p:spPr>
            <a:xfrm>
              <a:off x="3251711" y="3796796"/>
              <a:ext cx="1217922" cy="572372"/>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600" b="1" kern="0" dirty="0">
                  <a:solidFill>
                    <a:srgbClr val="990000"/>
                  </a:solidFill>
                  <a:latin typeface="微软雅黑" panose="020B0503020204020204" pitchFamily="34" charset="-122"/>
                  <a:ea typeface="微软雅黑" panose="020B0503020204020204" pitchFamily="34" charset="-122"/>
                </a:rPr>
                <a:t>SP</a:t>
              </a:r>
              <a:r>
                <a:rPr lang="zh-CN" altLang="en-US" sz="1600" b="1" kern="0" dirty="0">
                  <a:solidFill>
                    <a:srgbClr val="990000"/>
                  </a:solidFill>
                  <a:latin typeface="微软雅黑" panose="020B0503020204020204" pitchFamily="34" charset="-122"/>
                  <a:ea typeface="微软雅黑" panose="020B0503020204020204" pitchFamily="34" charset="-122"/>
                </a:rPr>
                <a:t>重叠</a:t>
              </a:r>
            </a:p>
          </p:txBody>
        </p:sp>
        <p:sp>
          <p:nvSpPr>
            <p:cNvPr id="66" name="箭头: 右 65">
              <a:extLst>
                <a:ext uri="{FF2B5EF4-FFF2-40B4-BE49-F238E27FC236}">
                  <a16:creationId xmlns:a16="http://schemas.microsoft.com/office/drawing/2014/main" id="{CADFD889-9706-40C0-AC40-E6D625CB2457}"/>
                </a:ext>
              </a:extLst>
            </p:cNvPr>
            <p:cNvSpPr/>
            <p:nvPr/>
          </p:nvSpPr>
          <p:spPr>
            <a:xfrm>
              <a:off x="4525436" y="2843795"/>
              <a:ext cx="312994" cy="19995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7" name="组合 6">
              <a:extLst>
                <a:ext uri="{FF2B5EF4-FFF2-40B4-BE49-F238E27FC236}">
                  <a16:creationId xmlns:a16="http://schemas.microsoft.com/office/drawing/2014/main" id="{DFE8E3F0-1736-4566-A62B-C5C2AD2B7A16}"/>
                </a:ext>
              </a:extLst>
            </p:cNvPr>
            <p:cNvGrpSpPr/>
            <p:nvPr/>
          </p:nvGrpSpPr>
          <p:grpSpPr>
            <a:xfrm>
              <a:off x="4881648" y="1605069"/>
              <a:ext cx="2794529" cy="1795338"/>
              <a:chOff x="7134365" y="985548"/>
              <a:chExt cx="3832296" cy="1795338"/>
            </a:xfrm>
          </p:grpSpPr>
          <p:sp>
            <p:nvSpPr>
              <p:cNvPr id="74" name="矩形: 圆角 73">
                <a:extLst>
                  <a:ext uri="{FF2B5EF4-FFF2-40B4-BE49-F238E27FC236}">
                    <a16:creationId xmlns:a16="http://schemas.microsoft.com/office/drawing/2014/main" id="{5FF73C66-F5B4-4552-A9CD-3D403E9CA73E}"/>
                  </a:ext>
                </a:extLst>
              </p:cNvPr>
              <p:cNvSpPr/>
              <p:nvPr/>
            </p:nvSpPr>
            <p:spPr>
              <a:xfrm>
                <a:off x="7134365" y="985548"/>
                <a:ext cx="3827596" cy="423081"/>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b="1" kern="0" dirty="0">
                    <a:solidFill>
                      <a:srgbClr val="990000"/>
                    </a:solidFill>
                    <a:latin typeface="微软雅黑" panose="020B0503020204020204" pitchFamily="34" charset="-122"/>
                    <a:ea typeface="微软雅黑" panose="020B0503020204020204" pitchFamily="34" charset="-122"/>
                  </a:rPr>
                  <a:t>构建深度学习框架学出最合适的大尺度情况下的</a:t>
                </a:r>
                <a:r>
                  <a:rPr lang="en-US" altLang="zh-CN" sz="1200" b="1" kern="0" dirty="0">
                    <a:solidFill>
                      <a:srgbClr val="990000"/>
                    </a:solidFill>
                    <a:latin typeface="微软雅黑" panose="020B0503020204020204" pitchFamily="34" charset="-122"/>
                    <a:ea typeface="微软雅黑" panose="020B0503020204020204" pitchFamily="34" charset="-122"/>
                  </a:rPr>
                  <a:t>SP</a:t>
                </a:r>
                <a:r>
                  <a:rPr lang="zh-CN" altLang="en-US" sz="1200" b="1" kern="0" dirty="0">
                    <a:solidFill>
                      <a:srgbClr val="990000"/>
                    </a:solidFill>
                    <a:latin typeface="微软雅黑" panose="020B0503020204020204" pitchFamily="34" charset="-122"/>
                    <a:ea typeface="微软雅黑" panose="020B0503020204020204" pitchFamily="34" charset="-122"/>
                  </a:rPr>
                  <a:t>长度和频次</a:t>
                </a:r>
              </a:p>
            </p:txBody>
          </p:sp>
          <p:sp>
            <p:nvSpPr>
              <p:cNvPr id="6" name="流程图: 可选过程 5">
                <a:extLst>
                  <a:ext uri="{FF2B5EF4-FFF2-40B4-BE49-F238E27FC236}">
                    <a16:creationId xmlns:a16="http://schemas.microsoft.com/office/drawing/2014/main" id="{A1042D11-19CF-4150-853E-3D2D3AAEE070}"/>
                  </a:ext>
                </a:extLst>
              </p:cNvPr>
              <p:cNvSpPr/>
              <p:nvPr/>
            </p:nvSpPr>
            <p:spPr>
              <a:xfrm>
                <a:off x="7134365" y="1426191"/>
                <a:ext cx="3827596" cy="423081"/>
              </a:xfrm>
              <a:prstGeom prst="flowChartAlternateProcess">
                <a:avLst/>
              </a:prstGeom>
              <a:solidFill>
                <a:schemeClr val="bg2">
                  <a:lumMod val="9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200" b="1" kern="0" dirty="0">
                    <a:solidFill>
                      <a:schemeClr val="accent2">
                        <a:lumMod val="75000"/>
                      </a:schemeClr>
                    </a:solidFill>
                    <a:latin typeface="微软雅黑" panose="020B0503020204020204" pitchFamily="34" charset="-122"/>
                    <a:ea typeface="微软雅黑" panose="020B0503020204020204" pitchFamily="34" charset="-122"/>
                  </a:rPr>
                  <a:t>通过四个优化目标（公平性、干扰最小化、延迟最小化和吞吐量优化）</a:t>
                </a:r>
              </a:p>
            </p:txBody>
          </p:sp>
          <p:sp>
            <p:nvSpPr>
              <p:cNvPr id="76" name="流程图: 可选过程 75">
                <a:extLst>
                  <a:ext uri="{FF2B5EF4-FFF2-40B4-BE49-F238E27FC236}">
                    <a16:creationId xmlns:a16="http://schemas.microsoft.com/office/drawing/2014/main" id="{877B6737-A4DD-438D-BD4A-B1D6BE0DF529}"/>
                  </a:ext>
                </a:extLst>
              </p:cNvPr>
              <p:cNvSpPr/>
              <p:nvPr/>
            </p:nvSpPr>
            <p:spPr>
              <a:xfrm>
                <a:off x="7134365" y="1884396"/>
                <a:ext cx="3827596" cy="423081"/>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kern="0" dirty="0">
                    <a:solidFill>
                      <a:schemeClr val="accent2">
                        <a:lumMod val="75000"/>
                      </a:schemeClr>
                    </a:solidFill>
                    <a:latin typeface="微软雅黑" panose="020B0503020204020204" pitchFamily="34" charset="-122"/>
                    <a:ea typeface="微软雅黑" panose="020B0503020204020204" pitchFamily="34" charset="-122"/>
                  </a:rPr>
                  <a:t>采用深度强化学习</a:t>
                </a:r>
                <a:r>
                  <a:rPr lang="en-US" altLang="zh-CN" sz="1200" b="1" kern="0" dirty="0">
                    <a:solidFill>
                      <a:schemeClr val="accent2">
                        <a:lumMod val="75000"/>
                      </a:schemeClr>
                    </a:solidFill>
                    <a:latin typeface="微软雅黑" panose="020B0503020204020204" pitchFamily="34" charset="-122"/>
                    <a:ea typeface="微软雅黑" panose="020B0503020204020204" pitchFamily="34" charset="-122"/>
                  </a:rPr>
                  <a:t>DRL</a:t>
                </a:r>
                <a:endParaRPr lang="zh-CN" altLang="en-US" sz="1200" b="1" kern="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0" name="流程图: 可选过程 89">
                <a:extLst>
                  <a:ext uri="{FF2B5EF4-FFF2-40B4-BE49-F238E27FC236}">
                    <a16:creationId xmlns:a16="http://schemas.microsoft.com/office/drawing/2014/main" id="{2DFD9BBD-CD21-415E-8E67-217BDE2A8098}"/>
                  </a:ext>
                </a:extLst>
              </p:cNvPr>
              <p:cNvSpPr/>
              <p:nvPr/>
            </p:nvSpPr>
            <p:spPr>
              <a:xfrm>
                <a:off x="7139065" y="2357805"/>
                <a:ext cx="3827596" cy="423081"/>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kern="0" dirty="0">
                    <a:solidFill>
                      <a:schemeClr val="accent2">
                        <a:lumMod val="75000"/>
                      </a:schemeClr>
                    </a:solidFill>
                    <a:latin typeface="微软雅黑" panose="020B0503020204020204" pitchFamily="34" charset="-122"/>
                    <a:ea typeface="微软雅黑" panose="020B0503020204020204" pitchFamily="34" charset="-122"/>
                  </a:rPr>
                  <a:t>得到动态调整的</a:t>
                </a:r>
                <a:r>
                  <a:rPr lang="en-US" altLang="zh-CN" sz="1200" b="1" kern="0" dirty="0">
                    <a:solidFill>
                      <a:schemeClr val="accent2">
                        <a:lumMod val="75000"/>
                      </a:schemeClr>
                    </a:solidFill>
                    <a:latin typeface="微软雅黑" panose="020B0503020204020204" pitchFamily="34" charset="-122"/>
                    <a:ea typeface="微软雅黑" panose="020B0503020204020204" pitchFamily="34" charset="-122"/>
                  </a:rPr>
                  <a:t>SP</a:t>
                </a:r>
                <a:r>
                  <a:rPr lang="zh-CN" altLang="en-US" sz="1200" b="1" kern="0" dirty="0">
                    <a:solidFill>
                      <a:schemeClr val="accent2">
                        <a:lumMod val="75000"/>
                      </a:schemeClr>
                    </a:solidFill>
                    <a:latin typeface="微软雅黑" panose="020B0503020204020204" pitchFamily="34" charset="-122"/>
                    <a:ea typeface="微软雅黑" panose="020B0503020204020204" pitchFamily="34" charset="-122"/>
                  </a:rPr>
                  <a:t>长度和时段</a:t>
                </a:r>
              </a:p>
            </p:txBody>
          </p:sp>
        </p:grpSp>
        <p:sp>
          <p:nvSpPr>
            <p:cNvPr id="92" name="箭头: 右 91">
              <a:extLst>
                <a:ext uri="{FF2B5EF4-FFF2-40B4-BE49-F238E27FC236}">
                  <a16:creationId xmlns:a16="http://schemas.microsoft.com/office/drawing/2014/main" id="{6FD7BCFB-0E3B-48C4-89E2-36F11F2631D5}"/>
                </a:ext>
              </a:extLst>
            </p:cNvPr>
            <p:cNvSpPr/>
            <p:nvPr/>
          </p:nvSpPr>
          <p:spPr>
            <a:xfrm>
              <a:off x="4525436" y="4046326"/>
              <a:ext cx="312994" cy="19995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3" name="流程图: 可选过程 92">
              <a:extLst>
                <a:ext uri="{FF2B5EF4-FFF2-40B4-BE49-F238E27FC236}">
                  <a16:creationId xmlns:a16="http://schemas.microsoft.com/office/drawing/2014/main" id="{4E8A7A48-9521-4AE8-BD5F-CF728C6E33FF}"/>
                </a:ext>
              </a:extLst>
            </p:cNvPr>
            <p:cNvSpPr/>
            <p:nvPr/>
          </p:nvSpPr>
          <p:spPr>
            <a:xfrm>
              <a:off x="4881648" y="3901889"/>
              <a:ext cx="2791102" cy="423081"/>
            </a:xfrm>
            <a:prstGeom prst="flowChartAlternateProcess">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kern="0" dirty="0">
                  <a:solidFill>
                    <a:schemeClr val="accent2">
                      <a:lumMod val="75000"/>
                    </a:schemeClr>
                  </a:solidFill>
                  <a:latin typeface="微软雅黑" panose="020B0503020204020204" pitchFamily="34" charset="-122"/>
                  <a:ea typeface="微软雅黑" panose="020B0503020204020204" pitchFamily="34" charset="-122"/>
                </a:rPr>
                <a:t>时长就囊括</a:t>
              </a:r>
              <a:r>
                <a:rPr lang="en-US" altLang="zh-CN" sz="1200" b="1" kern="0" dirty="0">
                  <a:solidFill>
                    <a:schemeClr val="accent2">
                      <a:lumMod val="75000"/>
                    </a:schemeClr>
                  </a:solidFill>
                  <a:latin typeface="微软雅黑" panose="020B0503020204020204" pitchFamily="34" charset="-122"/>
                  <a:ea typeface="微软雅黑" panose="020B0503020204020204" pitchFamily="34" charset="-122"/>
                </a:rPr>
                <a:t>BSS</a:t>
              </a:r>
              <a:r>
                <a:rPr lang="zh-CN" altLang="en-US" sz="1200" b="1" kern="0" dirty="0">
                  <a:solidFill>
                    <a:schemeClr val="accent2">
                      <a:lumMod val="75000"/>
                    </a:schemeClr>
                  </a:solidFill>
                  <a:latin typeface="微软雅黑" panose="020B0503020204020204" pitchFamily="34" charset="-122"/>
                  <a:ea typeface="微软雅黑" panose="020B0503020204020204" pitchFamily="34" charset="-122"/>
                </a:rPr>
                <a:t>中当前所有业务的时长最长的就可以</a:t>
              </a:r>
            </a:p>
          </p:txBody>
        </p:sp>
        <p:sp>
          <p:nvSpPr>
            <p:cNvPr id="95" name="箭头: 右 94">
              <a:extLst>
                <a:ext uri="{FF2B5EF4-FFF2-40B4-BE49-F238E27FC236}">
                  <a16:creationId xmlns:a16="http://schemas.microsoft.com/office/drawing/2014/main" id="{6318B17E-A4D6-4EBF-9875-4E94B4D738B2}"/>
                </a:ext>
              </a:extLst>
            </p:cNvPr>
            <p:cNvSpPr/>
            <p:nvPr/>
          </p:nvSpPr>
          <p:spPr>
            <a:xfrm>
              <a:off x="7706827" y="3967429"/>
              <a:ext cx="312994" cy="19995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圆角 8">
              <a:extLst>
                <a:ext uri="{FF2B5EF4-FFF2-40B4-BE49-F238E27FC236}">
                  <a16:creationId xmlns:a16="http://schemas.microsoft.com/office/drawing/2014/main" id="{67318B70-7971-4A1C-987A-2F685F49FB4F}"/>
                </a:ext>
              </a:extLst>
            </p:cNvPr>
            <p:cNvSpPr/>
            <p:nvPr/>
          </p:nvSpPr>
          <p:spPr>
            <a:xfrm>
              <a:off x="8119961" y="2373018"/>
              <a:ext cx="2650418" cy="55398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kern="0" dirty="0">
                  <a:solidFill>
                    <a:schemeClr val="accent2">
                      <a:lumMod val="75000"/>
                    </a:schemeClr>
                  </a:solidFill>
                  <a:latin typeface="微软雅黑" panose="020B0503020204020204" pitchFamily="34" charset="-122"/>
                  <a:ea typeface="微软雅黑" panose="020B0503020204020204" pitchFamily="34" charset="-122"/>
                </a:rPr>
                <a:t>正常功率对应的小时隙下正常传输</a:t>
              </a:r>
            </a:p>
          </p:txBody>
        </p:sp>
        <p:sp>
          <p:nvSpPr>
            <p:cNvPr id="96" name="矩形: 圆角 95">
              <a:extLst>
                <a:ext uri="{FF2B5EF4-FFF2-40B4-BE49-F238E27FC236}">
                  <a16:creationId xmlns:a16="http://schemas.microsoft.com/office/drawing/2014/main" id="{178033F9-0780-46C1-9167-3A0692D2EAE7}"/>
                </a:ext>
              </a:extLst>
            </p:cNvPr>
            <p:cNvSpPr/>
            <p:nvPr/>
          </p:nvSpPr>
          <p:spPr>
            <a:xfrm>
              <a:off x="8049619" y="3532375"/>
              <a:ext cx="2791102" cy="523092"/>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kern="0" dirty="0">
                  <a:solidFill>
                    <a:srgbClr val="990000"/>
                  </a:solidFill>
                  <a:latin typeface="微软雅黑" panose="020B0503020204020204" pitchFamily="34" charset="-122"/>
                  <a:ea typeface="微软雅黑" panose="020B0503020204020204" pitchFamily="34" charset="-122"/>
                </a:rPr>
                <a:t>用强化学习调整</a:t>
              </a:r>
              <a:r>
                <a:rPr lang="en-US" altLang="zh-CN" sz="1200" b="1" kern="0" dirty="0">
                  <a:solidFill>
                    <a:srgbClr val="990000"/>
                  </a:solidFill>
                  <a:latin typeface="微软雅黑" panose="020B0503020204020204" pitchFamily="34" charset="-122"/>
                  <a:ea typeface="微软雅黑" panose="020B0503020204020204" pitchFamily="34" charset="-122"/>
                </a:rPr>
                <a:t>AP</a:t>
              </a:r>
              <a:r>
                <a:rPr lang="zh-CN" altLang="en-US" sz="1200" b="1" kern="0" dirty="0">
                  <a:solidFill>
                    <a:srgbClr val="990000"/>
                  </a:solidFill>
                  <a:latin typeface="微软雅黑" panose="020B0503020204020204" pitchFamily="34" charset="-122"/>
                  <a:ea typeface="微软雅黑" panose="020B0503020204020204" pitchFamily="34" charset="-122"/>
                </a:rPr>
                <a:t>的发生功率，此处是</a:t>
              </a:r>
              <a:r>
                <a:rPr lang="en-US" altLang="zh-CN" sz="1200" b="1" kern="0" dirty="0">
                  <a:solidFill>
                    <a:srgbClr val="990000"/>
                  </a:solidFill>
                  <a:latin typeface="微软雅黑" panose="020B0503020204020204" pitchFamily="34" charset="-122"/>
                  <a:ea typeface="微软雅黑" panose="020B0503020204020204" pitchFamily="34" charset="-122"/>
                </a:rPr>
                <a:t>AP</a:t>
              </a:r>
              <a:r>
                <a:rPr lang="zh-CN" altLang="en-US" sz="1200" b="1" kern="0" dirty="0">
                  <a:solidFill>
                    <a:srgbClr val="990000"/>
                  </a:solidFill>
                  <a:latin typeface="微软雅黑" panose="020B0503020204020204" pitchFamily="34" charset="-122"/>
                  <a:ea typeface="微软雅黑" panose="020B0503020204020204" pitchFamily="34" charset="-122"/>
                </a:rPr>
                <a:t>１和</a:t>
              </a:r>
              <a:r>
                <a:rPr lang="en-US" altLang="zh-CN" sz="1200" b="1" kern="0" dirty="0">
                  <a:solidFill>
                    <a:srgbClr val="990000"/>
                  </a:solidFill>
                  <a:latin typeface="微软雅黑" panose="020B0503020204020204" pitchFamily="34" charset="-122"/>
                  <a:ea typeface="微软雅黑" panose="020B0503020204020204" pitchFamily="34" charset="-122"/>
                </a:rPr>
                <a:t>AP</a:t>
              </a:r>
              <a:r>
                <a:rPr lang="zh-CN" altLang="en-US" sz="1200" b="1" kern="0" dirty="0">
                  <a:solidFill>
                    <a:srgbClr val="990000"/>
                  </a:solidFill>
                  <a:latin typeface="微软雅黑" panose="020B0503020204020204" pitchFamily="34" charset="-122"/>
                  <a:ea typeface="微软雅黑" panose="020B0503020204020204" pitchFamily="34" charset="-122"/>
                </a:rPr>
                <a:t>２一起调整（公平性）</a:t>
              </a:r>
            </a:p>
          </p:txBody>
        </p:sp>
        <p:sp>
          <p:nvSpPr>
            <p:cNvPr id="97" name="矩形: 圆角 96">
              <a:extLst>
                <a:ext uri="{FF2B5EF4-FFF2-40B4-BE49-F238E27FC236}">
                  <a16:creationId xmlns:a16="http://schemas.microsoft.com/office/drawing/2014/main" id="{7F90441D-EB3E-4CE2-8116-535E0B794231}"/>
                </a:ext>
              </a:extLst>
            </p:cNvPr>
            <p:cNvSpPr/>
            <p:nvPr/>
          </p:nvSpPr>
          <p:spPr>
            <a:xfrm>
              <a:off x="8049619" y="4146301"/>
              <a:ext cx="2791102" cy="523092"/>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kern="0" dirty="0">
                  <a:solidFill>
                    <a:srgbClr val="990000"/>
                  </a:solidFill>
                  <a:latin typeface="微软雅黑" panose="020B0503020204020204" pitchFamily="34" charset="-122"/>
                  <a:ea typeface="微软雅黑" panose="020B0503020204020204" pitchFamily="34" charset="-122"/>
                </a:rPr>
                <a:t>用</a:t>
              </a:r>
              <a:r>
                <a:rPr lang="en-US" altLang="zh-CN" sz="1200" b="1" kern="0" dirty="0">
                  <a:solidFill>
                    <a:srgbClr val="990000"/>
                  </a:solidFill>
                  <a:latin typeface="微软雅黑" panose="020B0503020204020204" pitchFamily="34" charset="-122"/>
                  <a:ea typeface="微软雅黑" panose="020B0503020204020204" pitchFamily="34" charset="-122"/>
                </a:rPr>
                <a:t>GNN</a:t>
              </a:r>
              <a:r>
                <a:rPr lang="zh-CN" altLang="en-US" sz="1200" b="1" kern="0" dirty="0">
                  <a:solidFill>
                    <a:srgbClr val="990000"/>
                  </a:solidFill>
                  <a:latin typeface="微软雅黑" panose="020B0503020204020204" pitchFamily="34" charset="-122"/>
                  <a:ea typeface="微软雅黑" panose="020B0503020204020204" pitchFamily="34" charset="-122"/>
                </a:rPr>
                <a:t>分析网络拓扑，然后结合业务类型去合理生成最优的时间表</a:t>
              </a:r>
            </a:p>
          </p:txBody>
        </p:sp>
        <p:sp>
          <p:nvSpPr>
            <p:cNvPr id="100" name="箭头: 右 99">
              <a:extLst>
                <a:ext uri="{FF2B5EF4-FFF2-40B4-BE49-F238E27FC236}">
                  <a16:creationId xmlns:a16="http://schemas.microsoft.com/office/drawing/2014/main" id="{C96AD3CA-67CE-422C-B1A1-4724C9226C59}"/>
                </a:ext>
              </a:extLst>
            </p:cNvPr>
            <p:cNvSpPr/>
            <p:nvPr/>
          </p:nvSpPr>
          <p:spPr>
            <a:xfrm>
              <a:off x="7739858" y="2586453"/>
              <a:ext cx="312994" cy="199951"/>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Tree>
    <p:extLst>
      <p:ext uri="{BB962C8B-B14F-4D97-AF65-F5344CB8AC3E}">
        <p14:creationId xmlns:p14="http://schemas.microsoft.com/office/powerpoint/2010/main" val="37755741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68467" y="187987"/>
            <a:ext cx="8549135"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2</a:t>
            </a:r>
            <a:r>
              <a:rPr lang="zh-CN" altLang="en-US" sz="2799" b="1" kern="0" dirty="0">
                <a:solidFill>
                  <a:srgbClr val="990000"/>
                </a:solidFill>
                <a:latin typeface="微软雅黑" panose="020B0503020204020204" pitchFamily="34" charset="-122"/>
                <a:ea typeface="微软雅黑" panose="020B0503020204020204" pitchFamily="34" charset="-122"/>
              </a:rPr>
              <a:t>：基于</a:t>
            </a:r>
            <a:r>
              <a:rPr lang="en-US" altLang="zh-CN" sz="2799" b="1" kern="0" dirty="0">
                <a:solidFill>
                  <a:srgbClr val="990000"/>
                </a:solidFill>
                <a:latin typeface="微软雅黑" panose="020B0503020204020204" pitchFamily="34" charset="-122"/>
                <a:ea typeface="微软雅黑" panose="020B0503020204020204" pitchFamily="34" charset="-122"/>
              </a:rPr>
              <a:t>SP</a:t>
            </a:r>
            <a:r>
              <a:rPr lang="zh-CN" altLang="en-US" sz="2799" b="1" kern="0" dirty="0">
                <a:solidFill>
                  <a:srgbClr val="990000"/>
                </a:solidFill>
                <a:latin typeface="微软雅黑" panose="020B0503020204020204" pitchFamily="34" charset="-122"/>
                <a:ea typeface="微软雅黑" panose="020B0503020204020204" pitchFamily="34" charset="-122"/>
              </a:rPr>
              <a:t>的</a:t>
            </a:r>
            <a:r>
              <a:rPr lang="en-US" altLang="zh-CN" sz="2799" b="1" kern="0" dirty="0">
                <a:solidFill>
                  <a:srgbClr val="990000"/>
                </a:solidFill>
                <a:latin typeface="微软雅黑" panose="020B0503020204020204" pitchFamily="34" charset="-122"/>
                <a:ea typeface="微软雅黑" panose="020B0503020204020204" pitchFamily="34" charset="-122"/>
              </a:rPr>
              <a:t>C_SR</a:t>
            </a:r>
            <a:r>
              <a:rPr lang="zh-CN" altLang="en-US" sz="2799" b="1" kern="0" dirty="0">
                <a:solidFill>
                  <a:srgbClr val="990000"/>
                </a:solidFill>
                <a:latin typeface="微软雅黑" panose="020B0503020204020204" pitchFamily="34" charset="-122"/>
                <a:ea typeface="微软雅黑" panose="020B0503020204020204" pitchFamily="34" charset="-122"/>
              </a:rPr>
              <a:t>中动态分类客户端及资源分配</a:t>
            </a:r>
          </a:p>
        </p:txBody>
      </p:sp>
      <p:sp>
        <p:nvSpPr>
          <p:cNvPr id="47" name="文本框 46">
            <a:extLst>
              <a:ext uri="{FF2B5EF4-FFF2-40B4-BE49-F238E27FC236}">
                <a16:creationId xmlns:a16="http://schemas.microsoft.com/office/drawing/2014/main" id="{74858909-0F0F-4C9C-B38F-726A2CD05278}"/>
              </a:ext>
            </a:extLst>
          </p:cNvPr>
          <p:cNvSpPr txBox="1"/>
          <p:nvPr/>
        </p:nvSpPr>
        <p:spPr>
          <a:xfrm>
            <a:off x="4586286" y="1206821"/>
            <a:ext cx="7321386" cy="2880276"/>
          </a:xfrm>
          <a:prstGeom prst="rect">
            <a:avLst/>
          </a:prstGeom>
          <a:noFill/>
        </p:spPr>
        <p:txBody>
          <a:bodyPr wrap="square">
            <a:spAutoFit/>
          </a:bodyPr>
          <a:lstStyle/>
          <a:p>
            <a:pPr algn="just"/>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kern="100" dirty="0">
                <a:effectLst/>
                <a:latin typeface="微软雅黑" panose="020B0503020204020204" pitchFamily="34" charset="-122"/>
                <a:ea typeface="微软雅黑" panose="020B0503020204020204" pitchFamily="34" charset="-122"/>
                <a:cs typeface="Times New Roman" panose="02020603050405020304" pitchFamily="18" charset="0"/>
              </a:rPr>
              <a:t>otivation</a:t>
            </a:r>
          </a:p>
          <a:p>
            <a:pPr algn="just">
              <a:lnSpc>
                <a:spcPct val="150000"/>
              </a:lnSpc>
            </a:pP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、标准：</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Ｐ</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C-SR</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节省开销，也是普遍认可的一种多</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AP</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协作方式</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没有一个合适的定义或者范围去定义多大范围内的是</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inner</a:t>
            </a:r>
            <a:r>
              <a:rPr lang="en-US" altLang="zh-CN" sz="16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STA</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outer</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 STA </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，换句话说没有很好的定义关于去定义一个合适的功率门限值</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effectLst/>
                <a:latin typeface="微软雅黑" panose="020B0503020204020204" pitchFamily="34" charset="-122"/>
                <a:ea typeface="微软雅黑" panose="020B0503020204020204" pitchFamily="34" charset="-122"/>
              </a:rPr>
              <a:t>3</a:t>
            </a:r>
            <a:r>
              <a:rPr lang="zh-CN"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需要一个深度学习方法去动态利用多个</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BSS</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的信息，去合理定义这个合适的功率门限值</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４</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对现有的基于</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SP</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C-SR</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框架进行补充：例如没有</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inner</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 STA</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outer</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 STA </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时，该如何完善现有</a:t>
            </a:r>
            <a:r>
              <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rPr>
              <a:t>C-SR</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的框架。</a:t>
            </a:r>
            <a:endParaRPr lang="zh-CN" altLang="en-US" sz="1600" dirty="0">
              <a:latin typeface="微软雅黑" panose="020B0503020204020204" pitchFamily="34" charset="-122"/>
              <a:ea typeface="微软雅黑" panose="020B0503020204020204" pitchFamily="34" charset="-122"/>
            </a:endParaRPr>
          </a:p>
        </p:txBody>
      </p:sp>
      <p:pic>
        <p:nvPicPr>
          <p:cNvPr id="43" name="Picture 23">
            <a:extLst>
              <a:ext uri="{FF2B5EF4-FFF2-40B4-BE49-F238E27FC236}">
                <a16:creationId xmlns:a16="http://schemas.microsoft.com/office/drawing/2014/main" id="{AFB34EEE-C317-47E9-A805-58D9B260291B}"/>
              </a:ext>
            </a:extLst>
          </p:cNvPr>
          <p:cNvPicPr>
            <a:picLocks noChangeAspect="1"/>
          </p:cNvPicPr>
          <p:nvPr/>
        </p:nvPicPr>
        <p:blipFill>
          <a:blip r:embed="rId3"/>
          <a:stretch>
            <a:fillRect/>
          </a:stretch>
        </p:blipFill>
        <p:spPr>
          <a:xfrm>
            <a:off x="164935" y="1434190"/>
            <a:ext cx="4183446" cy="1994810"/>
          </a:xfrm>
          <a:prstGeom prst="rect">
            <a:avLst/>
          </a:prstGeom>
        </p:spPr>
      </p:pic>
      <p:pic>
        <p:nvPicPr>
          <p:cNvPr id="45" name="Picture 21">
            <a:extLst>
              <a:ext uri="{FF2B5EF4-FFF2-40B4-BE49-F238E27FC236}">
                <a16:creationId xmlns:a16="http://schemas.microsoft.com/office/drawing/2014/main" id="{21CDD60C-A99D-4507-8F6A-0A3BA08BB4E9}"/>
              </a:ext>
            </a:extLst>
          </p:cNvPr>
          <p:cNvPicPr>
            <a:picLocks noChangeAspect="1"/>
          </p:cNvPicPr>
          <p:nvPr/>
        </p:nvPicPr>
        <p:blipFill>
          <a:blip r:embed="rId4"/>
          <a:stretch>
            <a:fillRect/>
          </a:stretch>
        </p:blipFill>
        <p:spPr>
          <a:xfrm>
            <a:off x="240649" y="3599377"/>
            <a:ext cx="4192565" cy="2215996"/>
          </a:xfrm>
          <a:prstGeom prst="rect">
            <a:avLst/>
          </a:prstGeom>
        </p:spPr>
      </p:pic>
      <p:sp>
        <p:nvSpPr>
          <p:cNvPr id="46" name="文本框 45">
            <a:extLst>
              <a:ext uri="{FF2B5EF4-FFF2-40B4-BE49-F238E27FC236}">
                <a16:creationId xmlns:a16="http://schemas.microsoft.com/office/drawing/2014/main" id="{9CA9ED28-92C5-4FC4-9764-264B25807A34}"/>
              </a:ext>
            </a:extLst>
          </p:cNvPr>
          <p:cNvSpPr txBox="1"/>
          <p:nvPr/>
        </p:nvSpPr>
        <p:spPr>
          <a:xfrm>
            <a:off x="4629965" y="4413562"/>
            <a:ext cx="7321386" cy="2146229"/>
          </a:xfrm>
          <a:prstGeom prst="rect">
            <a:avLst/>
          </a:prstGeom>
          <a:noFill/>
        </p:spPr>
        <p:txBody>
          <a:bodyPr wrap="square">
            <a:spAutoFit/>
          </a:bodyPr>
          <a:lstStyle/>
          <a:p>
            <a:pPr algn="just"/>
            <a:r>
              <a:rPr lang="zh-CN" altLang="en-US" sz="1600" b="1" kern="100" dirty="0">
                <a:latin typeface="Times New Roman" panose="02020603050405020304" pitchFamily="18" charset="0"/>
                <a:ea typeface="微软雅黑" panose="020B0503020204020204" pitchFamily="34" charset="-122"/>
                <a:cs typeface="Times New Roman" panose="02020603050405020304" pitchFamily="18" charset="0"/>
              </a:rPr>
              <a:t>输出：</a:t>
            </a:r>
            <a:endPar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t>基于预测的干扰程度，动态调整</a:t>
            </a:r>
            <a:r>
              <a:rPr lang="en-US" altLang="zh-CN" sz="1600" dirty="0"/>
              <a:t>inner STA</a:t>
            </a:r>
            <a:r>
              <a:rPr lang="zh-CN" altLang="en-US" sz="1600" dirty="0"/>
              <a:t>的分界门限值。可以通过设定一个干扰阈值来决定某个</a:t>
            </a:r>
            <a:r>
              <a:rPr lang="en-US" altLang="zh-CN" sz="1600" dirty="0"/>
              <a:t>STA</a:t>
            </a:r>
            <a:r>
              <a:rPr lang="zh-CN" altLang="en-US" sz="1600" dirty="0"/>
              <a:t>是</a:t>
            </a:r>
            <a:r>
              <a:rPr lang="en-US" altLang="zh-CN" sz="1600" dirty="0"/>
              <a:t>inner</a:t>
            </a:r>
            <a:r>
              <a:rPr lang="zh-CN" altLang="en-US" sz="1600" dirty="0"/>
              <a:t>还是</a:t>
            </a:r>
            <a:r>
              <a:rPr lang="en-US" altLang="zh-CN" sz="1600" dirty="0"/>
              <a:t>outer</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b="1" kern="100" dirty="0">
                <a:latin typeface="Times New Roman" panose="02020603050405020304" pitchFamily="18" charset="0"/>
                <a:ea typeface="微软雅黑" panose="020B0503020204020204" pitchFamily="34" charset="-122"/>
                <a:cs typeface="Times New Roman" panose="02020603050405020304" pitchFamily="18" charset="0"/>
              </a:rPr>
              <a:t>特殊情况：</a:t>
            </a:r>
            <a:endPar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sz="1600" dirty="0"/>
              <a:t>当其中一个没有</a:t>
            </a:r>
            <a:r>
              <a:rPr lang="en-US" altLang="zh-CN" sz="1600" dirty="0"/>
              <a:t>outer STA </a:t>
            </a:r>
            <a:r>
              <a:rPr lang="zh-CN" altLang="en-US" sz="1600" dirty="0"/>
              <a:t>时，把另一个</a:t>
            </a:r>
            <a:r>
              <a:rPr lang="en-US" altLang="zh-CN" sz="1600" dirty="0"/>
              <a:t>AP</a:t>
            </a:r>
            <a:r>
              <a:rPr lang="zh-CN" altLang="en-US" sz="1600" dirty="0"/>
              <a:t>所在的</a:t>
            </a:r>
            <a:r>
              <a:rPr lang="en-US" altLang="zh-CN" sz="1600" dirty="0"/>
              <a:t>BSS</a:t>
            </a:r>
            <a:r>
              <a:rPr lang="zh-CN" altLang="en-US" sz="1600" dirty="0"/>
              <a:t>的</a:t>
            </a:r>
            <a:r>
              <a:rPr lang="en-US" altLang="zh-CN" sz="1600" dirty="0"/>
              <a:t>CW</a:t>
            </a:r>
            <a:r>
              <a:rPr lang="zh-CN" altLang="en-US" sz="1600" dirty="0"/>
              <a:t>直接置为０。</a:t>
            </a:r>
            <a:endParaRPr lang="en-US" altLang="zh-CN" sz="1600" dirty="0"/>
          </a:p>
          <a:p>
            <a:pPr algn="just">
              <a:lnSpc>
                <a:spcPct val="150000"/>
              </a:lnSpc>
            </a:pPr>
            <a:r>
              <a:rPr lang="zh-CN" altLang="en-US" sz="1600" dirty="0"/>
              <a:t>当其中一个</a:t>
            </a:r>
            <a:r>
              <a:rPr lang="en-US" altLang="zh-CN" sz="1600" dirty="0"/>
              <a:t>BSS</a:t>
            </a:r>
            <a:r>
              <a:rPr lang="zh-CN" altLang="en-US" sz="1600" dirty="0"/>
              <a:t>中没有</a:t>
            </a:r>
            <a:r>
              <a:rPr lang="en-US" altLang="zh-CN" sz="1600" dirty="0"/>
              <a:t>inner STA</a:t>
            </a:r>
            <a:r>
              <a:rPr lang="zh-CN" altLang="en-US" sz="1600" kern="100" dirty="0">
                <a:latin typeface="Times New Roman" panose="02020603050405020304" pitchFamily="18" charset="0"/>
                <a:ea typeface="微软雅黑" panose="020B0503020204020204" pitchFamily="34" charset="-122"/>
                <a:cs typeface="Times New Roman" panose="02020603050405020304" pitchFamily="18" charset="0"/>
              </a:rPr>
              <a:t>时，</a:t>
            </a:r>
            <a:r>
              <a:rPr lang="zh-CN" altLang="en-US" sz="1600" dirty="0"/>
              <a:t>就三部分交替传输。</a:t>
            </a:r>
          </a:p>
        </p:txBody>
      </p:sp>
    </p:spTree>
    <p:extLst>
      <p:ext uri="{BB962C8B-B14F-4D97-AF65-F5344CB8AC3E}">
        <p14:creationId xmlns:p14="http://schemas.microsoft.com/office/powerpoint/2010/main" val="4249493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68467" y="187987"/>
            <a:ext cx="5432898" cy="523092"/>
          </a:xfrm>
          <a:prstGeom prst="rect">
            <a:avLst/>
          </a:prstGeom>
        </p:spPr>
        <p:txBody>
          <a:bodyPr wrap="none">
            <a:spAutoFit/>
          </a:bodyPr>
          <a:lstStyle/>
          <a:p>
            <a:pPr defTabSz="914034"/>
            <a:r>
              <a:rPr lang="zh-CN" altLang="en-US" sz="2799" b="1" kern="0" dirty="0">
                <a:solidFill>
                  <a:srgbClr val="990000"/>
                </a:solidFill>
                <a:latin typeface="微软雅黑" panose="020B0503020204020204" pitchFamily="34" charset="-122"/>
                <a:ea typeface="微软雅黑" panose="020B0503020204020204" pitchFamily="34" charset="-122"/>
              </a:rPr>
              <a:t>想法</a:t>
            </a:r>
            <a:r>
              <a:rPr lang="en-US" altLang="zh-CN" sz="2799" b="1" kern="0" dirty="0">
                <a:solidFill>
                  <a:srgbClr val="990000"/>
                </a:solidFill>
                <a:latin typeface="微软雅黑" panose="020B0503020204020204" pitchFamily="34" charset="-122"/>
                <a:ea typeface="微软雅黑" panose="020B0503020204020204" pitchFamily="34" charset="-122"/>
              </a:rPr>
              <a:t>3</a:t>
            </a:r>
            <a:r>
              <a:rPr lang="zh-CN" altLang="en-US" sz="2799" b="1" kern="0" dirty="0">
                <a:solidFill>
                  <a:srgbClr val="990000"/>
                </a:solidFill>
                <a:latin typeface="微软雅黑" panose="020B0503020204020204" pitchFamily="34" charset="-122"/>
                <a:ea typeface="微软雅黑" panose="020B0503020204020204" pitchFamily="34" charset="-122"/>
              </a:rPr>
              <a:t>：多链路设备节能漫游框架</a:t>
            </a:r>
          </a:p>
        </p:txBody>
      </p:sp>
      <p:sp>
        <p:nvSpPr>
          <p:cNvPr id="7" name="文本框 6">
            <a:extLst>
              <a:ext uri="{FF2B5EF4-FFF2-40B4-BE49-F238E27FC236}">
                <a16:creationId xmlns:a16="http://schemas.microsoft.com/office/drawing/2014/main" id="{703D8606-08AD-425F-A8C5-84B3539EA40E}"/>
              </a:ext>
            </a:extLst>
          </p:cNvPr>
          <p:cNvSpPr txBox="1"/>
          <p:nvPr/>
        </p:nvSpPr>
        <p:spPr>
          <a:xfrm>
            <a:off x="85893" y="1361565"/>
            <a:ext cx="11907672" cy="791755"/>
          </a:xfrm>
          <a:prstGeom prst="rect">
            <a:avLst/>
          </a:prstGeom>
          <a:noFill/>
        </p:spPr>
        <p:txBody>
          <a:bodyPr wrap="square">
            <a:spAutoFit/>
          </a:bodyPr>
          <a:lstStyle/>
          <a:p>
            <a:pPr lvl="0" eaLnBrk="0" fontAlgn="base" hangingPunct="0">
              <a:lnSpc>
                <a:spcPct val="150000"/>
              </a:lnSpc>
              <a:spcBef>
                <a:spcPct val="0"/>
              </a:spcBef>
              <a:spcAft>
                <a:spcPct val="0"/>
              </a:spcAft>
              <a:buFontTx/>
              <a:buChar char="•"/>
            </a:pPr>
            <a:r>
              <a:rPr lang="zh-CN" altLang="zh-CN" sz="1600" b="1" dirty="0">
                <a:latin typeface="Arial" panose="020B0604020202020204" pitchFamily="34" charset="0"/>
              </a:rPr>
              <a:t>确保设备在不同AP之间无缝漫游</a:t>
            </a:r>
            <a:r>
              <a:rPr lang="zh-CN" altLang="zh-CN" sz="1600" dirty="0">
                <a:latin typeface="Arial" panose="020B0604020202020204" pitchFamily="34" charset="0"/>
              </a:rPr>
              <a:t>，不会因为漫游过程中的信号切换而中断。</a:t>
            </a:r>
          </a:p>
          <a:p>
            <a:pPr lvl="0" eaLnBrk="0" fontAlgn="base" hangingPunct="0">
              <a:lnSpc>
                <a:spcPct val="150000"/>
              </a:lnSpc>
              <a:spcBef>
                <a:spcPct val="0"/>
              </a:spcBef>
              <a:spcAft>
                <a:spcPct val="0"/>
              </a:spcAft>
              <a:buFontTx/>
              <a:buChar char="•"/>
            </a:pPr>
            <a:r>
              <a:rPr lang="zh-CN" altLang="zh-CN" sz="1600" b="1" dirty="0">
                <a:latin typeface="Arial" panose="020B0604020202020204" pitchFamily="34" charset="0"/>
              </a:rPr>
              <a:t>降低设备在漫游过程中的能耗</a:t>
            </a:r>
            <a:r>
              <a:rPr lang="zh-CN" altLang="zh-CN" sz="1600" dirty="0">
                <a:latin typeface="Arial" panose="020B0604020202020204" pitchFamily="34" charset="0"/>
              </a:rPr>
              <a:t>，延长设备的电池续航时间。 </a:t>
            </a:r>
          </a:p>
        </p:txBody>
      </p:sp>
      <p:sp>
        <p:nvSpPr>
          <p:cNvPr id="3" name="文本框 2">
            <a:extLst>
              <a:ext uri="{FF2B5EF4-FFF2-40B4-BE49-F238E27FC236}">
                <a16:creationId xmlns:a16="http://schemas.microsoft.com/office/drawing/2014/main" id="{70720075-55C4-4CBE-9172-45B2B4E62259}"/>
              </a:ext>
            </a:extLst>
          </p:cNvPr>
          <p:cNvSpPr txBox="1"/>
          <p:nvPr/>
        </p:nvSpPr>
        <p:spPr>
          <a:xfrm>
            <a:off x="175845" y="1084566"/>
            <a:ext cx="872197" cy="276999"/>
          </a:xfrm>
          <a:prstGeom prst="rect">
            <a:avLst/>
          </a:prstGeom>
          <a:noFill/>
        </p:spPr>
        <p:txBody>
          <a:bodyPr wrap="square" lIns="0" tIns="0" rIns="0" bIns="0" rtlCol="0">
            <a:spAutoFit/>
          </a:bodyPr>
          <a:lstStyle/>
          <a:p>
            <a:pPr algn="l"/>
            <a:r>
              <a:rPr kumimoji="1" lang="zh-CN" altLang="en-US" b="1" dirty="0">
                <a:solidFill>
                  <a:schemeClr val="accent2"/>
                </a:solidFill>
                <a:latin typeface="微软雅黑" panose="020B0503020204020204" pitchFamily="34" charset="-122"/>
                <a:ea typeface="微软雅黑" panose="020B0503020204020204" pitchFamily="34" charset="-122"/>
              </a:rPr>
              <a:t>目标：</a:t>
            </a:r>
          </a:p>
        </p:txBody>
      </p:sp>
      <p:sp>
        <p:nvSpPr>
          <p:cNvPr id="4" name="矩形 3">
            <a:extLst>
              <a:ext uri="{FF2B5EF4-FFF2-40B4-BE49-F238E27FC236}">
                <a16:creationId xmlns:a16="http://schemas.microsoft.com/office/drawing/2014/main" id="{B389C1AA-F7F1-47F6-A057-E113B2C16C85}"/>
              </a:ext>
            </a:extLst>
          </p:cNvPr>
          <p:cNvSpPr/>
          <p:nvPr/>
        </p:nvSpPr>
        <p:spPr>
          <a:xfrm>
            <a:off x="85893" y="2430319"/>
            <a:ext cx="8297594" cy="3937360"/>
          </a:xfrm>
          <a:prstGeom prst="rect">
            <a:avLst/>
          </a:prstGeom>
        </p:spPr>
        <p:txBody>
          <a:bodyPr wrap="square">
            <a:spAutoFit/>
          </a:bodyPr>
          <a:lstStyle/>
          <a:p>
            <a:pPr>
              <a:lnSpc>
                <a:spcPct val="150000"/>
              </a:lnSpc>
              <a:buFont typeface="+mj-lt"/>
              <a:buAutoNum type="arabicPeriod"/>
            </a:pPr>
            <a:r>
              <a:rPr lang="zh-CN" altLang="en-US" sz="1400" b="1" dirty="0"/>
              <a:t>信号检测和漫游触发：</a:t>
            </a:r>
            <a:r>
              <a:rPr lang="zh-CN" altLang="en-US" sz="1400" dirty="0"/>
              <a:t>设备持续检测当前</a:t>
            </a:r>
            <a:r>
              <a:rPr lang="en-US" altLang="zh-CN" sz="1400" dirty="0"/>
              <a:t>AP</a:t>
            </a:r>
            <a:r>
              <a:rPr lang="zh-CN" altLang="en-US" sz="1400" dirty="0"/>
              <a:t>的信号强度。当信号强度低于设定阈值时，触发漫游。</a:t>
            </a:r>
          </a:p>
          <a:p>
            <a:pPr>
              <a:lnSpc>
                <a:spcPct val="150000"/>
              </a:lnSpc>
              <a:buFont typeface="+mj-lt"/>
              <a:buAutoNum type="arabicPeriod"/>
            </a:pPr>
            <a:r>
              <a:rPr lang="zh-CN" altLang="en-US" sz="1400" b="1" dirty="0"/>
              <a:t>目标</a:t>
            </a:r>
            <a:r>
              <a:rPr lang="en-US" altLang="zh-CN" sz="1400" b="1" dirty="0"/>
              <a:t>AP</a:t>
            </a:r>
            <a:r>
              <a:rPr lang="zh-CN" altLang="en-US" sz="1400" b="1" dirty="0"/>
              <a:t>搜索和选择：</a:t>
            </a:r>
            <a:r>
              <a:rPr lang="en-US" altLang="zh-CN" sz="1400" b="1" dirty="0"/>
              <a:t>1.</a:t>
            </a:r>
            <a:r>
              <a:rPr lang="zh-CN" altLang="en-US" sz="1400" dirty="0"/>
              <a:t>设备进入低功耗监听模式，搜寻周围的</a:t>
            </a:r>
            <a:r>
              <a:rPr lang="en-US" altLang="zh-CN" sz="1400" dirty="0"/>
              <a:t>AP</a:t>
            </a:r>
            <a:r>
              <a:rPr lang="zh-CN" altLang="en-US" sz="1400" dirty="0"/>
              <a:t>。</a:t>
            </a:r>
            <a:r>
              <a:rPr lang="en-US" altLang="zh-CN" sz="1400" dirty="0"/>
              <a:t>2.</a:t>
            </a:r>
            <a:r>
              <a:rPr lang="zh-CN" altLang="en-US" sz="1400" dirty="0"/>
              <a:t>根据信号强度和</a:t>
            </a:r>
            <a:r>
              <a:rPr lang="en-US" altLang="zh-CN" sz="1400" dirty="0"/>
              <a:t>AP</a:t>
            </a:r>
            <a:r>
              <a:rPr lang="zh-CN" altLang="en-US" sz="1400" dirty="0"/>
              <a:t>负载选择最佳目标</a:t>
            </a:r>
            <a:r>
              <a:rPr lang="en-US" altLang="zh-CN" sz="1400" dirty="0"/>
              <a:t>AP</a:t>
            </a:r>
            <a:r>
              <a:rPr lang="zh-CN" altLang="en-US" sz="1400" dirty="0"/>
              <a:t>。</a:t>
            </a:r>
          </a:p>
          <a:p>
            <a:pPr>
              <a:lnSpc>
                <a:spcPct val="150000"/>
              </a:lnSpc>
              <a:buFont typeface="+mj-lt"/>
              <a:buAutoNum type="arabicPeriod"/>
            </a:pPr>
            <a:r>
              <a:rPr lang="zh-CN" altLang="en-US" sz="1400" b="1" dirty="0"/>
              <a:t>无缝切换：</a:t>
            </a:r>
            <a:r>
              <a:rPr lang="en-US" altLang="zh-CN" sz="1400" b="1" dirty="0"/>
              <a:t>1.</a:t>
            </a:r>
            <a:r>
              <a:rPr lang="zh-CN" altLang="en-US" sz="1400" dirty="0"/>
              <a:t>设备通过多链路功能同时连接当前</a:t>
            </a:r>
            <a:r>
              <a:rPr lang="en-US" altLang="zh-CN" sz="1400" dirty="0"/>
              <a:t>AP</a:t>
            </a:r>
            <a:r>
              <a:rPr lang="zh-CN" altLang="en-US" sz="1400" dirty="0"/>
              <a:t>和目标</a:t>
            </a:r>
            <a:r>
              <a:rPr lang="en-US" altLang="zh-CN" sz="1400" dirty="0"/>
              <a:t>AP</a:t>
            </a:r>
            <a:r>
              <a:rPr lang="zh-CN" altLang="en-US" sz="1400" dirty="0"/>
              <a:t>。</a:t>
            </a:r>
            <a:r>
              <a:rPr lang="en-US" altLang="zh-CN" sz="1400" dirty="0"/>
              <a:t>2.</a:t>
            </a:r>
            <a:r>
              <a:rPr lang="zh-CN" altLang="en-US" sz="1400" dirty="0"/>
              <a:t>在切换过程中，保持与当前</a:t>
            </a:r>
            <a:r>
              <a:rPr lang="en-US" altLang="zh-CN" sz="1400" dirty="0"/>
              <a:t>AP</a:t>
            </a:r>
            <a:r>
              <a:rPr lang="zh-CN" altLang="en-US" sz="1400" dirty="0"/>
              <a:t>的连接，确保数据传输不间断。</a:t>
            </a:r>
          </a:p>
          <a:p>
            <a:pPr>
              <a:lnSpc>
                <a:spcPct val="150000"/>
              </a:lnSpc>
              <a:buFont typeface="+mj-lt"/>
              <a:buAutoNum type="arabicPeriod"/>
            </a:pPr>
            <a:r>
              <a:rPr lang="zh-CN" altLang="en-US" sz="1400" b="1" dirty="0">
                <a:solidFill>
                  <a:schemeClr val="accent2"/>
                </a:solidFill>
              </a:rPr>
              <a:t>动态链路管理和时隙调度：</a:t>
            </a:r>
          </a:p>
          <a:p>
            <a:pPr marL="742950" lvl="1" indent="-285750">
              <a:lnSpc>
                <a:spcPct val="150000"/>
              </a:lnSpc>
              <a:buFont typeface="+mj-lt"/>
              <a:buAutoNum type="arabicPeriod"/>
            </a:pPr>
            <a:r>
              <a:rPr lang="zh-CN" altLang="en-US" sz="1400" dirty="0"/>
              <a:t>在漫游过程中，根据实际需要调整链路的功率模式</a:t>
            </a:r>
            <a:r>
              <a:rPr lang="en-US" altLang="zh-CN" sz="1400" dirty="0"/>
              <a:t>(</a:t>
            </a:r>
            <a:r>
              <a:rPr lang="zh-CN" altLang="en-US" sz="1400" dirty="0"/>
              <a:t>此处增加一个混合业务的考虑）。</a:t>
            </a:r>
          </a:p>
          <a:p>
            <a:pPr marL="742950" lvl="1" indent="-285750">
              <a:lnSpc>
                <a:spcPct val="150000"/>
              </a:lnSpc>
              <a:buFont typeface="+mj-lt"/>
              <a:buAutoNum type="arabicPeriod"/>
            </a:pPr>
            <a:r>
              <a:rPr lang="zh-CN" altLang="en-US" sz="1400" dirty="0"/>
              <a:t>根据预设时隙调度策略，在指定时间段内执行漫游操作。</a:t>
            </a:r>
          </a:p>
          <a:p>
            <a:pPr>
              <a:lnSpc>
                <a:spcPct val="150000"/>
              </a:lnSpc>
            </a:pPr>
            <a:r>
              <a:rPr lang="zh-CN" altLang="en-US" sz="1400" b="1" dirty="0"/>
              <a:t>预期效果：</a:t>
            </a:r>
          </a:p>
          <a:p>
            <a:pPr>
              <a:lnSpc>
                <a:spcPct val="150000"/>
              </a:lnSpc>
              <a:buFont typeface="+mj-lt"/>
              <a:buAutoNum type="arabicPeriod"/>
            </a:pPr>
            <a:r>
              <a:rPr lang="zh-CN" altLang="en-US" sz="1400" b="1" dirty="0"/>
              <a:t>无缝漫游：</a:t>
            </a:r>
            <a:r>
              <a:rPr lang="zh-CN" altLang="en-US" sz="1400" dirty="0"/>
              <a:t> 设备能够在不同</a:t>
            </a:r>
            <a:r>
              <a:rPr lang="en-US" altLang="zh-CN" sz="1400" dirty="0"/>
              <a:t>AP</a:t>
            </a:r>
            <a:r>
              <a:rPr lang="zh-CN" altLang="en-US" sz="1400" dirty="0"/>
              <a:t>之间无缝切换，确保网络连接的连续性。</a:t>
            </a:r>
          </a:p>
          <a:p>
            <a:pPr>
              <a:lnSpc>
                <a:spcPct val="150000"/>
              </a:lnSpc>
              <a:buFont typeface="+mj-lt"/>
              <a:buAutoNum type="arabicPeriod"/>
            </a:pPr>
            <a:r>
              <a:rPr lang="zh-CN" altLang="en-US" sz="1400" b="1" dirty="0"/>
              <a:t>节能优化：</a:t>
            </a:r>
            <a:r>
              <a:rPr lang="zh-CN" altLang="en-US" sz="1400" dirty="0"/>
              <a:t> 通过低功耗监听模式、动态链路管理和时隙调度策略，显著降低漫游过程中的能耗，延长设备电池续航时间。</a:t>
            </a:r>
          </a:p>
        </p:txBody>
      </p:sp>
      <p:sp>
        <p:nvSpPr>
          <p:cNvPr id="11" name="文本框 10">
            <a:extLst>
              <a:ext uri="{FF2B5EF4-FFF2-40B4-BE49-F238E27FC236}">
                <a16:creationId xmlns:a16="http://schemas.microsoft.com/office/drawing/2014/main" id="{0D094E50-1FCF-41F2-A11A-3B66016A966B}"/>
              </a:ext>
            </a:extLst>
          </p:cNvPr>
          <p:cNvSpPr txBox="1"/>
          <p:nvPr/>
        </p:nvSpPr>
        <p:spPr>
          <a:xfrm>
            <a:off x="85893" y="2196486"/>
            <a:ext cx="2039817" cy="276999"/>
          </a:xfrm>
          <a:prstGeom prst="rect">
            <a:avLst/>
          </a:prstGeom>
          <a:noFill/>
        </p:spPr>
        <p:txBody>
          <a:bodyPr wrap="square" lIns="0" tIns="0" rIns="0" bIns="0" rtlCol="0">
            <a:spAutoFit/>
          </a:bodyPr>
          <a:lstStyle/>
          <a:p>
            <a:pPr algn="l"/>
            <a:r>
              <a:rPr kumimoji="1" lang="zh-CN" altLang="en-US" b="1" dirty="0">
                <a:solidFill>
                  <a:schemeClr val="accent2"/>
                </a:solidFill>
                <a:latin typeface="微软雅黑" panose="020B0503020204020204" pitchFamily="34" charset="-122"/>
                <a:ea typeface="微软雅黑" panose="020B0503020204020204" pitchFamily="34" charset="-122"/>
              </a:rPr>
              <a:t>新的节能漫游框架：</a:t>
            </a:r>
          </a:p>
        </p:txBody>
      </p:sp>
      <p:pic>
        <p:nvPicPr>
          <p:cNvPr id="8" name="图形 7">
            <a:extLst>
              <a:ext uri="{FF2B5EF4-FFF2-40B4-BE49-F238E27FC236}">
                <a16:creationId xmlns:a16="http://schemas.microsoft.com/office/drawing/2014/main" id="{42BC614E-D746-4597-9543-45A2AAE1D4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3487" y="1581084"/>
            <a:ext cx="593819" cy="593819"/>
          </a:xfrm>
          <a:prstGeom prst="rect">
            <a:avLst/>
          </a:prstGeom>
        </p:spPr>
      </p:pic>
      <p:pic>
        <p:nvPicPr>
          <p:cNvPr id="9" name="图形 8">
            <a:extLst>
              <a:ext uri="{FF2B5EF4-FFF2-40B4-BE49-F238E27FC236}">
                <a16:creationId xmlns:a16="http://schemas.microsoft.com/office/drawing/2014/main" id="{185E2097-E6C8-4124-84C2-334A359740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1616" y="1576004"/>
            <a:ext cx="593819" cy="593819"/>
          </a:xfrm>
          <a:prstGeom prst="rect">
            <a:avLst/>
          </a:prstGeom>
        </p:spPr>
      </p:pic>
      <p:pic>
        <p:nvPicPr>
          <p:cNvPr id="10" name="图形 9">
            <a:extLst>
              <a:ext uri="{FF2B5EF4-FFF2-40B4-BE49-F238E27FC236}">
                <a16:creationId xmlns:a16="http://schemas.microsoft.com/office/drawing/2014/main" id="{9D354F66-CDD2-4D4B-8F1D-8A8200860A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57053" y="2803806"/>
            <a:ext cx="300500" cy="300500"/>
          </a:xfrm>
          <a:prstGeom prst="rect">
            <a:avLst/>
          </a:prstGeom>
        </p:spPr>
      </p:pic>
      <p:cxnSp>
        <p:nvCxnSpPr>
          <p:cNvPr id="6" name="直接连接符 5">
            <a:extLst>
              <a:ext uri="{FF2B5EF4-FFF2-40B4-BE49-F238E27FC236}">
                <a16:creationId xmlns:a16="http://schemas.microsoft.com/office/drawing/2014/main" id="{87F2EE01-CC12-4B47-B6CD-3AC9198B14F0}"/>
              </a:ext>
            </a:extLst>
          </p:cNvPr>
          <p:cNvCxnSpPr>
            <a:cxnSpLocks/>
          </p:cNvCxnSpPr>
          <p:nvPr/>
        </p:nvCxnSpPr>
        <p:spPr>
          <a:xfrm>
            <a:off x="8879134" y="2244152"/>
            <a:ext cx="337753" cy="505674"/>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B26B9E3-CD6C-4D59-80F1-6DA6F3EB305A}"/>
              </a:ext>
            </a:extLst>
          </p:cNvPr>
          <p:cNvCxnSpPr>
            <a:cxnSpLocks/>
          </p:cNvCxnSpPr>
          <p:nvPr/>
        </p:nvCxnSpPr>
        <p:spPr>
          <a:xfrm flipH="1">
            <a:off x="9752468" y="2289568"/>
            <a:ext cx="278296" cy="414841"/>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053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 name="KSO_WPP_MARK_KEY" val="498c64b9-51d5-4bdf-b42b-d3f960c8f65c"/>
  <p:tag name="COMMONDATA" val="eyJoZGlkIjoiMDcyMmU0Y2E2OTc0YTNkY2FlYjUyODUxN2Q3MWNkNjMifQ=="/>
</p:tagLst>
</file>

<file path=ppt/theme/theme1.xml><?xml version="1.0" encoding="utf-8"?>
<a:theme xmlns:a="http://schemas.openxmlformats.org/drawingml/2006/main" name="Office 主题​​">
  <a:themeElements>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hangingPunct="0">
          <a:lnSpc>
            <a:spcPct val="130000"/>
          </a:lnSpc>
          <a:defRPr sz="1600" spc="100" dirty="0">
            <a:latin typeface="思源黑体 CN Normal" panose="020B0400000000000000" pitchFamily="34" charset="-122"/>
            <a:ea typeface="思源黑体 CN Normal" panose="020B0400000000000000"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西电_红色">
    <a:dk1>
      <a:sysClr val="windowText" lastClr="000000"/>
    </a:dk1>
    <a:lt1>
      <a:sysClr val="window" lastClr="FFFFFF"/>
    </a:lt1>
    <a:dk2>
      <a:srgbClr val="44546A"/>
    </a:dk2>
    <a:lt2>
      <a:srgbClr val="E7E6E6"/>
    </a:lt2>
    <a:accent1>
      <a:srgbClr val="AF2125"/>
    </a:accent1>
    <a:accent2>
      <a:srgbClr val="DC484C"/>
    </a:accent2>
    <a:accent3>
      <a:srgbClr val="EB9597"/>
    </a:accent3>
    <a:accent4>
      <a:srgbClr val="FFF2CC"/>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8812</TotalTime>
  <Words>13597</Words>
  <Application>Microsoft Office PowerPoint</Application>
  <PresentationFormat>宽屏</PresentationFormat>
  <Paragraphs>1860</Paragraphs>
  <Slides>102</Slides>
  <Notes>94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102</vt:i4>
      </vt:variant>
    </vt:vector>
  </HeadingPairs>
  <TitlesOfParts>
    <vt:vector size="116" baseType="lpstr">
      <vt:lpstr>等线</vt:lpstr>
      <vt:lpstr>等线 Light</vt:lpstr>
      <vt:lpstr>思源黑体 CN Heavy</vt:lpstr>
      <vt:lpstr>思源黑体 CN Medium</vt:lpstr>
      <vt:lpstr>思源黑体 CN Normal</vt:lpstr>
      <vt:lpstr>思源宋体 Heavy</vt:lpstr>
      <vt:lpstr>微软雅黑</vt:lpstr>
      <vt:lpstr>优设标题黑</vt:lpstr>
      <vt:lpstr>Arial</vt:lpstr>
      <vt:lpstr>Arial Black</vt:lpstr>
      <vt:lpstr>Calibri</vt:lpstr>
      <vt:lpstr>Times New Roman</vt:lpstr>
      <vt:lpstr>Wingdings</vt:lpstr>
      <vt:lpstr>Office 主题​​</vt:lpstr>
      <vt:lpstr>PowerPoint 演示文稿</vt:lpstr>
      <vt:lpstr>PowerPoint 演示文稿</vt:lpstr>
      <vt:lpstr>PowerPoint 演示文稿</vt:lpstr>
      <vt:lpstr>Wi-Fi 技术概述</vt:lpstr>
      <vt:lpstr>无线局域网络使用的频段</vt:lpstr>
      <vt:lpstr>IEEE关于Wi-Fi的标准演进</vt:lpstr>
      <vt:lpstr>IEEE关于Wi-Fi的标准演进</vt:lpstr>
      <vt:lpstr>Wi-Fi基本概念和原理</vt:lpstr>
      <vt:lpstr>Wi-Fi基本概念和原理</vt:lpstr>
      <vt:lpstr>Wi-Fi基本概念和原理</vt:lpstr>
      <vt:lpstr>Wi-Fi基本概念和原理</vt:lpstr>
      <vt:lpstr>Wi-Fi基本概念和原理</vt:lpstr>
      <vt:lpstr>Wi-Fi基本概念和原理</vt:lpstr>
      <vt:lpstr>Wi-Fi基本概念和原理</vt:lpstr>
      <vt:lpstr>Wi-Fi基本概念和原理</vt:lpstr>
      <vt:lpstr>Wi-Fi基本概念和原理</vt:lpstr>
      <vt:lpstr>Wi-Fi物理层技术</vt:lpstr>
      <vt:lpstr>物理层基本协议</vt:lpstr>
      <vt:lpstr>Wi－Fi信道的划分和定义</vt:lpstr>
      <vt:lpstr>Wi－Fi信道的划分和定义</vt:lpstr>
      <vt:lpstr>物理层编码调制技术</vt:lpstr>
      <vt:lpstr>物理层编码调制技术</vt:lpstr>
      <vt:lpstr>多输入多输出技术</vt:lpstr>
      <vt:lpstr>多输入多输出技术</vt:lpstr>
      <vt:lpstr>波束成形技术</vt:lpstr>
      <vt:lpstr>波束成形技术</vt:lpstr>
      <vt:lpstr>Wi-Fi MAC层标准</vt:lpstr>
      <vt:lpstr>Wi-Fi MAC层标准</vt:lpstr>
      <vt:lpstr>Wi-Fi 的无线媒介接入原理</vt:lpstr>
      <vt:lpstr>无线媒介接入的信道侦听</vt:lpstr>
      <vt:lpstr>帧间隔</vt:lpstr>
      <vt:lpstr>随机回退机制</vt:lpstr>
      <vt:lpstr>QoS数据帧无线媒介接入参数</vt:lpstr>
      <vt:lpstr>Wi-Fi设备的发现、连接和认证</vt:lpstr>
      <vt:lpstr>Wi-Fi省电模式管理机制</vt:lpstr>
      <vt:lpstr>Wi－Fi网络的工作状态管理</vt:lpstr>
      <vt:lpstr>Wi－Fi本章总结</vt:lpstr>
      <vt:lpstr>PowerPoint 演示文稿</vt:lpstr>
      <vt:lpstr>Wi-Fi 基本概念和原理</vt:lpstr>
      <vt:lpstr>传统Wi-Fi技术上的局限</vt:lpstr>
      <vt:lpstr>Wi-Fi６标准的新变化与技术规格</vt:lpstr>
      <vt:lpstr>核心技术概述</vt:lpstr>
      <vt:lpstr>核心技术概述</vt:lpstr>
      <vt:lpstr>基于OFDMA技术的无线媒介接入方式</vt:lpstr>
      <vt:lpstr>基于OFDMA技术的无线媒介接入方式</vt:lpstr>
      <vt:lpstr>上行OFDMA随机接入技术</vt:lpstr>
      <vt:lpstr>上行OFDMA随机接入技术</vt:lpstr>
      <vt:lpstr>A-MPDU聚合和确认技术</vt:lpstr>
      <vt:lpstr>多输入多输出技术</vt:lpstr>
      <vt:lpstr>下行与上行MU-MIMO</vt:lpstr>
      <vt:lpstr>Ｂｅａｍｆｏｒｍｉｎｇ信道探测技术</vt:lpstr>
      <vt:lpstr>OFDMA与MU-MIMO的混合模式</vt:lpstr>
      <vt:lpstr>OFDMA与MU-MIMO的混合模式</vt:lpstr>
      <vt:lpstr>Wi-Fi6 TWT技术与传统省电模式的比较</vt:lpstr>
      <vt:lpstr>Wi-Fi6 TWT的三种关键技术</vt:lpstr>
      <vt:lpstr>Wi-Fi6 的个体目标唤醒技术</vt:lpstr>
      <vt:lpstr>Wi-Fi6 的个体目标唤醒技术</vt:lpstr>
      <vt:lpstr>Wi-Fi6 的个体目标唤醒技术</vt:lpstr>
      <vt:lpstr>群体目标唤醒</vt:lpstr>
      <vt:lpstr>机会主义省电模式</vt:lpstr>
      <vt:lpstr>空间复用技术</vt:lpstr>
      <vt:lpstr>空间复用技术</vt:lpstr>
      <vt:lpstr>空间复用关键技术</vt:lpstr>
      <vt:lpstr>信号来源提前判断</vt:lpstr>
      <vt:lpstr>多BSSID技术</vt:lpstr>
      <vt:lpstr>多BSSID技术</vt:lpstr>
      <vt:lpstr>非连续信道捆绑技术</vt:lpstr>
      <vt:lpstr>Wi-Fi物理层技术与标准更新</vt:lpstr>
      <vt:lpstr>Wi-Fi6本章小结</vt:lpstr>
      <vt:lpstr>PowerPoint 演示文稿</vt:lpstr>
      <vt:lpstr>Wi-Fi7技术原理和创新</vt:lpstr>
      <vt:lpstr>Wi-Fi7技术概述</vt:lpstr>
      <vt:lpstr>Wi-Fi7技术概述</vt:lpstr>
      <vt:lpstr>Wi-Fi7超高速率的特点</vt:lpstr>
      <vt:lpstr>Wi-Fi7超高并发的特点</vt:lpstr>
      <vt:lpstr>Wi-Fi7信道捆绑方式的技术演进</vt:lpstr>
      <vt:lpstr>Wi-Fi7超低时延的特点</vt:lpstr>
      <vt:lpstr>Wi-Fi7的主要核心技术</vt:lpstr>
      <vt:lpstr>Wi-Fi7的主要核心技术</vt:lpstr>
      <vt:lpstr>Wi-Fi7多链路同传技术</vt:lpstr>
      <vt:lpstr>Wi-Fi7多链路同传技术</vt:lpstr>
      <vt:lpstr>Wi-Fi7多链路管理方式</vt:lpstr>
      <vt:lpstr>Wi-Fi7多资源单位捆绑技术</vt:lpstr>
      <vt:lpstr>Wi-Fi7支持低时延业务的技术</vt:lpstr>
      <vt:lpstr>Wi-Fi7对于业务时延的改进</vt:lpstr>
      <vt:lpstr>低时延业务特征识别技术</vt:lpstr>
      <vt:lpstr>严格目标唤醒时间r-TWT技术概述</vt:lpstr>
      <vt:lpstr>Wi-Fi7技术的安全性</vt:lpstr>
      <vt:lpstr>Wi-Fi7小结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dy</dc:creator>
  <cp:lastModifiedBy>Lenovo</cp:lastModifiedBy>
  <cp:revision>1095</cp:revision>
  <dcterms:created xsi:type="dcterms:W3CDTF">2020-04-17T07:46:00Z</dcterms:created>
  <dcterms:modified xsi:type="dcterms:W3CDTF">2024-08-15T04:11:23Z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09733AFFDB74442893E73ED4ADA00BEF_12</vt:lpwstr>
  </property>
  <property fmtid="{D5CDD505-2E9C-101B-9397-08002B2CF9AE}" pid="3" name="KSOProductBuildVer">
    <vt:lpwstr>2052-12.1.0.15712</vt:lpwstr>
  </property>
</Properties>
</file>